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773" r:id="rId3"/>
  </p:sldMasterIdLst>
  <p:notesMasterIdLst>
    <p:notesMasterId r:id="rId26"/>
  </p:notesMasterIdLst>
  <p:handoutMasterIdLst>
    <p:handoutMasterId r:id="rId27"/>
  </p:handoutMasterIdLst>
  <p:sldIdLst>
    <p:sldId id="329" r:id="rId4"/>
    <p:sldId id="382" r:id="rId5"/>
    <p:sldId id="396" r:id="rId6"/>
    <p:sldId id="325" r:id="rId7"/>
    <p:sldId id="399" r:id="rId8"/>
    <p:sldId id="400" r:id="rId9"/>
    <p:sldId id="391" r:id="rId10"/>
    <p:sldId id="389" r:id="rId11"/>
    <p:sldId id="390" r:id="rId12"/>
    <p:sldId id="403" r:id="rId13"/>
    <p:sldId id="408" r:id="rId14"/>
    <p:sldId id="404" r:id="rId15"/>
    <p:sldId id="407" r:id="rId16"/>
    <p:sldId id="406" r:id="rId17"/>
    <p:sldId id="409" r:id="rId18"/>
    <p:sldId id="374" r:id="rId19"/>
    <p:sldId id="387" r:id="rId20"/>
    <p:sldId id="402" r:id="rId21"/>
    <p:sldId id="377" r:id="rId22"/>
    <p:sldId id="373" r:id="rId23"/>
    <p:sldId id="398" r:id="rId24"/>
    <p:sldId id="379" r:id="rId25"/>
  </p:sldIdLst>
  <p:sldSz cx="9144000" cy="5143500" type="screen16x9"/>
  <p:notesSz cx="6799263" cy="9929813"/>
  <p:embeddedFontLs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draigDoolan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374" autoAdjust="0"/>
  </p:normalViewPr>
  <p:slideViewPr>
    <p:cSldViewPr snapToObjects="1">
      <p:cViewPr>
        <p:scale>
          <a:sx n="82" d="100"/>
          <a:sy n="82" d="100"/>
        </p:scale>
        <p:origin x="-120" y="-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14\pub\HepHIVSTI\HIV&amp;AIDS\MSM\MISI_2015\Report\Draft%20report%20sections\Demographics\analysis_demogdatav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draigDoolan\Desktop\extra_graphsSSSTD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62568637154799"/>
          <c:y val="5.6749197731391601E-2"/>
          <c:w val="0.77851942653137995"/>
          <c:h val="0.72328605304797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'[analysis_demogdatav1.xlsx]3.2_Age'!$B$1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cat>
            <c:numRef>
              <c:f>'[analysis_demogdatav1.xlsx]3.2_Age'!$A$2:$A$64</c:f>
              <c:numCache>
                <c:formatCode>General</c:formatCode>
                <c:ptCount val="6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  <c:pt idx="53">
                  <c:v>71</c:v>
                </c:pt>
                <c:pt idx="54">
                  <c:v>72</c:v>
                </c:pt>
                <c:pt idx="55">
                  <c:v>73</c:v>
                </c:pt>
                <c:pt idx="56">
                  <c:v>74</c:v>
                </c:pt>
                <c:pt idx="57">
                  <c:v>75</c:v>
                </c:pt>
                <c:pt idx="58">
                  <c:v>76</c:v>
                </c:pt>
                <c:pt idx="59">
                  <c:v>77</c:v>
                </c:pt>
                <c:pt idx="60">
                  <c:v>78</c:v>
                </c:pt>
                <c:pt idx="61">
                  <c:v>79</c:v>
                </c:pt>
                <c:pt idx="62">
                  <c:v>80</c:v>
                </c:pt>
              </c:numCache>
            </c:numRef>
          </c:cat>
          <c:val>
            <c:numRef>
              <c:f>'[analysis_demogdatav1.xlsx]3.2_Age'!$B$2:$B$64</c:f>
              <c:numCache>
                <c:formatCode>General</c:formatCode>
                <c:ptCount val="63"/>
                <c:pt idx="0">
                  <c:v>175</c:v>
                </c:pt>
                <c:pt idx="1">
                  <c:v>129</c:v>
                </c:pt>
                <c:pt idx="2">
                  <c:v>109</c:v>
                </c:pt>
                <c:pt idx="3">
                  <c:v>137</c:v>
                </c:pt>
                <c:pt idx="4">
                  <c:v>136</c:v>
                </c:pt>
                <c:pt idx="5">
                  <c:v>142</c:v>
                </c:pt>
                <c:pt idx="6">
                  <c:v>137</c:v>
                </c:pt>
                <c:pt idx="7">
                  <c:v>104</c:v>
                </c:pt>
                <c:pt idx="8">
                  <c:v>108</c:v>
                </c:pt>
                <c:pt idx="9">
                  <c:v>103</c:v>
                </c:pt>
                <c:pt idx="10">
                  <c:v>104</c:v>
                </c:pt>
                <c:pt idx="11">
                  <c:v>80</c:v>
                </c:pt>
                <c:pt idx="12">
                  <c:v>97</c:v>
                </c:pt>
                <c:pt idx="13">
                  <c:v>100</c:v>
                </c:pt>
                <c:pt idx="14">
                  <c:v>96</c:v>
                </c:pt>
                <c:pt idx="15">
                  <c:v>79</c:v>
                </c:pt>
                <c:pt idx="16">
                  <c:v>90</c:v>
                </c:pt>
                <c:pt idx="17">
                  <c:v>74</c:v>
                </c:pt>
                <c:pt idx="18">
                  <c:v>78</c:v>
                </c:pt>
                <c:pt idx="19">
                  <c:v>51</c:v>
                </c:pt>
                <c:pt idx="20">
                  <c:v>57</c:v>
                </c:pt>
                <c:pt idx="21">
                  <c:v>55</c:v>
                </c:pt>
                <c:pt idx="22">
                  <c:v>70</c:v>
                </c:pt>
                <c:pt idx="23">
                  <c:v>42</c:v>
                </c:pt>
                <c:pt idx="24">
                  <c:v>43</c:v>
                </c:pt>
                <c:pt idx="25">
                  <c:v>49</c:v>
                </c:pt>
                <c:pt idx="26">
                  <c:v>50</c:v>
                </c:pt>
                <c:pt idx="27">
                  <c:v>65</c:v>
                </c:pt>
                <c:pt idx="28">
                  <c:v>39</c:v>
                </c:pt>
                <c:pt idx="29">
                  <c:v>47</c:v>
                </c:pt>
                <c:pt idx="30">
                  <c:v>52</c:v>
                </c:pt>
                <c:pt idx="31">
                  <c:v>33</c:v>
                </c:pt>
                <c:pt idx="32">
                  <c:v>33</c:v>
                </c:pt>
                <c:pt idx="33">
                  <c:v>43</c:v>
                </c:pt>
                <c:pt idx="34">
                  <c:v>31</c:v>
                </c:pt>
                <c:pt idx="35">
                  <c:v>31</c:v>
                </c:pt>
                <c:pt idx="36">
                  <c:v>32</c:v>
                </c:pt>
                <c:pt idx="37">
                  <c:v>32</c:v>
                </c:pt>
                <c:pt idx="38">
                  <c:v>21</c:v>
                </c:pt>
                <c:pt idx="39">
                  <c:v>11</c:v>
                </c:pt>
                <c:pt idx="40">
                  <c:v>19</c:v>
                </c:pt>
                <c:pt idx="41">
                  <c:v>12</c:v>
                </c:pt>
                <c:pt idx="42">
                  <c:v>16</c:v>
                </c:pt>
                <c:pt idx="43">
                  <c:v>11</c:v>
                </c:pt>
                <c:pt idx="44">
                  <c:v>10</c:v>
                </c:pt>
                <c:pt idx="45">
                  <c:v>8</c:v>
                </c:pt>
                <c:pt idx="46">
                  <c:v>4</c:v>
                </c:pt>
                <c:pt idx="47">
                  <c:v>7</c:v>
                </c:pt>
                <c:pt idx="48">
                  <c:v>9</c:v>
                </c:pt>
                <c:pt idx="49">
                  <c:v>7</c:v>
                </c:pt>
                <c:pt idx="50">
                  <c:v>2</c:v>
                </c:pt>
                <c:pt idx="51">
                  <c:v>3</c:v>
                </c:pt>
                <c:pt idx="52">
                  <c:v>5</c:v>
                </c:pt>
                <c:pt idx="53">
                  <c:v>2</c:v>
                </c:pt>
                <c:pt idx="54">
                  <c:v>4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6933888"/>
        <c:axId val="26940160"/>
      </c:barChart>
      <c:catAx>
        <c:axId val="2693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(years)</a:t>
                </a:r>
              </a:p>
            </c:rich>
          </c:tx>
          <c:layout>
            <c:manualLayout>
              <c:xMode val="edge"/>
              <c:yMode val="edge"/>
              <c:x val="0.44887257897270699"/>
              <c:y val="0.881851176000752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2694016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6940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respondents</a:t>
                </a:r>
              </a:p>
            </c:rich>
          </c:tx>
          <c:layout>
            <c:manualLayout>
              <c:xMode val="edge"/>
              <c:yMode val="edge"/>
              <c:x val="4.3829499873148402E-2"/>
              <c:y val="0.14676689743285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9338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85573938638499"/>
          <c:y val="0.14476731856119199"/>
          <c:w val="0.69356401236774101"/>
          <c:h val="0.775797398291330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2"/>
              <c:layout>
                <c:manualLayout>
                  <c:x val="3.0188941702712802E-2"/>
                  <c:y val="2.7602940696037101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Straight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0413625304136199E-2"/>
                  <c:y val="-3.79218809252939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Identity!$A$12:$A$15</c:f>
              <c:strCache>
                <c:ptCount val="4"/>
                <c:pt idx="0">
                  <c:v>Gay</c:v>
                </c:pt>
                <c:pt idx="1">
                  <c:v>Bisexual</c:v>
                </c:pt>
                <c:pt idx="2">
                  <c:v>Straight</c:v>
                </c:pt>
                <c:pt idx="3">
                  <c:v>Other</c:v>
                </c:pt>
              </c:strCache>
            </c:strRef>
          </c:cat>
          <c:val>
            <c:numRef>
              <c:f>Identity!$B$12:$B$15</c:f>
              <c:numCache>
                <c:formatCode>0.0</c:formatCode>
                <c:ptCount val="4"/>
                <c:pt idx="0">
                  <c:v>79.127010173941571</c:v>
                </c:pt>
                <c:pt idx="1">
                  <c:v>13.324581555628489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289199348221"/>
          <c:y val="0.154786335337155"/>
          <c:w val="0.619000203681073"/>
          <c:h val="0.71304064050474203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Attraction!$E$2:$E$4</c:f>
              <c:strCache>
                <c:ptCount val="3"/>
                <c:pt idx="0">
                  <c:v>Only to men</c:v>
                </c:pt>
                <c:pt idx="1">
                  <c:v>Only to women </c:v>
                </c:pt>
                <c:pt idx="2">
                  <c:v>To men and women</c:v>
                </c:pt>
              </c:strCache>
            </c:strRef>
          </c:cat>
          <c:val>
            <c:numRef>
              <c:f>Attraction!$F$2:$F$4</c:f>
              <c:numCache>
                <c:formatCode>General</c:formatCode>
                <c:ptCount val="3"/>
                <c:pt idx="0">
                  <c:v>74.5</c:v>
                </c:pt>
                <c:pt idx="1">
                  <c:v>0.6</c:v>
                </c:pt>
                <c:pt idx="2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4">
                    <a:lumMod val="50000"/>
                  </a:schemeClr>
                </a:solidFill>
              </a:defRPr>
            </a:pPr>
            <a:r>
              <a:rPr lang="en-IE" sz="2000">
                <a:solidFill>
                  <a:schemeClr val="accent4">
                    <a:lumMod val="50000"/>
                  </a:schemeClr>
                </a:solidFill>
              </a:rPr>
              <a:t>Outness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0138440361617"/>
          <c:y val="0.22968417898922"/>
          <c:w val="0.67988843989086001"/>
          <c:h val="0.67988843989086001"/>
        </c:manualLayout>
      </c:layout>
      <c:pie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3.1291326053377498E-2"/>
                  <c:y val="-0.381651583339556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Outness!$A$2:$A$6</c:f>
              <c:strCache>
                <c:ptCount val="5"/>
                <c:pt idx="0">
                  <c:v>All or almost all </c:v>
                </c:pt>
                <c:pt idx="1">
                  <c:v>More than half</c:v>
                </c:pt>
                <c:pt idx="2">
                  <c:v>Less than half </c:v>
                </c:pt>
                <c:pt idx="3">
                  <c:v>Few</c:v>
                </c:pt>
                <c:pt idx="4">
                  <c:v>None </c:v>
                </c:pt>
              </c:strCache>
            </c:strRef>
          </c:cat>
          <c:val>
            <c:numRef>
              <c:f>Outness!$C$2:$C$6</c:f>
              <c:numCache>
                <c:formatCode>0.0</c:formatCode>
                <c:ptCount val="5"/>
                <c:pt idx="0">
                  <c:v>50.98235098235098</c:v>
                </c:pt>
                <c:pt idx="1">
                  <c:v>14.951714951714949</c:v>
                </c:pt>
                <c:pt idx="2">
                  <c:v>9.1242091242091217</c:v>
                </c:pt>
                <c:pt idx="3">
                  <c:v>16.05061605061605</c:v>
                </c:pt>
                <c:pt idx="4">
                  <c:v>8.8911088911088907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4">
                    <a:lumMod val="50000"/>
                  </a:schemeClr>
                </a:solidFill>
              </a:defRPr>
            </a:pPr>
            <a:r>
              <a:rPr lang="en-IE" sz="2000">
                <a:solidFill>
                  <a:schemeClr val="accent4">
                    <a:lumMod val="50000"/>
                  </a:schemeClr>
                </a:solidFill>
              </a:rPr>
              <a:t>Relationship</a:t>
            </a:r>
            <a:r>
              <a:rPr lang="en-IE" sz="2000" baseline="0">
                <a:solidFill>
                  <a:schemeClr val="accent4">
                    <a:lumMod val="50000"/>
                  </a:schemeClr>
                </a:solidFill>
              </a:rPr>
              <a:t> status</a:t>
            </a:r>
            <a:endParaRPr lang="en-IE" sz="2000">
              <a:solidFill>
                <a:schemeClr val="accent4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648469379108501"/>
          <c:y val="0.25370038922228999"/>
          <c:w val="0.645705797284294"/>
          <c:h val="0.645705797284294"/>
        </c:manualLayout>
      </c:layout>
      <c:pieChart>
        <c:varyColors val="1"/>
        <c:ser>
          <c:idx val="0"/>
          <c:order val="0"/>
          <c:tx>
            <c:strRef>
              <c:f>Relationship!$C$1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3.3653742211383397E-2"/>
                  <c:y val="8.499942330359829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7094267664647405E-2"/>
                  <c:y val="7.5026795284030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Relationship!$A$2:$A$4</c:f>
              <c:strCache>
                <c:ptCount val="3"/>
                <c:pt idx="0">
                  <c:v>With a man</c:v>
                </c:pt>
                <c:pt idx="1">
                  <c:v>With a woman</c:v>
                </c:pt>
                <c:pt idx="2">
                  <c:v>Single </c:v>
                </c:pt>
              </c:strCache>
            </c:strRef>
          </c:cat>
          <c:val>
            <c:numRef>
              <c:f>Relationship!$C$2:$C$4</c:f>
              <c:numCache>
                <c:formatCode>0.0</c:formatCode>
                <c:ptCount val="3"/>
                <c:pt idx="0">
                  <c:v>38.76823338735818</c:v>
                </c:pt>
                <c:pt idx="1">
                  <c:v>7.5202593192868719</c:v>
                </c:pt>
                <c:pt idx="2">
                  <c:v>53.354943273906002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20907968331399"/>
          <c:y val="9.7974553006655099E-2"/>
          <c:w val="0.88479092031668605"/>
          <c:h val="0.7246585056857479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Last test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Hospital or sexual health clinic</c:v>
                </c:pt>
                <c:pt idx="1">
                  <c:v>GP</c:v>
                </c:pt>
                <c:pt idx="2">
                  <c:v>Dr in private practice</c:v>
                </c:pt>
                <c:pt idx="3">
                  <c:v>Community testing</c:v>
                </c:pt>
                <c:pt idx="4">
                  <c:v>Home sampling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53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Future test - previous neg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Hospital or sexual health clinic</c:v>
                </c:pt>
                <c:pt idx="1">
                  <c:v>GP</c:v>
                </c:pt>
                <c:pt idx="2">
                  <c:v>Dr in private practice</c:v>
                </c:pt>
                <c:pt idx="3">
                  <c:v>Community testing</c:v>
                </c:pt>
                <c:pt idx="4">
                  <c:v>Home sampling</c:v>
                </c:pt>
                <c:pt idx="5">
                  <c:v>Other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41</c:v>
                </c:pt>
                <c:pt idx="1">
                  <c:v>17</c:v>
                </c:pt>
                <c:pt idx="2">
                  <c:v>15</c:v>
                </c:pt>
                <c:pt idx="3">
                  <c:v>10</c:v>
                </c:pt>
                <c:pt idx="4">
                  <c:v>13</c:v>
                </c:pt>
                <c:pt idx="5">
                  <c:v>3</c:v>
                </c:pt>
              </c:numCache>
            </c:numRef>
          </c:val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Future test - never tested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Hospital or sexual health clinic</c:v>
                </c:pt>
                <c:pt idx="1">
                  <c:v>GP</c:v>
                </c:pt>
                <c:pt idx="2">
                  <c:v>Dr in private practice</c:v>
                </c:pt>
                <c:pt idx="3">
                  <c:v>Community testing</c:v>
                </c:pt>
                <c:pt idx="4">
                  <c:v>Home sampling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23</c:v>
                </c:pt>
                <c:pt idx="2">
                  <c:v>15</c:v>
                </c:pt>
                <c:pt idx="3">
                  <c:v>7</c:v>
                </c:pt>
                <c:pt idx="4">
                  <c:v>18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00800"/>
        <c:axId val="26710784"/>
      </c:barChart>
      <c:catAx>
        <c:axId val="2670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6710784"/>
        <c:crosses val="autoZero"/>
        <c:auto val="1"/>
        <c:lblAlgn val="ctr"/>
        <c:lblOffset val="100"/>
        <c:noMultiLvlLbl val="0"/>
      </c:catAx>
      <c:valAx>
        <c:axId val="26710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1.30926683077454E-2"/>
              <c:y val="0.2999511069651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700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363347139574"/>
          <c:y val="0.15508334323006301"/>
          <c:w val="0.67388150627891696"/>
          <c:h val="6.969316627654399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 Clinic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Blood sample</c:v>
                </c:pt>
                <c:pt idx="1">
                  <c:v>Urine sample</c:v>
                </c:pt>
                <c:pt idx="2">
                  <c:v>Genital exam</c:v>
                </c:pt>
                <c:pt idx="3">
                  <c:v>Urethral swab</c:v>
                </c:pt>
                <c:pt idx="4">
                  <c:v>Anal exam</c:v>
                </c:pt>
                <c:pt idx="5">
                  <c:v>Anal swab</c:v>
                </c:pt>
                <c:pt idx="6">
                  <c:v>Pharyngeal swab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96</c:v>
                </c:pt>
                <c:pt idx="1">
                  <c:v>91</c:v>
                </c:pt>
                <c:pt idx="2">
                  <c:v>80</c:v>
                </c:pt>
                <c:pt idx="3">
                  <c:v>55</c:v>
                </c:pt>
                <c:pt idx="4">
                  <c:v>74</c:v>
                </c:pt>
                <c:pt idx="5">
                  <c:v>83</c:v>
                </c:pt>
                <c:pt idx="6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Blood sample</c:v>
                </c:pt>
                <c:pt idx="1">
                  <c:v>Urine sample</c:v>
                </c:pt>
                <c:pt idx="2">
                  <c:v>Genital exam</c:v>
                </c:pt>
                <c:pt idx="3">
                  <c:v>Urethral swab</c:v>
                </c:pt>
                <c:pt idx="4">
                  <c:v>Anal exam</c:v>
                </c:pt>
                <c:pt idx="5">
                  <c:v>Anal swab</c:v>
                </c:pt>
                <c:pt idx="6">
                  <c:v>Pharyngeal swab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93</c:v>
                </c:pt>
                <c:pt idx="1">
                  <c:v>79</c:v>
                </c:pt>
                <c:pt idx="2">
                  <c:v>67</c:v>
                </c:pt>
                <c:pt idx="3">
                  <c:v>46</c:v>
                </c:pt>
                <c:pt idx="4">
                  <c:v>50</c:v>
                </c:pt>
                <c:pt idx="5">
                  <c:v>47</c:v>
                </c:pt>
                <c:pt idx="6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77856"/>
        <c:axId val="118380032"/>
      </c:barChart>
      <c:catAx>
        <c:axId val="11837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Samples/Tests</a:t>
                </a:r>
              </a:p>
            </c:rich>
          </c:tx>
          <c:overlay val="0"/>
        </c:title>
        <c:majorTickMark val="out"/>
        <c:minorTickMark val="none"/>
        <c:tickLblPos val="nextTo"/>
        <c:crossAx val="118380032"/>
        <c:crosses val="autoZero"/>
        <c:auto val="1"/>
        <c:lblAlgn val="ctr"/>
        <c:lblOffset val="100"/>
        <c:noMultiLvlLbl val="0"/>
      </c:catAx>
      <c:valAx>
        <c:axId val="11838003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377856"/>
        <c:crosses val="autoZero"/>
        <c:crossBetween val="between"/>
        <c:majorUnit val="2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DCB7F-7B0B-4A72-AD1B-19A546205A0E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DD65CF58-5A57-4B7A-B90C-18916A935105}">
      <dgm:prSet phldrT="[Text]" custT="1"/>
      <dgm:spPr/>
      <dgm:t>
        <a:bodyPr/>
        <a:lstStyle/>
        <a:p>
          <a:r>
            <a:rPr lang="en-IE" sz="2400" dirty="0" smtClean="0"/>
            <a:t>99% linked to care (n=150)</a:t>
          </a:r>
          <a:endParaRPr lang="en-IE" sz="2400" dirty="0"/>
        </a:p>
      </dgm:t>
    </dgm:pt>
    <dgm:pt modelId="{DA026CAD-569A-4758-8E46-3183010D8EC5}" type="parTrans" cxnId="{AE92D0CD-D0AD-49A1-B294-8880BA924F79}">
      <dgm:prSet/>
      <dgm:spPr/>
      <dgm:t>
        <a:bodyPr/>
        <a:lstStyle/>
        <a:p>
          <a:endParaRPr lang="en-IE" sz="2400"/>
        </a:p>
      </dgm:t>
    </dgm:pt>
    <dgm:pt modelId="{BBF1DD48-9363-406F-8AB9-06EE4A5A4B41}" type="sibTrans" cxnId="{AE92D0CD-D0AD-49A1-B294-8880BA924F79}">
      <dgm:prSet/>
      <dgm:spPr/>
      <dgm:t>
        <a:bodyPr/>
        <a:lstStyle/>
        <a:p>
          <a:endParaRPr lang="en-IE" sz="2400"/>
        </a:p>
      </dgm:t>
    </dgm:pt>
    <dgm:pt modelId="{2CF4976F-4598-4E73-A453-2D6C9CE18480}">
      <dgm:prSet phldrT="[Text]" custT="1"/>
      <dgm:spPr/>
      <dgm:t>
        <a:bodyPr/>
        <a:lstStyle/>
        <a:p>
          <a:r>
            <a:rPr lang="en-IE" sz="2400" dirty="0" smtClean="0"/>
            <a:t>93% retained in care (n=141)</a:t>
          </a:r>
          <a:endParaRPr lang="en-IE" sz="2400" dirty="0"/>
        </a:p>
      </dgm:t>
    </dgm:pt>
    <dgm:pt modelId="{255EB55A-4932-420F-9FE2-B9ED4AE4B2A2}" type="parTrans" cxnId="{C2516656-13A9-4710-B431-9978428E8115}">
      <dgm:prSet/>
      <dgm:spPr/>
      <dgm:t>
        <a:bodyPr/>
        <a:lstStyle/>
        <a:p>
          <a:endParaRPr lang="en-IE" sz="2400"/>
        </a:p>
      </dgm:t>
    </dgm:pt>
    <dgm:pt modelId="{EC7085E8-44C7-4B2E-88BD-B2E271E1E500}" type="sibTrans" cxnId="{C2516656-13A9-4710-B431-9978428E8115}">
      <dgm:prSet/>
      <dgm:spPr/>
      <dgm:t>
        <a:bodyPr/>
        <a:lstStyle/>
        <a:p>
          <a:endParaRPr lang="en-IE" sz="2400"/>
        </a:p>
      </dgm:t>
    </dgm:pt>
    <dgm:pt modelId="{4B4425C9-BC73-4137-9EE9-145D36851BFF}">
      <dgm:prSet phldrT="[Text]" custT="1"/>
      <dgm:spPr/>
      <dgm:t>
        <a:bodyPr/>
        <a:lstStyle/>
        <a:p>
          <a:r>
            <a:rPr lang="en-IE" sz="2400" dirty="0" smtClean="0"/>
            <a:t>79% currently on ART (n=120)</a:t>
          </a:r>
          <a:endParaRPr lang="en-IE" sz="2400" dirty="0"/>
        </a:p>
      </dgm:t>
    </dgm:pt>
    <dgm:pt modelId="{1A420FDD-D5F5-4596-858E-6349B08FDDDE}" type="parTrans" cxnId="{85E42E67-63CB-4140-B6C5-9FBE376B4147}">
      <dgm:prSet/>
      <dgm:spPr/>
      <dgm:t>
        <a:bodyPr/>
        <a:lstStyle/>
        <a:p>
          <a:endParaRPr lang="en-IE" sz="2400"/>
        </a:p>
      </dgm:t>
    </dgm:pt>
    <dgm:pt modelId="{2955B914-2D92-4BD7-AF0E-F6D54B722CEF}" type="sibTrans" cxnId="{85E42E67-63CB-4140-B6C5-9FBE376B4147}">
      <dgm:prSet/>
      <dgm:spPr/>
      <dgm:t>
        <a:bodyPr/>
        <a:lstStyle/>
        <a:p>
          <a:endParaRPr lang="en-IE" sz="2400"/>
        </a:p>
      </dgm:t>
    </dgm:pt>
    <dgm:pt modelId="{82F403FC-BEAF-4964-B5B8-613207DC970A}">
      <dgm:prSet custT="1"/>
      <dgm:spPr/>
      <dgm:t>
        <a:bodyPr/>
        <a:lstStyle/>
        <a:p>
          <a:r>
            <a:rPr lang="en-IE" sz="2400" dirty="0" smtClean="0"/>
            <a:t>91% virally suppressed (of those on ART)  (n=109) </a:t>
          </a:r>
          <a:endParaRPr lang="en-IE" sz="2400" dirty="0"/>
        </a:p>
      </dgm:t>
    </dgm:pt>
    <dgm:pt modelId="{0B82B846-514E-4B47-8D12-DBFFCAD2331F}" type="parTrans" cxnId="{D98E8A59-F195-4338-8B9E-B22B1851ED5E}">
      <dgm:prSet/>
      <dgm:spPr/>
      <dgm:t>
        <a:bodyPr/>
        <a:lstStyle/>
        <a:p>
          <a:endParaRPr lang="en-IE" sz="2400"/>
        </a:p>
      </dgm:t>
    </dgm:pt>
    <dgm:pt modelId="{3766B832-B384-4AB6-9EDE-0537A8F22BF3}" type="sibTrans" cxnId="{D98E8A59-F195-4338-8B9E-B22B1851ED5E}">
      <dgm:prSet/>
      <dgm:spPr/>
      <dgm:t>
        <a:bodyPr/>
        <a:lstStyle/>
        <a:p>
          <a:endParaRPr lang="en-IE" sz="2400"/>
        </a:p>
      </dgm:t>
    </dgm:pt>
    <dgm:pt modelId="{DD549EE0-46E3-4A8E-B4F9-7272F18B926E}" type="pres">
      <dgm:prSet presAssocID="{228DCB7F-7B0B-4A72-AD1B-19A546205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58EDA05-7E4D-4324-870C-05622EFA0315}" type="pres">
      <dgm:prSet presAssocID="{82F403FC-BEAF-4964-B5B8-613207DC970A}" presName="boxAndChildren" presStyleCnt="0"/>
      <dgm:spPr/>
    </dgm:pt>
    <dgm:pt modelId="{0C8D0229-85C2-4706-B4AD-6FC53A69B480}" type="pres">
      <dgm:prSet presAssocID="{82F403FC-BEAF-4964-B5B8-613207DC970A}" presName="parentTextBox" presStyleLbl="node1" presStyleIdx="0" presStyleCnt="4"/>
      <dgm:spPr/>
      <dgm:t>
        <a:bodyPr/>
        <a:lstStyle/>
        <a:p>
          <a:endParaRPr lang="en-IE"/>
        </a:p>
      </dgm:t>
    </dgm:pt>
    <dgm:pt modelId="{536D6833-BF18-47A3-8E5A-E74900EB3BB9}" type="pres">
      <dgm:prSet presAssocID="{2955B914-2D92-4BD7-AF0E-F6D54B722CEF}" presName="sp" presStyleCnt="0"/>
      <dgm:spPr/>
    </dgm:pt>
    <dgm:pt modelId="{56949125-ABE6-4C9C-A9AA-AB069B0B2717}" type="pres">
      <dgm:prSet presAssocID="{4B4425C9-BC73-4137-9EE9-145D36851BFF}" presName="arrowAndChildren" presStyleCnt="0"/>
      <dgm:spPr/>
    </dgm:pt>
    <dgm:pt modelId="{A51A773A-5D45-467B-94B5-2947B7585374}" type="pres">
      <dgm:prSet presAssocID="{4B4425C9-BC73-4137-9EE9-145D36851BFF}" presName="parentTextArrow" presStyleLbl="node1" presStyleIdx="1" presStyleCnt="4"/>
      <dgm:spPr/>
      <dgm:t>
        <a:bodyPr/>
        <a:lstStyle/>
        <a:p>
          <a:endParaRPr lang="en-IE"/>
        </a:p>
      </dgm:t>
    </dgm:pt>
    <dgm:pt modelId="{CF06A928-5659-4896-AD11-03ED851EC322}" type="pres">
      <dgm:prSet presAssocID="{EC7085E8-44C7-4B2E-88BD-B2E271E1E500}" presName="sp" presStyleCnt="0"/>
      <dgm:spPr/>
    </dgm:pt>
    <dgm:pt modelId="{417BE5B6-A6B5-41FE-BC46-1EFBA8ABF67D}" type="pres">
      <dgm:prSet presAssocID="{2CF4976F-4598-4E73-A453-2D6C9CE18480}" presName="arrowAndChildren" presStyleCnt="0"/>
      <dgm:spPr/>
    </dgm:pt>
    <dgm:pt modelId="{94995CB2-C73E-41BE-AA72-D891C319D5C1}" type="pres">
      <dgm:prSet presAssocID="{2CF4976F-4598-4E73-A453-2D6C9CE18480}" presName="parentTextArrow" presStyleLbl="node1" presStyleIdx="2" presStyleCnt="4"/>
      <dgm:spPr/>
      <dgm:t>
        <a:bodyPr/>
        <a:lstStyle/>
        <a:p>
          <a:endParaRPr lang="en-IE"/>
        </a:p>
      </dgm:t>
    </dgm:pt>
    <dgm:pt modelId="{23349252-8A48-42C7-A261-0EE6768D443F}" type="pres">
      <dgm:prSet presAssocID="{BBF1DD48-9363-406F-8AB9-06EE4A5A4B41}" presName="sp" presStyleCnt="0"/>
      <dgm:spPr/>
    </dgm:pt>
    <dgm:pt modelId="{30B946EA-EA06-43F2-9223-9173BD788143}" type="pres">
      <dgm:prSet presAssocID="{DD65CF58-5A57-4B7A-B90C-18916A935105}" presName="arrowAndChildren" presStyleCnt="0"/>
      <dgm:spPr/>
    </dgm:pt>
    <dgm:pt modelId="{497E0ED9-09E5-45C9-ADF8-CA99F64014E5}" type="pres">
      <dgm:prSet presAssocID="{DD65CF58-5A57-4B7A-B90C-18916A935105}" presName="parentTextArrow" presStyleLbl="node1" presStyleIdx="3" presStyleCnt="4" custLinFactNeighborY="-123"/>
      <dgm:spPr/>
      <dgm:t>
        <a:bodyPr/>
        <a:lstStyle/>
        <a:p>
          <a:endParaRPr lang="en-IE"/>
        </a:p>
      </dgm:t>
    </dgm:pt>
  </dgm:ptLst>
  <dgm:cxnLst>
    <dgm:cxn modelId="{C2516656-13A9-4710-B431-9978428E8115}" srcId="{228DCB7F-7B0B-4A72-AD1B-19A546205A0E}" destId="{2CF4976F-4598-4E73-A453-2D6C9CE18480}" srcOrd="1" destOrd="0" parTransId="{255EB55A-4932-420F-9FE2-B9ED4AE4B2A2}" sibTransId="{EC7085E8-44C7-4B2E-88BD-B2E271E1E500}"/>
    <dgm:cxn modelId="{462038C6-1F97-4B3A-9087-9CE2E7DCE06E}" type="presOf" srcId="{DD65CF58-5A57-4B7A-B90C-18916A935105}" destId="{497E0ED9-09E5-45C9-ADF8-CA99F64014E5}" srcOrd="0" destOrd="0" presId="urn:microsoft.com/office/officeart/2005/8/layout/process4"/>
    <dgm:cxn modelId="{AE92D0CD-D0AD-49A1-B294-8880BA924F79}" srcId="{228DCB7F-7B0B-4A72-AD1B-19A546205A0E}" destId="{DD65CF58-5A57-4B7A-B90C-18916A935105}" srcOrd="0" destOrd="0" parTransId="{DA026CAD-569A-4758-8E46-3183010D8EC5}" sibTransId="{BBF1DD48-9363-406F-8AB9-06EE4A5A4B41}"/>
    <dgm:cxn modelId="{F51587B8-B7D1-4816-BDC7-D2A422A7CBD1}" type="presOf" srcId="{4B4425C9-BC73-4137-9EE9-145D36851BFF}" destId="{A51A773A-5D45-467B-94B5-2947B7585374}" srcOrd="0" destOrd="0" presId="urn:microsoft.com/office/officeart/2005/8/layout/process4"/>
    <dgm:cxn modelId="{D98E8A59-F195-4338-8B9E-B22B1851ED5E}" srcId="{228DCB7F-7B0B-4A72-AD1B-19A546205A0E}" destId="{82F403FC-BEAF-4964-B5B8-613207DC970A}" srcOrd="3" destOrd="0" parTransId="{0B82B846-514E-4B47-8D12-DBFFCAD2331F}" sibTransId="{3766B832-B384-4AB6-9EDE-0537A8F22BF3}"/>
    <dgm:cxn modelId="{EE4D77B9-EDC6-4272-BFF3-7A08A75F9EC4}" type="presOf" srcId="{228DCB7F-7B0B-4A72-AD1B-19A546205A0E}" destId="{DD549EE0-46E3-4A8E-B4F9-7272F18B926E}" srcOrd="0" destOrd="0" presId="urn:microsoft.com/office/officeart/2005/8/layout/process4"/>
    <dgm:cxn modelId="{C8BFE890-02A5-41EC-844A-F56BB555BEEB}" type="presOf" srcId="{2CF4976F-4598-4E73-A453-2D6C9CE18480}" destId="{94995CB2-C73E-41BE-AA72-D891C319D5C1}" srcOrd="0" destOrd="0" presId="urn:microsoft.com/office/officeart/2005/8/layout/process4"/>
    <dgm:cxn modelId="{9818B630-D934-495A-8C13-AB4700E110D4}" type="presOf" srcId="{82F403FC-BEAF-4964-B5B8-613207DC970A}" destId="{0C8D0229-85C2-4706-B4AD-6FC53A69B480}" srcOrd="0" destOrd="0" presId="urn:microsoft.com/office/officeart/2005/8/layout/process4"/>
    <dgm:cxn modelId="{85E42E67-63CB-4140-B6C5-9FBE376B4147}" srcId="{228DCB7F-7B0B-4A72-AD1B-19A546205A0E}" destId="{4B4425C9-BC73-4137-9EE9-145D36851BFF}" srcOrd="2" destOrd="0" parTransId="{1A420FDD-D5F5-4596-858E-6349B08FDDDE}" sibTransId="{2955B914-2D92-4BD7-AF0E-F6D54B722CEF}"/>
    <dgm:cxn modelId="{3761674C-1E3E-4294-AE42-FCE5A41CC3A6}" type="presParOf" srcId="{DD549EE0-46E3-4A8E-B4F9-7272F18B926E}" destId="{D58EDA05-7E4D-4324-870C-05622EFA0315}" srcOrd="0" destOrd="0" presId="urn:microsoft.com/office/officeart/2005/8/layout/process4"/>
    <dgm:cxn modelId="{EDE8639A-8030-4DED-A180-9F141AE9FD64}" type="presParOf" srcId="{D58EDA05-7E4D-4324-870C-05622EFA0315}" destId="{0C8D0229-85C2-4706-B4AD-6FC53A69B480}" srcOrd="0" destOrd="0" presId="urn:microsoft.com/office/officeart/2005/8/layout/process4"/>
    <dgm:cxn modelId="{871E1C94-E4BE-4F1A-B6FC-3934A15A2E3C}" type="presParOf" srcId="{DD549EE0-46E3-4A8E-B4F9-7272F18B926E}" destId="{536D6833-BF18-47A3-8E5A-E74900EB3BB9}" srcOrd="1" destOrd="0" presId="urn:microsoft.com/office/officeart/2005/8/layout/process4"/>
    <dgm:cxn modelId="{69B4065F-6638-411E-9FCD-26682C1491AF}" type="presParOf" srcId="{DD549EE0-46E3-4A8E-B4F9-7272F18B926E}" destId="{56949125-ABE6-4C9C-A9AA-AB069B0B2717}" srcOrd="2" destOrd="0" presId="urn:microsoft.com/office/officeart/2005/8/layout/process4"/>
    <dgm:cxn modelId="{A5240FA1-BBB6-4821-817F-04393C3A3A53}" type="presParOf" srcId="{56949125-ABE6-4C9C-A9AA-AB069B0B2717}" destId="{A51A773A-5D45-467B-94B5-2947B7585374}" srcOrd="0" destOrd="0" presId="urn:microsoft.com/office/officeart/2005/8/layout/process4"/>
    <dgm:cxn modelId="{3F309630-4AF1-4938-BFAF-15A53E07FFEE}" type="presParOf" srcId="{DD549EE0-46E3-4A8E-B4F9-7272F18B926E}" destId="{CF06A928-5659-4896-AD11-03ED851EC322}" srcOrd="3" destOrd="0" presId="urn:microsoft.com/office/officeart/2005/8/layout/process4"/>
    <dgm:cxn modelId="{0A3948A4-D1B6-45FD-B0F8-84A1D9BCFE77}" type="presParOf" srcId="{DD549EE0-46E3-4A8E-B4F9-7272F18B926E}" destId="{417BE5B6-A6B5-41FE-BC46-1EFBA8ABF67D}" srcOrd="4" destOrd="0" presId="urn:microsoft.com/office/officeart/2005/8/layout/process4"/>
    <dgm:cxn modelId="{9F0D1413-A532-4BA2-9EB4-5FB74929D35A}" type="presParOf" srcId="{417BE5B6-A6B5-41FE-BC46-1EFBA8ABF67D}" destId="{94995CB2-C73E-41BE-AA72-D891C319D5C1}" srcOrd="0" destOrd="0" presId="urn:microsoft.com/office/officeart/2005/8/layout/process4"/>
    <dgm:cxn modelId="{CFD80B17-E9D4-4663-9B0E-A36239046945}" type="presParOf" srcId="{DD549EE0-46E3-4A8E-B4F9-7272F18B926E}" destId="{23349252-8A48-42C7-A261-0EE6768D443F}" srcOrd="5" destOrd="0" presId="urn:microsoft.com/office/officeart/2005/8/layout/process4"/>
    <dgm:cxn modelId="{B2C94BDD-B003-4280-BC87-C0EF92E561E5}" type="presParOf" srcId="{DD549EE0-46E3-4A8E-B4F9-7272F18B926E}" destId="{30B946EA-EA06-43F2-9223-9173BD788143}" srcOrd="6" destOrd="0" presId="urn:microsoft.com/office/officeart/2005/8/layout/process4"/>
    <dgm:cxn modelId="{F9BB6DE1-7BD6-407A-A8E8-EC31DFFD0EB6}" type="presParOf" srcId="{30B946EA-EA06-43F2-9223-9173BD788143}" destId="{497E0ED9-09E5-45C9-ADF8-CA99F64014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DEFD30-FB1C-49FA-9BD0-047B478F4AEC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2DB366-9451-443D-A905-4609BA85EB95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499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28ACDC-AF55-4E33-A5CE-E181DB57537C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369904-CAB7-4A0D-A50D-BAB2CA45149C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8114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1371D8-04CB-4906-926B-718D9F35045F}" type="slidenum">
              <a:rPr lang="en-IE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9904-CAB7-4A0D-A50D-BAB2CA45149C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2597A-C58E-43D5-B112-10E7054EDC14}" type="slidenum">
              <a:rPr lang="en-IE" altLang="en-US"/>
              <a:pPr/>
              <a:t>10</a:t>
            </a:fld>
            <a:endParaRPr lang="en-I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rvali\AppData\Local\Microsoft\Windows\Temporary Internet Files\Content.IE5\LQUJJK3P\misi.ie_logo_jp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476625"/>
            <a:ext cx="53292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6B65-465C-4606-8EEC-8E9E8848AE70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308850" y="4767263"/>
            <a:ext cx="1377950" cy="274637"/>
          </a:xfrm>
        </p:spPr>
        <p:txBody>
          <a:bodyPr/>
          <a:lstStyle>
            <a:lvl1pPr>
              <a:defRPr/>
            </a:lvl1pPr>
          </a:lstStyle>
          <a:p>
            <a:fld id="{21BBD79C-C7A0-4D2F-A54C-F775A0A6B4F6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40ED-FFA6-45D3-A058-4177AD52C172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A2094-B27C-4127-B23E-99DE7F3446D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7ABE-4F82-468B-8DEA-B116EFDAD005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CB3B-C8F5-4E38-B5C0-DB8887B47A21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2CC8-39E3-4F3C-AB3D-9D4B7714E66E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34A21-488E-4661-ABBA-CF4D3C75EB36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87E5-0AF3-4BD1-9043-83717D250C2D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CECD8-4AFD-4F11-B403-25A7F40BD675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232B-E644-4104-8DE7-FF172D9E8E09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11E82-9788-4569-AF74-23420628BBCB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0756-980C-49C0-B517-31C943CBF064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09D63-9D51-4B3A-A2EB-415E364CF111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0E83-B1B0-444F-9A24-441230E44EBC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FD5F-37DE-43F2-9EDA-0A89450EA330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4A0E-B334-4E5B-8E53-6C6DA5AACF9E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C8103-DC70-4AB8-BF1D-D8AAAC5FCAE1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482E-207E-41EE-87D7-FB9F005BF2DE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0D82-1681-43F8-8126-CCAE37876225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A1B5-29C4-4F04-A979-D83D9A9F20CA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4E5F0-ED37-4586-B85C-CF2DC29DEB6C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rvali\AppData\Local\Microsoft\Windows\Temporary Internet Files\Content.IE5\LQUJJK3P\misi.ie_logo_jp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613275"/>
            <a:ext cx="20589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629150"/>
            <a:ext cx="5921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633913"/>
            <a:ext cx="5381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2925" y="4598988"/>
            <a:ext cx="4762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613275"/>
            <a:ext cx="2778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P:\Communications\logos\HPSC_logo.bmp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598988"/>
            <a:ext cx="8032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DE1FA-5D5F-4F13-A08F-4D59D413868D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9E95-8F09-4095-8F59-12FDDA1E8FC5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BF3F4-4BF0-4431-9A59-8CB49EF02A8B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3F9F1-BB61-4B34-B118-C672F23662D6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051EC-C917-4521-A84C-147116B2C642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5495-29BE-48A8-BEA1-645D4E4099F7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CC53F-5A52-4030-8A9B-D68CBFA72469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D61A-254B-47B2-B6BF-3896BC5BEA25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E23B6-9BC7-4295-B3C7-FC84CD35EE8C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C092-98B4-40A2-B479-9DC6F8238052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611AA-EA85-4784-9F1A-B383EFC08AF4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2E43-D669-46E5-B723-28BC4B1003E9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E463A-001B-4999-B051-E8D8E3FFEE7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8C37-64C4-4AC3-8B67-DFC876186558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5870-6E91-4226-98AB-445EFFE67775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5899-EA21-470D-99EA-5381C6F28C1A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7B723-4F8E-4A48-81F6-029E900832F2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E832-FE33-4361-9004-6BE1D7FFBD54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591E7-7637-4A79-8217-4F6202E6B404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3B36-5940-46E1-849B-32A24D2D975F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9F8BF-0C36-43B6-807B-28D05B7FE01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75A5-DF7D-4673-93D3-3FAB33AFD013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3FC91-1A71-4603-A5B6-437D11723EE7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1858-FC94-4D6A-AAE1-2197206E7848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517D1-2A8F-4C17-AE40-F7BDAAE97747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2492-83E0-4292-8D97-DD29FCE9D1ED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34E1F-E639-478D-BEBB-FA12F399DD38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4E2A-3C48-491D-B0A0-E1A694378777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BFDA3-8E91-4EED-88B9-A4A5DC3D3B76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D427-C1E0-4267-B89B-499368DD0CA6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D1A64-E0D7-433D-892C-5177171ADAA3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6283-080B-4FC7-9839-7D33C7998FFE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8731C-FA94-4CF4-A30D-BFE613CFADBD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7B9A-EE5E-4E01-A43A-350769D39902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42740-1F79-4B4D-AA3A-D76E68139520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22DE-BECE-4582-9464-BFD540511DA0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5A570-11EF-4690-AF10-38EB0B872959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133F-EC30-47F7-8337-C987091C31B2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92A59-004A-4B5F-A889-BDA6E2E9BA67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7533-A735-4363-A7CD-1B448ED93EB6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36C4B-C00C-4B6F-B1EB-30545E19893F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9DF4-A159-499B-B402-CB8DF3DB5256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F413E-B36C-437C-A7B2-3B6372D31857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B39EB-DB30-45B5-B64A-F4D6708E9035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729-C107-4803-A49B-C23DF695FB0F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435BAE-3480-4D21-9C41-DA0850E87C4D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0232C9C-CE49-4512-B0D9-EE57818D1DBF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C402B-2248-4D95-9FD9-2B765DCA81FE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66A3BF-10E0-438F-92E7-3ADD4C47153B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5CB8BB-B8E9-47AF-A8A0-872DE9C11C6C}" type="datetimeFigureOut">
              <a:rPr lang="en-IE"/>
              <a:pPr>
                <a:defRPr/>
              </a:pPr>
              <a:t>03/02/2017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0B41048-C54D-4308-98A1-3907003DF994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79512" y="1347614"/>
            <a:ext cx="5904656" cy="857250"/>
          </a:xfrm>
        </p:spPr>
        <p:txBody>
          <a:bodyPr/>
          <a:lstStyle/>
          <a:p>
            <a:pPr eaLnBrk="1" hangingPunct="1"/>
            <a:r>
              <a:rPr lang="en-IE" altLang="en-US" sz="3600" dirty="0" smtClean="0">
                <a:solidFill>
                  <a:schemeClr val="accent4">
                    <a:lumMod val="50000"/>
                  </a:schemeClr>
                </a:solidFill>
              </a:rPr>
              <a:t>Findings from MISI 2015 </a:t>
            </a:r>
            <a:br>
              <a:rPr lang="en-IE" altLang="en-US" sz="3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E" altLang="en-US" sz="3600" dirty="0" smtClean="0">
                <a:solidFill>
                  <a:schemeClr val="accent4">
                    <a:lumMod val="50000"/>
                  </a:schemeClr>
                </a:solidFill>
              </a:rPr>
              <a:t>(with a focus on HIV and STI testing)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3147814"/>
            <a:ext cx="817897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000" u="sng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Kate </a:t>
            </a:r>
            <a:r>
              <a:rPr lang="en-IE" sz="2000" u="sng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O’Donnell,</a:t>
            </a:r>
            <a:r>
              <a:rPr lang="en-IE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Margaret Fitzgerald, Peter Barrett, Mick Quinlan, </a:t>
            </a:r>
            <a:r>
              <a:rPr lang="en-IE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Derval</a:t>
            </a:r>
            <a:r>
              <a:rPr lang="en-IE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IE" sz="20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Igoe</a:t>
            </a:r>
            <a:endParaRPr lang="en-IE" sz="2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7175" r="19490"/>
          <a:stretch>
            <a:fillRect/>
          </a:stretch>
        </p:blipFill>
        <p:spPr bwMode="auto">
          <a:xfrm>
            <a:off x="6156176" y="771550"/>
            <a:ext cx="28041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50800"/>
            <a:ext cx="8229600" cy="857250"/>
          </a:xfrm>
        </p:spPr>
        <p:txBody>
          <a:bodyPr/>
          <a:lstStyle/>
          <a:p>
            <a:r>
              <a:rPr lang="en-IE" altLang="en-US" sz="3200" dirty="0" smtClean="0">
                <a:solidFill>
                  <a:schemeClr val="accent4">
                    <a:lumMod val="50000"/>
                  </a:schemeClr>
                </a:solidFill>
              </a:rPr>
              <a:t>HIV and STI testing and infection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76250" y="915988"/>
            <a:ext cx="8642350" cy="33940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IE" altLang="en-US" sz="2400" dirty="0" smtClean="0"/>
          </a:p>
          <a:p>
            <a:pPr marL="0" indent="0">
              <a:buFont typeface="Arial" charset="0"/>
              <a:buNone/>
            </a:pPr>
            <a:r>
              <a:rPr lang="en-IE" altLang="en-US" sz="2400" dirty="0" smtClean="0"/>
              <a:t>		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424176"/>
              </p:ext>
            </p:extLst>
          </p:nvPr>
        </p:nvGraphicFramePr>
        <p:xfrm>
          <a:off x="683568" y="843558"/>
          <a:ext cx="7848871" cy="3723880"/>
        </p:xfrm>
        <a:graphic>
          <a:graphicData uri="http://schemas.openxmlformats.org/drawingml/2006/table">
            <a:tbl>
              <a:tblPr lastCol="1">
                <a:tableStyleId>{C4B1156A-380E-4F78-BDF5-A606A8083BF9}</a:tableStyleId>
              </a:tblPr>
              <a:tblGrid>
                <a:gridCol w="5254753"/>
                <a:gridCol w="1330317"/>
                <a:gridCol w="1263801"/>
              </a:tblGrid>
              <a:tr h="465485">
                <a:tc>
                  <a:txBody>
                    <a:bodyPr/>
                    <a:lstStyle/>
                    <a:p>
                      <a:pPr algn="ctr" rtl="0" fontAlgn="ctr"/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u="none" strike="noStrike" dirty="0" smtClean="0">
                          <a:effectLst/>
                        </a:rPr>
                        <a:t>HIV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1" u="none" strike="noStrike" dirty="0" smtClean="0">
                          <a:effectLst/>
                        </a:rPr>
                        <a:t>STIs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</a:tr>
              <a:tr h="46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Never</a:t>
                      </a:r>
                      <a:r>
                        <a:rPr lang="en-IE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n-IE" sz="2000" u="none" strike="noStrike" dirty="0" smtClean="0">
                          <a:effectLst/>
                        </a:rPr>
                        <a:t>tested      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37%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u="none" strike="noStrike" dirty="0" smtClean="0">
                          <a:effectLst/>
                        </a:rPr>
                        <a:t>38%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</a:tr>
              <a:tr h="46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Did not have</a:t>
                      </a:r>
                      <a:r>
                        <a:rPr lang="en-IE" sz="2000" u="none" strike="noStrike" baseline="0" dirty="0" smtClean="0">
                          <a:effectLst/>
                        </a:rPr>
                        <a:t> test i</a:t>
                      </a:r>
                      <a:r>
                        <a:rPr lang="en-IE" sz="2000" u="none" strike="noStrike" dirty="0" smtClean="0">
                          <a:effectLst/>
                        </a:rPr>
                        <a:t>n previous 12 months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61%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u="none" strike="noStrike" dirty="0" smtClean="0">
                          <a:effectLst/>
                        </a:rPr>
                        <a:t>61%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</a:tr>
              <a:tr h="46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Not confident</a:t>
                      </a:r>
                      <a:r>
                        <a:rPr lang="en-IE" sz="2000" u="none" strike="noStrike" baseline="0" dirty="0" smtClean="0">
                          <a:effectLst/>
                        </a:rPr>
                        <a:t> accessing future test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12%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u="none" strike="noStrike" dirty="0" smtClean="0">
                          <a:effectLst/>
                        </a:rPr>
                        <a:t>11%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</a:tr>
              <a:tr h="46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HIV positive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5%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u="none" strike="noStrike" dirty="0" smtClean="0">
                          <a:effectLst/>
                        </a:rPr>
                        <a:t>-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</a:tr>
              <a:tr h="46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HIV positive (among</a:t>
                      </a:r>
                      <a:r>
                        <a:rPr lang="en-IE" sz="2000" u="none" strike="noStrike" baseline="0" dirty="0" smtClean="0">
                          <a:effectLst/>
                        </a:rPr>
                        <a:t> those who tested)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8%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</a:tr>
              <a:tr h="46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STI diagnosis</a:t>
                      </a:r>
                      <a:r>
                        <a:rPr lang="en-IE" sz="2000" u="none" strike="noStrike" baseline="0" dirty="0" smtClean="0">
                          <a:effectLst/>
                        </a:rPr>
                        <a:t> in previous 12 months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-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u="none" strike="noStrike" dirty="0" smtClean="0">
                          <a:effectLst/>
                        </a:rPr>
                        <a:t>9%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</a:tr>
              <a:tr h="46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STI</a:t>
                      </a:r>
                      <a:r>
                        <a:rPr lang="en-IE" sz="2000" u="none" strike="noStrike" baseline="0" dirty="0" smtClean="0">
                          <a:effectLst/>
                        </a:rPr>
                        <a:t> diagnosis (among those who tested)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u="none" strike="noStrike" dirty="0" smtClean="0">
                          <a:effectLst/>
                        </a:rPr>
                        <a:t>-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2000" b="0" u="none" strike="noStrike" dirty="0" smtClean="0">
                          <a:effectLst/>
                        </a:rPr>
                        <a:t>21%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2"/>
            <a:ext cx="8229600" cy="624072"/>
          </a:xfrm>
        </p:spPr>
        <p:txBody>
          <a:bodyPr/>
          <a:lstStyle/>
          <a:p>
            <a:r>
              <a:rPr lang="en-IE" sz="2800" dirty="0" smtClean="0">
                <a:solidFill>
                  <a:schemeClr val="accent4">
                    <a:lumMod val="50000"/>
                  </a:schemeClr>
                </a:solidFill>
              </a:rPr>
              <a:t>Never tested for HIV: univariate analysis</a:t>
            </a:r>
            <a:endParaRPr lang="en-I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522268"/>
              </p:ext>
            </p:extLst>
          </p:nvPr>
        </p:nvGraphicFramePr>
        <p:xfrm>
          <a:off x="179513" y="627534"/>
          <a:ext cx="8371390" cy="342683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76897"/>
                <a:gridCol w="1939526"/>
                <a:gridCol w="1344131"/>
                <a:gridCol w="1605418"/>
                <a:gridCol w="1605418"/>
              </a:tblGrid>
              <a:tr h="34367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Never tested for HIV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308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Variable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% never tested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Odds Ratio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95% CI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Age Group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18-19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84.1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7.1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5.0-10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0.40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0.32-0.49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20.9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0.35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0.27-0.46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50+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28.3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0.53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0.41-0.69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Education Level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High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26.5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Medium/Low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48.8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2.3-3.1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Employment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Employed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28.2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Unemployed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1.5-2.6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Student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60.1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3.2-4.6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Sexual Identity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Gay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31.1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Bisexual/Straight/Other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57.3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2.5-3.6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2"/>
            <a:ext cx="8229600" cy="624072"/>
          </a:xfrm>
        </p:spPr>
        <p:txBody>
          <a:bodyPr/>
          <a:lstStyle/>
          <a:p>
            <a:r>
              <a:rPr lang="en-IE" sz="2800" dirty="0" smtClean="0">
                <a:solidFill>
                  <a:schemeClr val="accent4">
                    <a:lumMod val="50000"/>
                  </a:schemeClr>
                </a:solidFill>
              </a:rPr>
              <a:t>Never tested for HIV: univariate analysis</a:t>
            </a:r>
            <a:endParaRPr lang="en-I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188944"/>
              </p:ext>
            </p:extLst>
          </p:nvPr>
        </p:nvGraphicFramePr>
        <p:xfrm>
          <a:off x="179513" y="627534"/>
          <a:ext cx="8371390" cy="342683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76897"/>
                <a:gridCol w="1939526"/>
                <a:gridCol w="1344131"/>
                <a:gridCol w="1605418"/>
                <a:gridCol w="1605418"/>
              </a:tblGrid>
              <a:tr h="34367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Never tested for HIV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308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Variable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% never tested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Odds Ratio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95% CI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Age Group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18-19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84.1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7.1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5.0-10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0.40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0.32-0.49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20.9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0.35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0.27-0.46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50+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28.3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0.53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0.41-0.69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Education Level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High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26.5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Medium/Low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48.8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2.3-3.1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Employment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Employed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28.2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Unemployed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1.5-2.6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Student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60.1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3.2-4.6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Sexual Identity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Gay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31.1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Bisexual/Straight/Other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57.3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2.5-3.6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851920" y="1203598"/>
            <a:ext cx="30243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75656" y="1344615"/>
            <a:ext cx="1152128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2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2"/>
            <a:ext cx="8229600" cy="624072"/>
          </a:xfrm>
        </p:spPr>
        <p:txBody>
          <a:bodyPr/>
          <a:lstStyle/>
          <a:p>
            <a:r>
              <a:rPr lang="en-IE" sz="2800" dirty="0" smtClean="0">
                <a:solidFill>
                  <a:schemeClr val="accent4">
                    <a:lumMod val="50000"/>
                  </a:schemeClr>
                </a:solidFill>
              </a:rPr>
              <a:t>Never tested for HIV: univariate analysis</a:t>
            </a:r>
            <a:endParaRPr lang="en-I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357094"/>
              </p:ext>
            </p:extLst>
          </p:nvPr>
        </p:nvGraphicFramePr>
        <p:xfrm>
          <a:off x="179513" y="627534"/>
          <a:ext cx="8371390" cy="342683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76897"/>
                <a:gridCol w="1939526"/>
                <a:gridCol w="1344131"/>
                <a:gridCol w="1605418"/>
                <a:gridCol w="1605418"/>
              </a:tblGrid>
              <a:tr h="34367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Never tested for HIV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308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Variable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% never tested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Odds Ratio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95% CI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Age Group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18-19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84.1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7.1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5.0-10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30s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0.40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0.32-0.49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20.9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0.35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0.27-0.46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50+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28.3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0.53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0.41-0.69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Education Level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High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26.5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Medium/Low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48.8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2.3-3.1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Employment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Employed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28.2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Unemployed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1.5-2.6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Student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60.1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3.2-4.6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Sexual Identity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Gay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31.1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Bisexual/Straight/Other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57.3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2.5-3.6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851920" y="2571750"/>
            <a:ext cx="30243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7624" y="2715766"/>
            <a:ext cx="1152128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2"/>
            <a:ext cx="8229600" cy="624072"/>
          </a:xfrm>
        </p:spPr>
        <p:txBody>
          <a:bodyPr/>
          <a:lstStyle/>
          <a:p>
            <a:r>
              <a:rPr lang="en-IE" sz="2800" dirty="0" smtClean="0">
                <a:solidFill>
                  <a:schemeClr val="accent4">
                    <a:lumMod val="50000"/>
                  </a:schemeClr>
                </a:solidFill>
              </a:rPr>
              <a:t>Never tested for HIV: univariate analysis</a:t>
            </a:r>
            <a:endParaRPr lang="en-I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989519"/>
              </p:ext>
            </p:extLst>
          </p:nvPr>
        </p:nvGraphicFramePr>
        <p:xfrm>
          <a:off x="179513" y="627534"/>
          <a:ext cx="8371390" cy="342683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76897"/>
                <a:gridCol w="1939526"/>
                <a:gridCol w="1344131"/>
                <a:gridCol w="1605418"/>
                <a:gridCol w="1605418"/>
              </a:tblGrid>
              <a:tr h="34367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Never tested for HIV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308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Variable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% never tested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Odds Ratio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95% CI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Age Group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18-19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84.1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7.1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5.0-10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30s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0.40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0.32-0.49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40s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20.9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0.35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0.27-0.46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50+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28.3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0.53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0.41-0.69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Education Level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High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26.5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Medium/Low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48.8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2.3-3.1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Employment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Employed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28.2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Unemployed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1.5-2.6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Student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60.1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3.2-4.6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Sexual Identity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Gay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31.1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Bisexual/Straight/Other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57.3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2.5-3.6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004320" y="3003798"/>
            <a:ext cx="30243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7624" y="3147814"/>
            <a:ext cx="1152128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88972" y="3245177"/>
            <a:ext cx="30243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87624" y="3389193"/>
            <a:ext cx="1152128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62"/>
            <a:ext cx="8229600" cy="624072"/>
          </a:xfrm>
        </p:spPr>
        <p:txBody>
          <a:bodyPr/>
          <a:lstStyle/>
          <a:p>
            <a:r>
              <a:rPr lang="en-IE" sz="2800" dirty="0" smtClean="0">
                <a:solidFill>
                  <a:schemeClr val="accent4">
                    <a:lumMod val="50000"/>
                  </a:schemeClr>
                </a:solidFill>
              </a:rPr>
              <a:t>Never tested for HIV: univariate analysis</a:t>
            </a:r>
            <a:endParaRPr lang="en-I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562332"/>
              </p:ext>
            </p:extLst>
          </p:nvPr>
        </p:nvGraphicFramePr>
        <p:xfrm>
          <a:off x="179513" y="627534"/>
          <a:ext cx="8371390" cy="342683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76897"/>
                <a:gridCol w="1939526"/>
                <a:gridCol w="1344131"/>
                <a:gridCol w="1605418"/>
                <a:gridCol w="1605418"/>
              </a:tblGrid>
              <a:tr h="343679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Never tested for HIV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2308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Variable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 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% never tested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Odds Ratio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95% CI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Age Group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18-19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84.1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7.1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5.0-10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20s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30s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22.8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0.40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0.32-0.49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40s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20.9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0.35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0.27-0.46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50+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28.3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0.53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0.41-0.69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Education Level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High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26.5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Medium/Low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48.8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2.3-3.1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Employment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Employed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28.2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Unemployed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43.6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1.5-2.6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80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Student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60.1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3.8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3.2-4.6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0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Sexual Identity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Gay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31.1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Ref</a:t>
                      </a:r>
                      <a:endParaRPr lang="en-IE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>
                          <a:effectLst/>
                        </a:rPr>
                        <a:t>Ref</a:t>
                      </a:r>
                      <a:endParaRPr lang="en-IE" sz="14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 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Bisexual/Straight/Other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57.3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3.0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u="none" strike="noStrike" dirty="0">
                          <a:effectLst/>
                        </a:rPr>
                        <a:t>2.5-3.6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99" marR="7299" marT="729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3988972" y="3766334"/>
            <a:ext cx="30243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9592" y="3910350"/>
            <a:ext cx="1152128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699542"/>
          </a:xfrm>
        </p:spPr>
        <p:txBody>
          <a:bodyPr/>
          <a:lstStyle/>
          <a:p>
            <a:r>
              <a:rPr lang="en-IE" sz="3200" dirty="0" smtClean="0">
                <a:solidFill>
                  <a:schemeClr val="accent4">
                    <a:lumMod val="50000"/>
                  </a:schemeClr>
                </a:solidFill>
              </a:rPr>
              <a:t>Settings for HIV testing</a:t>
            </a:r>
            <a:endParaRPr lang="en-I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951850"/>
              </p:ext>
            </p:extLst>
          </p:nvPr>
        </p:nvGraphicFramePr>
        <p:xfrm>
          <a:off x="35496" y="339502"/>
          <a:ext cx="87849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r>
              <a:rPr lang="en-IE" sz="3200" dirty="0" smtClean="0">
                <a:solidFill>
                  <a:schemeClr val="accent4">
                    <a:lumMod val="50000"/>
                  </a:schemeClr>
                </a:solidFill>
              </a:rPr>
              <a:t>HIV positive men (n=152)</a:t>
            </a:r>
            <a:endParaRPr lang="en-I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693603"/>
              </p:ext>
            </p:extLst>
          </p:nvPr>
        </p:nvGraphicFramePr>
        <p:xfrm>
          <a:off x="539552" y="866530"/>
          <a:ext cx="77048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80"/>
            <a:ext cx="9144000" cy="857250"/>
          </a:xfrm>
        </p:spPr>
        <p:txBody>
          <a:bodyPr/>
          <a:lstStyle/>
          <a:p>
            <a:r>
              <a:rPr lang="en-IE" sz="2800" dirty="0" smtClean="0">
                <a:solidFill>
                  <a:schemeClr val="accent4">
                    <a:lumMod val="50000"/>
                  </a:schemeClr>
                </a:solidFill>
              </a:rPr>
              <a:t>STI testing – details of samples/tests (self-reported)</a:t>
            </a:r>
            <a:endParaRPr lang="en-I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08810992"/>
              </p:ext>
            </p:extLst>
          </p:nvPr>
        </p:nvGraphicFramePr>
        <p:xfrm>
          <a:off x="2771800" y="843558"/>
          <a:ext cx="61522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347614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Site of STI testing </a:t>
            </a:r>
          </a:p>
          <a:p>
            <a:r>
              <a:rPr lang="en-IE" sz="2000" dirty="0" smtClean="0"/>
              <a:t>(</a:t>
            </a:r>
            <a:r>
              <a:rPr lang="en-IE" sz="2000" dirty="0"/>
              <a:t>of those who had an STI test in the last year)</a:t>
            </a:r>
          </a:p>
          <a:p>
            <a:endParaRPr lang="en-IE" sz="2000" dirty="0" smtClean="0"/>
          </a:p>
          <a:p>
            <a:r>
              <a:rPr lang="en-IE" sz="2000" dirty="0" smtClean="0"/>
              <a:t>68% - STI clinic</a:t>
            </a:r>
          </a:p>
          <a:p>
            <a:r>
              <a:rPr lang="en-IE" sz="2000" dirty="0" smtClean="0"/>
              <a:t>29% - GP</a:t>
            </a:r>
          </a:p>
          <a:p>
            <a:r>
              <a:rPr lang="en-IE" sz="2000" dirty="0" smtClean="0"/>
              <a:t>3% - used other services </a:t>
            </a:r>
          </a:p>
        </p:txBody>
      </p:sp>
    </p:spTree>
    <p:extLst>
      <p:ext uri="{BB962C8B-B14F-4D97-AF65-F5344CB8AC3E}">
        <p14:creationId xmlns:p14="http://schemas.microsoft.com/office/powerpoint/2010/main" val="2375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IE" sz="3200" dirty="0" smtClean="0">
                <a:solidFill>
                  <a:schemeClr val="accent4">
                    <a:lumMod val="50000"/>
                  </a:schemeClr>
                </a:solidFill>
              </a:rPr>
              <a:t>Limitations of MISI 2015</a:t>
            </a:r>
            <a:endParaRPr lang="en-I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314"/>
            <a:ext cx="8229600" cy="3394075"/>
          </a:xfrm>
        </p:spPr>
        <p:txBody>
          <a:bodyPr/>
          <a:lstStyle/>
          <a:p>
            <a:r>
              <a:rPr lang="en-IE" sz="2400" dirty="0" smtClean="0"/>
              <a:t>Online survey</a:t>
            </a:r>
          </a:p>
          <a:p>
            <a:r>
              <a:rPr lang="en-IE" sz="2400" dirty="0" smtClean="0"/>
              <a:t>English version only</a:t>
            </a:r>
          </a:p>
          <a:p>
            <a:r>
              <a:rPr lang="en-IE" sz="2400" dirty="0" smtClean="0"/>
              <a:t>Self reported – subject to bias</a:t>
            </a:r>
          </a:p>
          <a:p>
            <a:r>
              <a:rPr lang="en-IE" sz="2400" dirty="0" smtClean="0"/>
              <a:t>Not a representative sample</a:t>
            </a:r>
          </a:p>
          <a:p>
            <a:r>
              <a:rPr lang="en-IE" sz="2400" dirty="0" smtClean="0"/>
              <a:t>Length of survey – average 14 minutes to complete</a:t>
            </a:r>
          </a:p>
          <a:p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843558"/>
            <a:ext cx="8640960" cy="3394075"/>
          </a:xfrm>
        </p:spPr>
        <p:txBody>
          <a:bodyPr/>
          <a:lstStyle/>
          <a:p>
            <a:pPr marL="342900" lvl="1" indent="-342900"/>
            <a:r>
              <a:rPr lang="en-IE" sz="2400" dirty="0" smtClean="0"/>
              <a:t>Men who have sex with men (MSM) are the population most affected by HIV and STIs in Ireland  </a:t>
            </a:r>
          </a:p>
          <a:p>
            <a:pPr marL="342900" lvl="1" indent="-342900"/>
            <a:endParaRPr lang="en-IE" sz="2400" dirty="0" smtClean="0"/>
          </a:p>
          <a:p>
            <a:pPr marL="342900" lvl="1" indent="-342900"/>
            <a:r>
              <a:rPr lang="en-IE" sz="2400" dirty="0" smtClean="0"/>
              <a:t>MISI 2015 </a:t>
            </a:r>
          </a:p>
          <a:p>
            <a:pPr marL="742950" lvl="2" indent="-342900"/>
            <a:r>
              <a:rPr lang="en-IE" dirty="0" smtClean="0"/>
              <a:t>Online survey of adult MSM living in Ireland</a:t>
            </a:r>
          </a:p>
          <a:p>
            <a:pPr marL="742950" lvl="2" indent="-342900"/>
            <a:r>
              <a:rPr lang="en-IE" dirty="0" smtClean="0"/>
              <a:t>Live from March to May 2015</a:t>
            </a:r>
          </a:p>
          <a:p>
            <a:pPr marL="742950" lvl="2" indent="-342900"/>
            <a:r>
              <a:rPr lang="en-IE" dirty="0" smtClean="0"/>
              <a:t>Questions about HIV/STI testing and infection, sexual behaviour, alcohol, drug and tobacco use, knowledge and prevention strategies</a:t>
            </a:r>
          </a:p>
          <a:p>
            <a:pPr marL="342900" lvl="1" indent="-342900">
              <a:buFont typeface="Arial" charset="0"/>
              <a:buChar char="•"/>
            </a:pPr>
            <a:endParaRPr lang="en-IE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altLang="en-US" sz="3200" dirty="0" smtClean="0">
                <a:solidFill>
                  <a:schemeClr val="accent4">
                    <a:lumMod val="50000"/>
                  </a:schemeClr>
                </a:solidFill>
              </a:rPr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en-IE" sz="3200" dirty="0" smtClean="0">
                <a:solidFill>
                  <a:schemeClr val="accent4">
                    <a:lumMod val="50000"/>
                  </a:schemeClr>
                </a:solidFill>
              </a:rPr>
              <a:t>Conclusions</a:t>
            </a:r>
            <a:endParaRPr lang="en-I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9542"/>
            <a:ext cx="8229600" cy="3394075"/>
          </a:xfrm>
        </p:spPr>
        <p:txBody>
          <a:bodyPr/>
          <a:lstStyle/>
          <a:p>
            <a:r>
              <a:rPr lang="en-IE" sz="2400" dirty="0" smtClean="0"/>
              <a:t>Largest survey of MSM ever carried out in Ireland</a:t>
            </a:r>
          </a:p>
          <a:p>
            <a:endParaRPr lang="en-IE" sz="2000" dirty="0" smtClean="0"/>
          </a:p>
          <a:p>
            <a:r>
              <a:rPr lang="en-IE" sz="2400" dirty="0" smtClean="0"/>
              <a:t>Provides useful data for a wide variety of stakeholders, including the MSM community, policy makers and those planning and delivering HIV and STI interventions for MSM</a:t>
            </a:r>
          </a:p>
          <a:p>
            <a:endParaRPr lang="en-IE" sz="2400" dirty="0" smtClean="0"/>
          </a:p>
          <a:p>
            <a:r>
              <a:rPr lang="en-IE" sz="2400" dirty="0" smtClean="0"/>
              <a:t>Provides useful information on patterns of HIV and STI testing and setting for future testing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r>
              <a:rPr lang="en-IE" sz="3200" dirty="0" smtClean="0">
                <a:solidFill>
                  <a:schemeClr val="accent4">
                    <a:lumMod val="50000"/>
                  </a:schemeClr>
                </a:solidFill>
              </a:rPr>
              <a:t>Further information – www.misi.ie</a:t>
            </a:r>
            <a:endParaRPr lang="en-I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57250"/>
            <a:ext cx="2664296" cy="344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857250"/>
            <a:ext cx="2757778" cy="359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57250"/>
            <a:ext cx="2520280" cy="359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79388" y="1588"/>
            <a:ext cx="8818562" cy="3395662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IE" altLang="en-US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IE" altLang="en-US" dirty="0" smtClean="0">
                <a:solidFill>
                  <a:schemeClr val="accent4">
                    <a:lumMod val="50000"/>
                  </a:schemeClr>
                </a:solidFill>
              </a:rPr>
              <a:t>hank you to…..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altLang="en-US" sz="2400" dirty="0"/>
              <a:t>A</a:t>
            </a:r>
            <a:r>
              <a:rPr lang="en-IE" altLang="en-US" sz="2400" dirty="0" smtClean="0"/>
              <a:t>ll of the men who completed MISI 2015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alt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altLang="en-US" sz="2400" dirty="0" smtClean="0"/>
              <a:t>The MISI Steering Group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altLang="en-US" sz="2400" dirty="0" smtClean="0"/>
              <a:t>	</a:t>
            </a:r>
            <a:r>
              <a:rPr lang="en-IE" altLang="en-US" sz="2000" dirty="0" smtClean="0"/>
              <a:t>Derval Igoe (</a:t>
            </a:r>
            <a:r>
              <a:rPr lang="en-IE" altLang="en-US" sz="2000" dirty="0"/>
              <a:t>Chair) </a:t>
            </a:r>
            <a:r>
              <a:rPr lang="en-IE" altLang="en-US" sz="2000" dirty="0" smtClean="0"/>
              <a:t>		Margaret </a:t>
            </a:r>
            <a:r>
              <a:rPr lang="en-IE" altLang="en-US" sz="2000" dirty="0"/>
              <a:t>Fitzgerald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altLang="en-US" sz="2000" dirty="0"/>
              <a:t>	P</a:t>
            </a:r>
            <a:r>
              <a:rPr lang="en-IE" altLang="en-US" sz="2000" dirty="0" smtClean="0"/>
              <a:t>eter Barrett			Maeve </a:t>
            </a:r>
            <a:r>
              <a:rPr lang="en-IE" altLang="en-US" sz="2000" dirty="0"/>
              <a:t>O’Brien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altLang="en-US" sz="2000" dirty="0"/>
              <a:t>	Mick </a:t>
            </a:r>
            <a:r>
              <a:rPr lang="en-IE" altLang="en-US" sz="2000" dirty="0" smtClean="0"/>
              <a:t>Quinlan			Ford </a:t>
            </a:r>
            <a:r>
              <a:rPr lang="en-IE" altLang="en-US" sz="2000" dirty="0"/>
              <a:t>Hickson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altLang="en-US" sz="2000" dirty="0" smtClean="0"/>
              <a:t>	Daniel McCartney		Peter </a:t>
            </a:r>
            <a:r>
              <a:rPr lang="en-IE" altLang="en-US" sz="2000" dirty="0"/>
              <a:t>Keogh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altLang="en-US" sz="2000" dirty="0" smtClean="0"/>
              <a:t>	Axel </a:t>
            </a:r>
            <a:r>
              <a:rPr lang="en-IE" altLang="en-US" sz="2000" dirty="0"/>
              <a:t>J </a:t>
            </a:r>
            <a:r>
              <a:rPr lang="en-IE" altLang="en-US" sz="2000" dirty="0" smtClean="0"/>
              <a:t>Schmidt			Marzena </a:t>
            </a:r>
            <a:r>
              <a:rPr lang="en-IE" altLang="en-US" sz="2000" dirty="0"/>
              <a:t>Sekular (</a:t>
            </a:r>
            <a:r>
              <a:rPr lang="en-IE" altLang="en-US" sz="2000" dirty="0" smtClean="0"/>
              <a:t>Jun 2015-Mar </a:t>
            </a:r>
            <a:r>
              <a:rPr lang="en-IE" altLang="en-US" sz="2000" dirty="0"/>
              <a:t>2016</a:t>
            </a:r>
            <a:r>
              <a:rPr lang="en-IE" altLang="en-US" sz="20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altLang="en-US" sz="2000" dirty="0"/>
              <a:t>	</a:t>
            </a:r>
            <a:r>
              <a:rPr lang="en-IE" altLang="en-US" sz="2000" dirty="0" smtClean="0"/>
              <a:t>Coralie Giese (left Jan 2015)</a:t>
            </a:r>
            <a:endParaRPr lang="en-IE" altLang="en-US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altLang="en-US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altLang="en-US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altLang="en-US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E" altLang="en-US" sz="2000" dirty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IE" altLang="en-US" sz="2000" dirty="0" smtClean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IE" altLang="en-US" sz="2000" dirty="0"/>
              <a:t>		</a:t>
            </a:r>
            <a:endParaRPr lang="en-IE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/>
          <a:lstStyle/>
          <a:p>
            <a:r>
              <a:rPr lang="en-IE" sz="3200" dirty="0" smtClean="0">
                <a:solidFill>
                  <a:schemeClr val="accent4">
                    <a:lumMod val="50000"/>
                  </a:schemeClr>
                </a:solidFill>
              </a:rPr>
              <a:t>MISI respondents</a:t>
            </a:r>
            <a:endParaRPr lang="en-I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9543"/>
            <a:ext cx="8496944" cy="3394075"/>
          </a:xfrm>
        </p:spPr>
        <p:txBody>
          <a:bodyPr/>
          <a:lstStyle/>
          <a:p>
            <a:r>
              <a:rPr lang="en-IE" sz="2400" dirty="0" smtClean="0"/>
              <a:t>3,090 valid responses</a:t>
            </a:r>
          </a:p>
          <a:p>
            <a:r>
              <a:rPr lang="en-IE" sz="2400" dirty="0" smtClean="0"/>
              <a:t>Aged 18-80 years </a:t>
            </a:r>
          </a:p>
          <a:p>
            <a:r>
              <a:rPr lang="en-IE" sz="2400" dirty="0" smtClean="0"/>
              <a:t>Median age: 30 years</a:t>
            </a:r>
          </a:p>
          <a:p>
            <a:endParaRPr lang="en-IE" sz="2400" dirty="0" smtClean="0"/>
          </a:p>
          <a:p>
            <a:endParaRPr lang="en-IE" sz="2400" dirty="0" smtClean="0"/>
          </a:p>
          <a:p>
            <a:endParaRPr lang="en-IE" sz="2400" dirty="0" smtClean="0"/>
          </a:p>
          <a:p>
            <a:r>
              <a:rPr lang="en-IE" sz="2400" dirty="0" smtClean="0"/>
              <a:t>Respondents from all 26 counties</a:t>
            </a:r>
          </a:p>
          <a:p>
            <a:pPr lvl="1"/>
            <a:r>
              <a:rPr lang="en-IE" sz="2000" dirty="0" smtClean="0"/>
              <a:t>51% living in Dublin with a further 20% from Cork, Limerick and Galway</a:t>
            </a:r>
          </a:p>
          <a:p>
            <a:r>
              <a:rPr lang="en-IE" sz="2400" dirty="0" smtClean="0"/>
              <a:t>86% Irish born, 14% born outside Ireland</a:t>
            </a:r>
          </a:p>
          <a:p>
            <a:pPr>
              <a:buNone/>
            </a:pPr>
            <a:endParaRPr lang="en-IE" sz="2400" dirty="0" smtClean="0"/>
          </a:p>
          <a:p>
            <a:endParaRPr lang="en-IE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899516"/>
              </p:ext>
            </p:extLst>
          </p:nvPr>
        </p:nvGraphicFramePr>
        <p:xfrm>
          <a:off x="4283968" y="699543"/>
          <a:ext cx="4752528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9525"/>
            <a:ext cx="8229600" cy="857250"/>
          </a:xfrm>
        </p:spPr>
        <p:txBody>
          <a:bodyPr/>
          <a:lstStyle/>
          <a:p>
            <a:pPr eaLnBrk="1" hangingPunct="1"/>
            <a:r>
              <a:rPr lang="en-IE" altLang="en-US" sz="3200" dirty="0" smtClean="0">
                <a:solidFill>
                  <a:schemeClr val="accent4">
                    <a:lumMod val="50000"/>
                  </a:schemeClr>
                </a:solidFill>
              </a:rPr>
              <a:t>Education level and Employment status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550" y="841375"/>
            <a:ext cx="8289925" cy="367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67494"/>
            <a:ext cx="4040188" cy="47982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Sexual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Identity</a:t>
            </a:r>
            <a:endParaRPr lang="en-I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267494"/>
            <a:ext cx="4041775" cy="479822"/>
          </a:xfrm>
        </p:spPr>
        <p:txBody>
          <a:bodyPr/>
          <a:lstStyle/>
          <a:p>
            <a:pPr algn="ctr"/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Sexual 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Attraction</a:t>
            </a:r>
            <a:endParaRPr lang="en-IE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2805040"/>
              </p:ext>
            </p:extLst>
          </p:nvPr>
        </p:nvGraphicFramePr>
        <p:xfrm>
          <a:off x="251520" y="987574"/>
          <a:ext cx="4040188" cy="361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89716614"/>
              </p:ext>
            </p:extLst>
          </p:nvPr>
        </p:nvGraphicFramePr>
        <p:xfrm>
          <a:off x="4427985" y="843558"/>
          <a:ext cx="4320480" cy="375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66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799568"/>
              </p:ext>
            </p:extLst>
          </p:nvPr>
        </p:nvGraphicFramePr>
        <p:xfrm>
          <a:off x="107504" y="333974"/>
          <a:ext cx="44644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5452686"/>
              </p:ext>
            </p:extLst>
          </p:nvPr>
        </p:nvGraphicFramePr>
        <p:xfrm>
          <a:off x="4572000" y="339502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4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63638"/>
            <a:ext cx="8229600" cy="857250"/>
          </a:xfrm>
        </p:spPr>
        <p:txBody>
          <a:bodyPr/>
          <a:lstStyle/>
          <a:p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Sexual behaviour</a:t>
            </a:r>
            <a:endParaRPr lang="en-I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069105" y="843558"/>
            <a:ext cx="7056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IE" altLang="en-US" sz="2400" dirty="0" smtClean="0">
                <a:solidFill>
                  <a:schemeClr val="accent4">
                    <a:lumMod val="50000"/>
                  </a:schemeClr>
                </a:solidFill>
              </a:rPr>
              <a:t>55% of men had sex </a:t>
            </a:r>
            <a:r>
              <a:rPr lang="en-IE" altLang="en-US" sz="2400" dirty="0">
                <a:solidFill>
                  <a:schemeClr val="accent4">
                    <a:lumMod val="50000"/>
                  </a:schemeClr>
                </a:solidFill>
              </a:rPr>
              <a:t>with one or more </a:t>
            </a:r>
            <a:r>
              <a:rPr lang="en-IE" altLang="en-US" sz="2400" b="1" dirty="0">
                <a:solidFill>
                  <a:schemeClr val="accent4">
                    <a:lumMod val="50000"/>
                  </a:schemeClr>
                </a:solidFill>
              </a:rPr>
              <a:t>steady </a:t>
            </a:r>
            <a:r>
              <a:rPr lang="en-IE" altLang="en-US" sz="2400" b="1" dirty="0" smtClean="0">
                <a:solidFill>
                  <a:schemeClr val="accent4">
                    <a:lumMod val="50000"/>
                  </a:schemeClr>
                </a:solidFill>
              </a:rPr>
              <a:t>partners</a:t>
            </a:r>
            <a:r>
              <a:rPr lang="en-IE" alt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 eaLnBrk="1" hangingPunct="1"/>
            <a:r>
              <a:rPr lang="en-IE" altLang="en-US" sz="2400" dirty="0" smtClean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en-IE" altLang="en-US" sz="2400" dirty="0">
                <a:solidFill>
                  <a:schemeClr val="accent4">
                    <a:lumMod val="50000"/>
                  </a:schemeClr>
                </a:solidFill>
              </a:rPr>
              <a:t>last 12 </a:t>
            </a:r>
            <a:r>
              <a:rPr lang="en-IE" altLang="en-US" sz="2400" dirty="0" smtClean="0">
                <a:solidFill>
                  <a:schemeClr val="accent4">
                    <a:lumMod val="50000"/>
                  </a:schemeClr>
                </a:solidFill>
              </a:rPr>
              <a:t>months</a:t>
            </a:r>
            <a:endParaRPr lang="en-IE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507" name="Picture 2" descr="C:\Users\kateodonnell\AppData\Local\Temp\6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8857" b="32617"/>
          <a:stretch/>
        </p:blipFill>
        <p:spPr bwMode="auto">
          <a:xfrm>
            <a:off x="224132" y="1674555"/>
            <a:ext cx="8919868" cy="281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95486"/>
            <a:ext cx="5223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>
                <a:solidFill>
                  <a:schemeClr val="accent4">
                    <a:lumMod val="50000"/>
                  </a:schemeClr>
                </a:solidFill>
              </a:rPr>
              <a:t>Sexual behaviour : Steady partners</a:t>
            </a:r>
            <a:endParaRPr lang="en-I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16392" y="915566"/>
            <a:ext cx="75873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IE" altLang="en-US" sz="2400" dirty="0" smtClean="0">
                <a:solidFill>
                  <a:schemeClr val="accent4">
                    <a:lumMod val="50000"/>
                  </a:schemeClr>
                </a:solidFill>
              </a:rPr>
              <a:t>61% of men had sex </a:t>
            </a:r>
            <a:r>
              <a:rPr lang="en-IE" altLang="en-US" sz="2400" dirty="0">
                <a:solidFill>
                  <a:schemeClr val="accent4">
                    <a:lumMod val="50000"/>
                  </a:schemeClr>
                </a:solidFill>
              </a:rPr>
              <a:t>with one or more </a:t>
            </a:r>
            <a:r>
              <a:rPr lang="en-IE" altLang="en-US" sz="2400" b="1" dirty="0">
                <a:solidFill>
                  <a:schemeClr val="accent4">
                    <a:lumMod val="50000"/>
                  </a:schemeClr>
                </a:solidFill>
              </a:rPr>
              <a:t>non-steady </a:t>
            </a:r>
            <a:r>
              <a:rPr lang="en-IE" altLang="en-US" sz="2400" b="1" dirty="0" smtClean="0">
                <a:solidFill>
                  <a:schemeClr val="accent4">
                    <a:lumMod val="50000"/>
                  </a:schemeClr>
                </a:solidFill>
              </a:rPr>
              <a:t>partners </a:t>
            </a:r>
          </a:p>
          <a:p>
            <a:pPr algn="ctr" eaLnBrk="1" hangingPunct="1"/>
            <a:r>
              <a:rPr lang="en-IE" altLang="en-US" sz="2400" dirty="0" smtClean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en-IE" altLang="en-US" sz="2400" dirty="0">
                <a:solidFill>
                  <a:schemeClr val="accent4">
                    <a:lumMod val="50000"/>
                  </a:schemeClr>
                </a:solidFill>
              </a:rPr>
              <a:t>last 12 </a:t>
            </a:r>
            <a:r>
              <a:rPr lang="en-IE" altLang="en-US" sz="2400" dirty="0" smtClean="0">
                <a:solidFill>
                  <a:schemeClr val="accent4">
                    <a:lumMod val="50000"/>
                  </a:schemeClr>
                </a:solidFill>
              </a:rPr>
              <a:t>months</a:t>
            </a:r>
            <a:endParaRPr lang="en-IE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2531" name="Picture 2" descr="C:\Users\kateodonnell\AppData\Local\Temp\6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36826" r="4965" b="26177"/>
          <a:stretch/>
        </p:blipFill>
        <p:spPr bwMode="auto">
          <a:xfrm>
            <a:off x="589110" y="1851670"/>
            <a:ext cx="7681414" cy="27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95486"/>
            <a:ext cx="5944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>
                <a:solidFill>
                  <a:schemeClr val="accent4">
                    <a:lumMod val="50000"/>
                  </a:schemeClr>
                </a:solidFill>
              </a:rPr>
              <a:t>Sexual behaviour : Non-Steady partners</a:t>
            </a:r>
            <a:endParaRPr lang="en-I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819</Words>
  <Application>Microsoft Office PowerPoint</Application>
  <PresentationFormat>On-screen Show (16:9)</PresentationFormat>
  <Paragraphs>416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Office Theme</vt:lpstr>
      <vt:lpstr>Custom Design</vt:lpstr>
      <vt:lpstr>1_Office Theme</vt:lpstr>
      <vt:lpstr>Findings from MISI 2015  (with a focus on HIV and STI testing)</vt:lpstr>
      <vt:lpstr>Background</vt:lpstr>
      <vt:lpstr>MISI respondents</vt:lpstr>
      <vt:lpstr>Education level and Employment status</vt:lpstr>
      <vt:lpstr>PowerPoint Presentation</vt:lpstr>
      <vt:lpstr>PowerPoint Presentation</vt:lpstr>
      <vt:lpstr>Sexual behaviour</vt:lpstr>
      <vt:lpstr>PowerPoint Presentation</vt:lpstr>
      <vt:lpstr>PowerPoint Presentation</vt:lpstr>
      <vt:lpstr>HIV and STI testing and infection</vt:lpstr>
      <vt:lpstr>Never tested for HIV: univariate analysis</vt:lpstr>
      <vt:lpstr>Never tested for HIV: univariate analysis</vt:lpstr>
      <vt:lpstr>Never tested for HIV: univariate analysis</vt:lpstr>
      <vt:lpstr>Never tested for HIV: univariate analysis</vt:lpstr>
      <vt:lpstr>Never tested for HIV: univariate analysis</vt:lpstr>
      <vt:lpstr>Settings for HIV testing</vt:lpstr>
      <vt:lpstr>HIV positive men (n=152)</vt:lpstr>
      <vt:lpstr>STI testing – details of samples/tests (self-reported)</vt:lpstr>
      <vt:lpstr>Limitations of MISI 2015</vt:lpstr>
      <vt:lpstr>Conclusions</vt:lpstr>
      <vt:lpstr>Further information – www.misi.ie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MISI 2015</dc:title>
  <dc:creator>dervali</dc:creator>
  <cp:lastModifiedBy>Kate ODonnell</cp:lastModifiedBy>
  <cp:revision>142</cp:revision>
  <cp:lastPrinted>2016-11-23T09:54:18Z</cp:lastPrinted>
  <dcterms:created xsi:type="dcterms:W3CDTF">2015-05-28T14:27:29Z</dcterms:created>
  <dcterms:modified xsi:type="dcterms:W3CDTF">2017-02-03T09:16:29Z</dcterms:modified>
</cp:coreProperties>
</file>