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notesSlides/notesSlide10.xml" ContentType="application/vnd.openxmlformats-officedocument.presentationml.notesSlide+xml"/>
  <Override PartName="/ppt/charts/chart8.xml" ContentType="application/vnd.openxmlformats-officedocument.drawingml.chart+xml"/>
  <Override PartName="/ppt/notesSlides/notesSlide11.xml" ContentType="application/vnd.openxmlformats-officedocument.presentationml.notesSlide+xml"/>
  <Override PartName="/ppt/charts/chart9.xml" ContentType="application/vnd.openxmlformats-officedocument.drawingml.chart+xml"/>
  <Override PartName="/ppt/notesSlides/notesSlide12.xml" ContentType="application/vnd.openxmlformats-officedocument.presentationml.notesSlide+xml"/>
  <Override PartName="/ppt/charts/chart10.xml" ContentType="application/vnd.openxmlformats-officedocument.drawingml.chart+xml"/>
  <Override PartName="/ppt/notesSlides/notesSlide13.xml" ContentType="application/vnd.openxmlformats-officedocument.presentationml.notesSlide+xml"/>
  <Override PartName="/ppt/charts/chart11.xml" ContentType="application/vnd.openxmlformats-officedocument.drawingml.chart+xml"/>
  <Override PartName="/ppt/notesSlides/notesSlide14.xml" ContentType="application/vnd.openxmlformats-officedocument.presentationml.notesSlide+xml"/>
  <Override PartName="/ppt/charts/chart12.xml" ContentType="application/vnd.openxmlformats-officedocument.drawingml.chart+xml"/>
  <Override PartName="/ppt/notesSlides/notesSlide15.xml" ContentType="application/vnd.openxmlformats-officedocument.presentationml.notesSlide+xml"/>
  <Override PartName="/ppt/charts/chart13.xml" ContentType="application/vnd.openxmlformats-officedocument.drawingml.chart+xml"/>
  <Override PartName="/ppt/notesSlides/notesSlide16.xml" ContentType="application/vnd.openxmlformats-officedocument.presentationml.notesSlide+xml"/>
  <Override PartName="/ppt/charts/chart14.xml" ContentType="application/vnd.openxmlformats-officedocument.drawingml.chart+xml"/>
  <Override PartName="/ppt/notesSlides/notesSlide17.xml" ContentType="application/vnd.openxmlformats-officedocument.presentationml.notesSlide+xml"/>
  <Override PartName="/ppt/charts/chart1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6" r:id="rId3"/>
    <p:sldId id="267" r:id="rId4"/>
    <p:sldId id="285" r:id="rId5"/>
    <p:sldId id="293" r:id="rId6"/>
    <p:sldId id="294" r:id="rId7"/>
    <p:sldId id="268" r:id="rId8"/>
    <p:sldId id="275" r:id="rId9"/>
    <p:sldId id="258" r:id="rId10"/>
    <p:sldId id="276" r:id="rId11"/>
    <p:sldId id="271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95" r:id="rId21"/>
    <p:sldId id="296" r:id="rId22"/>
    <p:sldId id="28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4F4F"/>
    <a:srgbClr val="9BBB59"/>
    <a:srgbClr val="C0504D"/>
    <a:srgbClr val="BD4F5C"/>
    <a:srgbClr val="4FBD81"/>
    <a:srgbClr val="BD4F00"/>
    <a:srgbClr val="C54A47"/>
    <a:srgbClr val="81BD4F"/>
    <a:srgbClr val="4F81BD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39" autoAdjust="0"/>
  </p:normalViewPr>
  <p:slideViewPr>
    <p:cSldViewPr>
      <p:cViewPr>
        <p:scale>
          <a:sx n="86" d="100"/>
          <a:sy n="86" d="100"/>
        </p:scale>
        <p:origin x="-146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hpscdc2\pub\Resp%20&amp;%20VPD\Health%20care%20workers%20-%20immunisation\Returns\2016-2017%20Season\summary%20tables\Season%20Summary%20Results-Public,%20Private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hpscdc2\pub\Resp%20&amp;%20VPD\Health%20care%20workers%20-%20immunisation\Returns\2016-2017%20Season\summary%20tables\Season%20Summary%20Results-Public,%20Private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hpscdc2\pub\Resp%20&amp;%20VPD\Health%20care%20workers%20-%20immunisation\Returns\2016-2017%20Season\summary%20tables\Season%20Summary%20Results-Public,%20Private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hpscdc2\pub\Resp%20&amp;%20VPD\Health%20care%20workers%20-%20immunisation\Returns\2016-2017%20Season\summary%20tables\Season%20Summary%20Results-Public,%20Private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\\hpscdc2\pub\Resp%20&amp;%20VPD\Health%20care%20workers%20-%20immunisation\Returns\2016-2017%20Season\summary%20tables\Season%20Summary%20Results-Public,%20Private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\\hpscdc2\pub\Resp%20&amp;%20VPD\Health%20care%20workers%20-%20immunisation\Returns\2016-2017%20Season\summary%20tables\Season%20Summary%20Results-Public,%20Private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\\hpscdc2\pub\Resp%20&amp;%20VPD\Health%20care%20workers%20-%20immunisation\Returns\2016-2017%20Season\summary%20tables\Season%20Summary%20Results-Public,%20Privat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hpscdc2\pub\Resp%20&amp;%20VPD\Health%20care%20workers%20-%20immunisation\Returns\2016-2017%20Season\summary%20tables\Season%20Summary%20Results-Public,%20Privat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hpscdc2\pub\Resp%20&amp;%20VPD\Health%20care%20workers%20-%20immunisation\Returns\2016-2017%20Season\summary%20tables\Season%20Summary%20Results-Public,%20Privat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hpscdc2\pub\Resp%20&amp;%20VPD\Health%20care%20workers%20-%20immunisation\Returns\2016-2017%20Season\summary%20tables\Season%20Summary%20Results-Public,%20Privat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hpscdc2\pub\Resp%20&amp;%20VPD\Health%20care%20workers%20-%20immunisation\Returns\2016-2017%20Season\summary%20tables\Season%20Summary%20Results-Public,%20Privat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hpscdc2\pub\Resp%20&amp;%20VPD\Health%20care%20workers%20-%20immunisation\Returns\2016-2017%20Season\summary%20tables\Season%20Summary%20Results-Public,%20Private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hpscdc2\pub\Resp%20&amp;%20VPD\Health%20care%20workers%20-%20immunisation\Returns\2016-2017%20Season\summary%20tables\Season%20Summary%20Results-Public,%20Private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hpscdc2\pub\Resp%20&amp;%20VPD\Health%20care%20workers%20-%20immunisation\Returns\2016-2017%20Season\summary%20tables\Season%20Summary%20Results-Public,%20Private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hpscdc2\pub\Resp%20&amp;%20VPD\Health%20care%20workers%20-%20immunisation\Returns\2016-2017%20Season\summary%20tables\Season%20Summary%20Results-Public,%20Privat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640140468552542"/>
          <c:y val="4.2784276242926279E-2"/>
          <c:w val="0.86342021483425668"/>
          <c:h val="0.7777761594829547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'Hospitals No. participants'!$A$18</c:f>
              <c:strCache>
                <c:ptCount val="1"/>
                <c:pt idx="0">
                  <c:v>HSE funded and managed 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'Hospitals No. participants'!$I$17:$N$17</c:f>
              <c:strCache>
                <c:ptCount val="6"/>
                <c:pt idx="0">
                  <c:v>2011-2012</c:v>
                </c:pt>
                <c:pt idx="1">
                  <c:v>2012-2013</c:v>
                </c:pt>
                <c:pt idx="2">
                  <c:v>2013-2014</c:v>
                </c:pt>
                <c:pt idx="3">
                  <c:v>2014-2015</c:v>
                </c:pt>
                <c:pt idx="4">
                  <c:v>2015-2016</c:v>
                </c:pt>
                <c:pt idx="5">
                  <c:v>2016-2017</c:v>
                </c:pt>
              </c:strCache>
            </c:strRef>
          </c:cat>
          <c:val>
            <c:numRef>
              <c:f>'Hospitals No. participants'!$C$18:$H$18</c:f>
              <c:numCache>
                <c:formatCode>General</c:formatCode>
                <c:ptCount val="6"/>
                <c:pt idx="0">
                  <c:v>36</c:v>
                </c:pt>
                <c:pt idx="1">
                  <c:v>32</c:v>
                </c:pt>
                <c:pt idx="2">
                  <c:v>41</c:v>
                </c:pt>
                <c:pt idx="3">
                  <c:v>39</c:v>
                </c:pt>
                <c:pt idx="4">
                  <c:v>46</c:v>
                </c:pt>
                <c:pt idx="5">
                  <c:v>48</c:v>
                </c:pt>
              </c:numCache>
            </c:numRef>
          </c:val>
        </c:ser>
        <c:ser>
          <c:idx val="1"/>
          <c:order val="1"/>
          <c:tx>
            <c:strRef>
              <c:f>'Hospitals No. participants'!$A$19</c:f>
              <c:strCache>
                <c:ptCount val="1"/>
                <c:pt idx="0">
                  <c:v>Private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'Hospitals No. participants'!$I$17:$N$17</c:f>
              <c:strCache>
                <c:ptCount val="6"/>
                <c:pt idx="0">
                  <c:v>2011-2012</c:v>
                </c:pt>
                <c:pt idx="1">
                  <c:v>2012-2013</c:v>
                </c:pt>
                <c:pt idx="2">
                  <c:v>2013-2014</c:v>
                </c:pt>
                <c:pt idx="3">
                  <c:v>2014-2015</c:v>
                </c:pt>
                <c:pt idx="4">
                  <c:v>2015-2016</c:v>
                </c:pt>
                <c:pt idx="5">
                  <c:v>2016-2017</c:v>
                </c:pt>
              </c:strCache>
            </c:strRef>
          </c:cat>
          <c:val>
            <c:numRef>
              <c:f>'Hospitals No. participants'!$C$19:$H$19</c:f>
              <c:numCache>
                <c:formatCode>General</c:formatCode>
                <c:ptCount val="6"/>
                <c:pt idx="0">
                  <c:v>1</c:v>
                </c:pt>
                <c:pt idx="1">
                  <c:v>0</c:v>
                </c:pt>
                <c:pt idx="2">
                  <c:v>5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38106496"/>
        <c:axId val="238150784"/>
      </c:barChart>
      <c:catAx>
        <c:axId val="2381064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Season</a:t>
                </a:r>
              </a:p>
            </c:rich>
          </c:tx>
          <c:layout>
            <c:manualLayout>
              <c:xMode val="edge"/>
              <c:yMode val="edge"/>
              <c:x val="0.50319043452901724"/>
              <c:y val="0.90500963391136802"/>
            </c:manualLayout>
          </c:layout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38150784"/>
        <c:crosses val="autoZero"/>
        <c:auto val="1"/>
        <c:lblAlgn val="ctr"/>
        <c:lblOffset val="100"/>
        <c:noMultiLvlLbl val="0"/>
      </c:catAx>
      <c:valAx>
        <c:axId val="23815078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 Participation by Hospitals</a:t>
                </a:r>
              </a:p>
            </c:rich>
          </c:tx>
          <c:layout>
            <c:manualLayout>
              <c:xMode val="edge"/>
              <c:yMode val="edge"/>
              <c:x val="3.6083770778652671E-2"/>
              <c:y val="0.25243003533170733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crossAx val="23810649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2362180421891709"/>
          <c:y val="5.346221345600926E-2"/>
          <c:w val="0.51818822029962308"/>
          <c:h val="6.9683673933821855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'Summary tables'!$I$34</c:f>
              <c:strCache>
                <c:ptCount val="1"/>
                <c:pt idx="0">
                  <c:v>2011-2012 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'Summary tables'!$A$52:$A$55</c:f>
              <c:strCache>
                <c:ptCount val="4"/>
                <c:pt idx="0">
                  <c:v>&lt;50  HCWs</c:v>
                </c:pt>
                <c:pt idx="1">
                  <c:v>50-99 HCWs</c:v>
                </c:pt>
                <c:pt idx="2">
                  <c:v>100-149 HCWs</c:v>
                </c:pt>
                <c:pt idx="3">
                  <c:v>&gt;=150 HCWs</c:v>
                </c:pt>
              </c:strCache>
            </c:strRef>
          </c:cat>
          <c:val>
            <c:numRef>
              <c:f>'Summary tables'!$I$52:$I$55</c:f>
              <c:numCache>
                <c:formatCode>0.0</c:formatCode>
                <c:ptCount val="4"/>
                <c:pt idx="0">
                  <c:v>13.788970282204579</c:v>
                </c:pt>
                <c:pt idx="1">
                  <c:v>21.511386009029458</c:v>
                </c:pt>
                <c:pt idx="2">
                  <c:v>27.753894780270659</c:v>
                </c:pt>
                <c:pt idx="3">
                  <c:v>9.2178999915671511</c:v>
                </c:pt>
              </c:numCache>
            </c:numRef>
          </c:val>
        </c:ser>
        <c:ser>
          <c:idx val="1"/>
          <c:order val="1"/>
          <c:tx>
            <c:strRef>
              <c:f>'Summary tables'!$J$34</c:f>
              <c:strCache>
                <c:ptCount val="1"/>
                <c:pt idx="0">
                  <c:v>2012-2013 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'Summary tables'!$A$52:$A$55</c:f>
              <c:strCache>
                <c:ptCount val="4"/>
                <c:pt idx="0">
                  <c:v>&lt;50  HCWs</c:v>
                </c:pt>
                <c:pt idx="1">
                  <c:v>50-99 HCWs</c:v>
                </c:pt>
                <c:pt idx="2">
                  <c:v>100-149 HCWs</c:v>
                </c:pt>
                <c:pt idx="3">
                  <c:v>&gt;=150 HCWs</c:v>
                </c:pt>
              </c:strCache>
            </c:strRef>
          </c:cat>
          <c:val>
            <c:numRef>
              <c:f>'Summary tables'!$J$52:$J$55</c:f>
              <c:numCache>
                <c:formatCode>0.0</c:formatCode>
                <c:ptCount val="4"/>
                <c:pt idx="0">
                  <c:v>15.730472254667045</c:v>
                </c:pt>
                <c:pt idx="1">
                  <c:v>15.81173183175904</c:v>
                </c:pt>
                <c:pt idx="2">
                  <c:v>16.235947156087487</c:v>
                </c:pt>
                <c:pt idx="3">
                  <c:v>10.659818602815994</c:v>
                </c:pt>
              </c:numCache>
            </c:numRef>
          </c:val>
        </c:ser>
        <c:ser>
          <c:idx val="2"/>
          <c:order val="2"/>
          <c:tx>
            <c:strRef>
              <c:f>'Summary tables'!$K$34</c:f>
              <c:strCache>
                <c:ptCount val="1"/>
                <c:pt idx="0">
                  <c:v>2013-2014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'Summary tables'!$A$52:$A$55</c:f>
              <c:strCache>
                <c:ptCount val="4"/>
                <c:pt idx="0">
                  <c:v>&lt;50  HCWs</c:v>
                </c:pt>
                <c:pt idx="1">
                  <c:v>50-99 HCWs</c:v>
                </c:pt>
                <c:pt idx="2">
                  <c:v>100-149 HCWs</c:v>
                </c:pt>
                <c:pt idx="3">
                  <c:v>&gt;=150 HCWs</c:v>
                </c:pt>
              </c:strCache>
            </c:strRef>
          </c:cat>
          <c:val>
            <c:numRef>
              <c:f>'Summary tables'!$K$52:$K$55</c:f>
              <c:numCache>
                <c:formatCode>0.0</c:formatCode>
                <c:ptCount val="4"/>
                <c:pt idx="0">
                  <c:v>22.998953645206914</c:v>
                </c:pt>
                <c:pt idx="1">
                  <c:v>22.25091334754169</c:v>
                </c:pt>
                <c:pt idx="2">
                  <c:v>24.260202112390459</c:v>
                </c:pt>
                <c:pt idx="3">
                  <c:v>14.168801095252983</c:v>
                </c:pt>
              </c:numCache>
            </c:numRef>
          </c:val>
        </c:ser>
        <c:ser>
          <c:idx val="3"/>
          <c:order val="3"/>
          <c:tx>
            <c:strRef>
              <c:f>'Summary tables'!$L$34</c:f>
              <c:strCache>
                <c:ptCount val="1"/>
                <c:pt idx="0">
                  <c:v>2014-2015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'Summary tables'!$A$52:$A$55</c:f>
              <c:strCache>
                <c:ptCount val="4"/>
                <c:pt idx="0">
                  <c:v>&lt;50  HCWs</c:v>
                </c:pt>
                <c:pt idx="1">
                  <c:v>50-99 HCWs</c:v>
                </c:pt>
                <c:pt idx="2">
                  <c:v>100-149 HCWs</c:v>
                </c:pt>
                <c:pt idx="3">
                  <c:v>&gt;=150 HCWs</c:v>
                </c:pt>
              </c:strCache>
            </c:strRef>
          </c:cat>
          <c:val>
            <c:numRef>
              <c:f>'Summary tables'!$L$52:$L$55</c:f>
              <c:numCache>
                <c:formatCode>0.0</c:formatCode>
                <c:ptCount val="4"/>
                <c:pt idx="0">
                  <c:v>26.668934825434977</c:v>
                </c:pt>
                <c:pt idx="1">
                  <c:v>26.547286504362496</c:v>
                </c:pt>
                <c:pt idx="2">
                  <c:v>37.14499535296104</c:v>
                </c:pt>
                <c:pt idx="3">
                  <c:v>22.722497803587967</c:v>
                </c:pt>
              </c:numCache>
            </c:numRef>
          </c:val>
        </c:ser>
        <c:ser>
          <c:idx val="4"/>
          <c:order val="4"/>
          <c:tx>
            <c:strRef>
              <c:f>'Summary tables'!$M$34</c:f>
              <c:strCache>
                <c:ptCount val="1"/>
                <c:pt idx="0">
                  <c:v>2015-2016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'Summary tables'!$A$52:$A$55</c:f>
              <c:strCache>
                <c:ptCount val="4"/>
                <c:pt idx="0">
                  <c:v>&lt;50  HCWs</c:v>
                </c:pt>
                <c:pt idx="1">
                  <c:v>50-99 HCWs</c:v>
                </c:pt>
                <c:pt idx="2">
                  <c:v>100-149 HCWs</c:v>
                </c:pt>
                <c:pt idx="3">
                  <c:v>&gt;=150 HCWs</c:v>
                </c:pt>
              </c:strCache>
            </c:strRef>
          </c:cat>
          <c:val>
            <c:numRef>
              <c:f>'Summary tables'!$M$52:$M$55</c:f>
              <c:numCache>
                <c:formatCode>0.0</c:formatCode>
                <c:ptCount val="4"/>
                <c:pt idx="0">
                  <c:v>27.142296557693879</c:v>
                </c:pt>
                <c:pt idx="1">
                  <c:v>22.976973970794297</c:v>
                </c:pt>
                <c:pt idx="2">
                  <c:v>20.024374636457654</c:v>
                </c:pt>
                <c:pt idx="3">
                  <c:v>22.552357446871117</c:v>
                </c:pt>
              </c:numCache>
            </c:numRef>
          </c:val>
        </c:ser>
        <c:ser>
          <c:idx val="5"/>
          <c:order val="5"/>
          <c:tx>
            <c:strRef>
              <c:f>'Summary tables'!$N$34</c:f>
              <c:strCache>
                <c:ptCount val="1"/>
                <c:pt idx="0">
                  <c:v>2016-2017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'Summary tables'!$A$52:$A$55</c:f>
              <c:strCache>
                <c:ptCount val="4"/>
                <c:pt idx="0">
                  <c:v>&lt;50  HCWs</c:v>
                </c:pt>
                <c:pt idx="1">
                  <c:v>50-99 HCWs</c:v>
                </c:pt>
                <c:pt idx="2">
                  <c:v>100-149 HCWs</c:v>
                </c:pt>
                <c:pt idx="3">
                  <c:v>&gt;=150 HCWs</c:v>
                </c:pt>
              </c:strCache>
            </c:strRef>
          </c:cat>
          <c:val>
            <c:numRef>
              <c:f>'Summary tables'!$N$52:$N$55</c:f>
              <c:numCache>
                <c:formatCode>0.0</c:formatCode>
                <c:ptCount val="4"/>
                <c:pt idx="0">
                  <c:v>30.780979692346055</c:v>
                </c:pt>
                <c:pt idx="1">
                  <c:v>26.914044152184125</c:v>
                </c:pt>
                <c:pt idx="2">
                  <c:v>25.503030303030304</c:v>
                </c:pt>
                <c:pt idx="3">
                  <c:v>26.928324724975344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20760320"/>
        <c:axId val="220787072"/>
      </c:barChart>
      <c:catAx>
        <c:axId val="2207603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Eligible LTCF</a:t>
                </a:r>
                <a:r>
                  <a:rPr lang="en-US" sz="1200" baseline="0"/>
                  <a:t> HCW </a:t>
                </a:r>
                <a:r>
                  <a:rPr lang="en-US" sz="1200"/>
                  <a:t>Staff Category Size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20787072"/>
        <c:crosses val="autoZero"/>
        <c:auto val="1"/>
        <c:lblAlgn val="ctr"/>
        <c:lblOffset val="100"/>
        <c:noMultiLvlLbl val="0"/>
      </c:catAx>
      <c:valAx>
        <c:axId val="22078707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IE" sz="1200"/>
                  <a:t>Average % Uptake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22076032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'LTCFs by Resident &amp; Season1'!$A$18</c:f>
              <c:strCache>
                <c:ptCount val="1"/>
                <c:pt idx="0">
                  <c:v>% Long Stay Residents Vaccinated Since Season Start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'LTCFs by Resident &amp; Season1'!$B$1:$G$1</c:f>
              <c:strCache>
                <c:ptCount val="6"/>
                <c:pt idx="0">
                  <c:v>2011-2012 (n=102)</c:v>
                </c:pt>
                <c:pt idx="1">
                  <c:v>2012-2013 (n=144)</c:v>
                </c:pt>
                <c:pt idx="2">
                  <c:v>2013-2014 (n=100)</c:v>
                </c:pt>
                <c:pt idx="3">
                  <c:v>2014-2015 (n=76)</c:v>
                </c:pt>
                <c:pt idx="4">
                  <c:v>2015-2016 (n=82)</c:v>
                </c:pt>
                <c:pt idx="5">
                  <c:v>2016-2017 (n=102)</c:v>
                </c:pt>
              </c:strCache>
            </c:strRef>
          </c:cat>
          <c:val>
            <c:numRef>
              <c:f>'LTCFs by Resident &amp; Season1'!$B$18:$G$18</c:f>
              <c:numCache>
                <c:formatCode>0.0%</c:formatCode>
                <c:ptCount val="6"/>
                <c:pt idx="0">
                  <c:v>0.88291605301914577</c:v>
                </c:pt>
                <c:pt idx="1">
                  <c:v>0.73440839323877982</c:v>
                </c:pt>
                <c:pt idx="2">
                  <c:v>0.81609461966604824</c:v>
                </c:pt>
                <c:pt idx="3">
                  <c:v>0.87803547066848564</c:v>
                </c:pt>
                <c:pt idx="4">
                  <c:v>0.90684508492022642</c:v>
                </c:pt>
                <c:pt idx="5">
                  <c:v>0.93526442835198598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20820992"/>
        <c:axId val="220824320"/>
      </c:barChart>
      <c:catAx>
        <c:axId val="2208209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Season</a:t>
                </a:r>
              </a:p>
            </c:rich>
          </c:tx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20824320"/>
        <c:crosses val="autoZero"/>
        <c:auto val="1"/>
        <c:lblAlgn val="ctr"/>
        <c:lblOffset val="100"/>
        <c:noMultiLvlLbl val="0"/>
      </c:catAx>
      <c:valAx>
        <c:axId val="220824320"/>
        <c:scaling>
          <c:orientation val="minMax"/>
          <c:max val="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IE" sz="1400"/>
                  <a:t>% Long</a:t>
                </a:r>
                <a:r>
                  <a:rPr lang="en-IE" sz="1400" baseline="0"/>
                  <a:t>-term Residents Vaccinated Since Season Start</a:t>
                </a:r>
                <a:endParaRPr lang="en-IE" sz="1400"/>
              </a:p>
            </c:rich>
          </c:tx>
          <c:overlay val="0"/>
        </c:title>
        <c:numFmt formatCode="0%" sourceLinked="0"/>
        <c:majorTickMark val="out"/>
        <c:minorTickMark val="none"/>
        <c:tickLblPos val="nextTo"/>
        <c:crossAx val="220820992"/>
        <c:crosses val="autoZero"/>
        <c:crossBetween val="between"/>
        <c:majorUnit val="0.2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'LTCFs by Resident &amp; Season1'!$A$27</c:f>
              <c:strCache>
                <c:ptCount val="1"/>
                <c:pt idx="0">
                  <c:v>% Respite Residents that were Vaccinated Before Admission Since Season Start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'LTCFs by Resident &amp; Season1'!$B$1:$G$1</c:f>
              <c:strCache>
                <c:ptCount val="6"/>
                <c:pt idx="0">
                  <c:v>2011-2012 (n=102)</c:v>
                </c:pt>
                <c:pt idx="1">
                  <c:v>2012-2013 (n=144)</c:v>
                </c:pt>
                <c:pt idx="2">
                  <c:v>2013-2014 (n=100)</c:v>
                </c:pt>
                <c:pt idx="3">
                  <c:v>2014-2015 (n=76)</c:v>
                </c:pt>
                <c:pt idx="4">
                  <c:v>2015-2016 (n=82)</c:v>
                </c:pt>
                <c:pt idx="5">
                  <c:v>2016-2017 (n=102)</c:v>
                </c:pt>
              </c:strCache>
            </c:strRef>
          </c:cat>
          <c:val>
            <c:numRef>
              <c:f>'LTCFs by Resident &amp; Season1'!$B$27:$G$27</c:f>
              <c:numCache>
                <c:formatCode>0.0%</c:formatCode>
                <c:ptCount val="6"/>
                <c:pt idx="0">
                  <c:v>2.9731275014293884E-2</c:v>
                </c:pt>
                <c:pt idx="1">
                  <c:v>9.4079655543595264E-2</c:v>
                </c:pt>
                <c:pt idx="2">
                  <c:v>0.17333333333333334</c:v>
                </c:pt>
                <c:pt idx="3">
                  <c:v>0.30094149293880296</c:v>
                </c:pt>
                <c:pt idx="4">
                  <c:v>0.25149940023990403</c:v>
                </c:pt>
                <c:pt idx="5">
                  <c:v>0.14090247452692867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20874624"/>
        <c:axId val="220877952"/>
      </c:barChart>
      <c:catAx>
        <c:axId val="2208746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Season</a:t>
                </a:r>
              </a:p>
            </c:rich>
          </c:tx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20877952"/>
        <c:crosses val="autoZero"/>
        <c:auto val="1"/>
        <c:lblAlgn val="ctr"/>
        <c:lblOffset val="100"/>
        <c:noMultiLvlLbl val="0"/>
      </c:catAx>
      <c:valAx>
        <c:axId val="2208779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IE" sz="1400"/>
                  <a:t>% Respite Residents that were Vaccinated Before Admission Since Season Start</a:t>
                </a:r>
              </a:p>
            </c:rich>
          </c:tx>
          <c:overlay val="0"/>
        </c:title>
        <c:numFmt formatCode="0%" sourceLinked="0"/>
        <c:majorTickMark val="out"/>
        <c:minorTickMark val="none"/>
        <c:tickLblPos val="nextTo"/>
        <c:crossAx val="22087462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'LTCFs by Resident &amp; Season1'!$A$30</c:f>
              <c:strCache>
                <c:ptCount val="1"/>
                <c:pt idx="0">
                  <c:v>% Respite Residents that were Vaccinated in LTCFs Since Season Start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'LTCFs by Resident &amp; Season1'!$B$1:$G$1</c:f>
              <c:strCache>
                <c:ptCount val="6"/>
                <c:pt idx="0">
                  <c:v>2011-2012 (n=102)</c:v>
                </c:pt>
                <c:pt idx="1">
                  <c:v>2012-2013 (n=144)</c:v>
                </c:pt>
                <c:pt idx="2">
                  <c:v>2013-2014 (n=100)</c:v>
                </c:pt>
                <c:pt idx="3">
                  <c:v>2014-2015 (n=76)</c:v>
                </c:pt>
                <c:pt idx="4">
                  <c:v>2015-2016 (n=82)</c:v>
                </c:pt>
                <c:pt idx="5">
                  <c:v>2016-2017 (n=102)</c:v>
                </c:pt>
              </c:strCache>
            </c:strRef>
          </c:cat>
          <c:val>
            <c:numRef>
              <c:f>'LTCFs by Resident &amp; Season1'!$B$30:$G$30</c:f>
              <c:numCache>
                <c:formatCode>0.0%</c:formatCode>
                <c:ptCount val="6"/>
                <c:pt idx="0">
                  <c:v>3.2208881265485038E-2</c:v>
                </c:pt>
                <c:pt idx="1">
                  <c:v>6.2217438105489777E-2</c:v>
                </c:pt>
                <c:pt idx="2">
                  <c:v>0.13578947368421052</c:v>
                </c:pt>
                <c:pt idx="3">
                  <c:v>0.12004034969737727</c:v>
                </c:pt>
                <c:pt idx="4">
                  <c:v>0.10835665733706518</c:v>
                </c:pt>
                <c:pt idx="5">
                  <c:v>0.19126637554585152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20916736"/>
        <c:axId val="219874432"/>
      </c:barChart>
      <c:catAx>
        <c:axId val="2209167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Season</a:t>
                </a:r>
              </a:p>
            </c:rich>
          </c:tx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19874432"/>
        <c:crosses val="autoZero"/>
        <c:auto val="1"/>
        <c:lblAlgn val="ctr"/>
        <c:lblOffset val="100"/>
        <c:noMultiLvlLbl val="0"/>
      </c:catAx>
      <c:valAx>
        <c:axId val="21987443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IE" sz="1400"/>
                  <a:t>% Respite Residents that were Vaccinated in LTCFs Since Season Start</a:t>
                </a:r>
              </a:p>
            </c:rich>
          </c:tx>
          <c:overlay val="0"/>
        </c:title>
        <c:numFmt formatCode="0%" sourceLinked="0"/>
        <c:majorTickMark val="out"/>
        <c:minorTickMark val="none"/>
        <c:tickLblPos val="nextTo"/>
        <c:crossAx val="22091673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'LTCFs with Staff Vax Policy'!$I$35:$M$35</c:f>
              <c:strCache>
                <c:ptCount val="5"/>
                <c:pt idx="0">
                  <c:v>2012-2013</c:v>
                </c:pt>
                <c:pt idx="1">
                  <c:v>2012-2014</c:v>
                </c:pt>
                <c:pt idx="2">
                  <c:v>2012-2015</c:v>
                </c:pt>
                <c:pt idx="3">
                  <c:v>2012-2016</c:v>
                </c:pt>
                <c:pt idx="4">
                  <c:v>2012-2017</c:v>
                </c:pt>
              </c:strCache>
            </c:strRef>
          </c:cat>
          <c:val>
            <c:numRef>
              <c:f>'LTCFs with Staff Vax Policy'!$I$36:$M$36</c:f>
              <c:numCache>
                <c:formatCode>General</c:formatCode>
                <c:ptCount val="5"/>
                <c:pt idx="0">
                  <c:v>9</c:v>
                </c:pt>
                <c:pt idx="1">
                  <c:v>11</c:v>
                </c:pt>
                <c:pt idx="2">
                  <c:v>14</c:v>
                </c:pt>
                <c:pt idx="3">
                  <c:v>22</c:v>
                </c:pt>
                <c:pt idx="4">
                  <c:v>25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19907584"/>
        <c:axId val="219923200"/>
      </c:barChart>
      <c:catAx>
        <c:axId val="2199075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/>
                  <a:t>Period</a:t>
                </a:r>
                <a:endParaRPr lang="en-US" sz="1400" dirty="0"/>
              </a:p>
            </c:rich>
          </c:tx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9923200"/>
        <c:crosses val="autoZero"/>
        <c:auto val="1"/>
        <c:lblAlgn val="ctr"/>
        <c:lblOffset val="100"/>
        <c:noMultiLvlLbl val="0"/>
      </c:catAx>
      <c:valAx>
        <c:axId val="21992320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Cumulative number of HSE funded and managed LTCFs with a staff vaccination policy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1990758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'LTCFs with Respite Vax Policy'!$J$59:$O$59</c:f>
              <c:strCache>
                <c:ptCount val="6"/>
                <c:pt idx="0">
                  <c:v>2011-2012</c:v>
                </c:pt>
                <c:pt idx="1">
                  <c:v>2011-2013</c:v>
                </c:pt>
                <c:pt idx="2">
                  <c:v>2011-2014</c:v>
                </c:pt>
                <c:pt idx="3">
                  <c:v>2011-2015</c:v>
                </c:pt>
                <c:pt idx="4">
                  <c:v>2011-2016</c:v>
                </c:pt>
                <c:pt idx="5">
                  <c:v>2011-2017</c:v>
                </c:pt>
              </c:strCache>
            </c:strRef>
          </c:cat>
          <c:val>
            <c:numRef>
              <c:f>'LTCFs with Respite Vax Policy'!$J$60:$O$60</c:f>
              <c:numCache>
                <c:formatCode>General</c:formatCode>
                <c:ptCount val="6"/>
                <c:pt idx="0">
                  <c:v>5</c:v>
                </c:pt>
                <c:pt idx="1">
                  <c:v>13</c:v>
                </c:pt>
                <c:pt idx="2">
                  <c:v>29</c:v>
                </c:pt>
                <c:pt idx="3">
                  <c:v>38</c:v>
                </c:pt>
                <c:pt idx="4">
                  <c:v>44</c:v>
                </c:pt>
                <c:pt idx="5">
                  <c:v>56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20042752"/>
        <c:axId val="220046080"/>
      </c:barChart>
      <c:catAx>
        <c:axId val="2200427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/>
                  <a:t>Period</a:t>
                </a:r>
                <a:endParaRPr lang="en-US" sz="1400" dirty="0"/>
              </a:p>
            </c:rich>
          </c:tx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20046080"/>
        <c:crosses val="autoZero"/>
        <c:auto val="1"/>
        <c:lblAlgn val="ctr"/>
        <c:lblOffset val="100"/>
        <c:noMultiLvlLbl val="0"/>
      </c:catAx>
      <c:valAx>
        <c:axId val="22004608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Cumulative number of HSE funded and managed LTCFs with a </a:t>
                </a:r>
                <a:r>
                  <a:rPr lang="en-IE" sz="1400" b="1" i="0" u="none" strike="noStrike" baseline="0">
                    <a:effectLst/>
                  </a:rPr>
                  <a:t>Respite Resident Vaccination Policy </a:t>
                </a:r>
                <a:endParaRPr lang="en-US" sz="1400" i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2004275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640140468552542"/>
          <c:y val="4.2784276242926279E-2"/>
          <c:w val="0.86342021483425668"/>
          <c:h val="0.6807638506987352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'LTCF No. participants'!$O$3</c:f>
              <c:strCache>
                <c:ptCount val="1"/>
                <c:pt idx="0">
                  <c:v>HSE funded and managed -complete return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'LTCF No. participants'!$P$2:$U$2</c:f>
              <c:strCache>
                <c:ptCount val="6"/>
                <c:pt idx="0">
                  <c:v>2011-2012</c:v>
                </c:pt>
                <c:pt idx="1">
                  <c:v>2012-2013</c:v>
                </c:pt>
                <c:pt idx="2">
                  <c:v>2013-2014</c:v>
                </c:pt>
                <c:pt idx="3">
                  <c:v>2014-2015</c:v>
                </c:pt>
                <c:pt idx="4">
                  <c:v>2015-2016</c:v>
                </c:pt>
                <c:pt idx="5">
                  <c:v>2016-2017</c:v>
                </c:pt>
              </c:strCache>
            </c:strRef>
          </c:cat>
          <c:val>
            <c:numRef>
              <c:f>'LTCF No. participants'!$P$3:$U$3</c:f>
              <c:numCache>
                <c:formatCode>General</c:formatCode>
                <c:ptCount val="6"/>
                <c:pt idx="0">
                  <c:v>57</c:v>
                </c:pt>
                <c:pt idx="1">
                  <c:v>108</c:v>
                </c:pt>
                <c:pt idx="2">
                  <c:v>88</c:v>
                </c:pt>
                <c:pt idx="3">
                  <c:v>67</c:v>
                </c:pt>
                <c:pt idx="4">
                  <c:v>81</c:v>
                </c:pt>
                <c:pt idx="5">
                  <c:v>102</c:v>
                </c:pt>
              </c:numCache>
            </c:numRef>
          </c:val>
        </c:ser>
        <c:ser>
          <c:idx val="1"/>
          <c:order val="1"/>
          <c:tx>
            <c:strRef>
              <c:f>'LTCF No. participants'!$O$4</c:f>
              <c:strCache>
                <c:ptCount val="1"/>
                <c:pt idx="0">
                  <c:v>HSE funded and managed -incomplete return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'LTCF No. participants'!$P$2:$U$2</c:f>
              <c:strCache>
                <c:ptCount val="6"/>
                <c:pt idx="0">
                  <c:v>2011-2012</c:v>
                </c:pt>
                <c:pt idx="1">
                  <c:v>2012-2013</c:v>
                </c:pt>
                <c:pt idx="2">
                  <c:v>2013-2014</c:v>
                </c:pt>
                <c:pt idx="3">
                  <c:v>2014-2015</c:v>
                </c:pt>
                <c:pt idx="4">
                  <c:v>2015-2016</c:v>
                </c:pt>
                <c:pt idx="5">
                  <c:v>2016-2017</c:v>
                </c:pt>
              </c:strCache>
            </c:strRef>
          </c:cat>
          <c:val>
            <c:numRef>
              <c:f>'LTCF No. participants'!$P$4:$U$4</c:f>
              <c:numCache>
                <c:formatCode>General</c:formatCode>
                <c:ptCount val="6"/>
                <c:pt idx="0">
                  <c:v>45</c:v>
                </c:pt>
                <c:pt idx="1">
                  <c:v>36</c:v>
                </c:pt>
                <c:pt idx="2">
                  <c:v>12</c:v>
                </c:pt>
                <c:pt idx="3">
                  <c:v>9</c:v>
                </c:pt>
                <c:pt idx="4">
                  <c:v>2</c:v>
                </c:pt>
                <c:pt idx="5">
                  <c:v>15</c:v>
                </c:pt>
              </c:numCache>
            </c:numRef>
          </c:val>
        </c:ser>
        <c:ser>
          <c:idx val="2"/>
          <c:order val="2"/>
          <c:tx>
            <c:strRef>
              <c:f>'LTCF No. participants'!$O$5</c:f>
              <c:strCache>
                <c:ptCount val="1"/>
                <c:pt idx="0">
                  <c:v>Private-complete return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'LTCF No. participants'!$P$2:$U$2</c:f>
              <c:strCache>
                <c:ptCount val="6"/>
                <c:pt idx="0">
                  <c:v>2011-2012</c:v>
                </c:pt>
                <c:pt idx="1">
                  <c:v>2012-2013</c:v>
                </c:pt>
                <c:pt idx="2">
                  <c:v>2013-2014</c:v>
                </c:pt>
                <c:pt idx="3">
                  <c:v>2014-2015</c:v>
                </c:pt>
                <c:pt idx="4">
                  <c:v>2015-2016</c:v>
                </c:pt>
                <c:pt idx="5">
                  <c:v>2016-2017</c:v>
                </c:pt>
              </c:strCache>
            </c:strRef>
          </c:cat>
          <c:val>
            <c:numRef>
              <c:f>'LTCF No. participants'!$P$5:$U$5</c:f>
              <c:numCache>
                <c:formatCode>General</c:formatCode>
                <c:ptCount val="6"/>
                <c:pt idx="0">
                  <c:v>13</c:v>
                </c:pt>
                <c:pt idx="1">
                  <c:v>29</c:v>
                </c:pt>
                <c:pt idx="2">
                  <c:v>29</c:v>
                </c:pt>
                <c:pt idx="3">
                  <c:v>24</c:v>
                </c:pt>
                <c:pt idx="4">
                  <c:v>17</c:v>
                </c:pt>
                <c:pt idx="5">
                  <c:v>20</c:v>
                </c:pt>
              </c:numCache>
            </c:numRef>
          </c:val>
        </c:ser>
        <c:ser>
          <c:idx val="3"/>
          <c:order val="3"/>
          <c:tx>
            <c:strRef>
              <c:f>'LTCF No. participants'!$O$6</c:f>
              <c:strCache>
                <c:ptCount val="1"/>
                <c:pt idx="0">
                  <c:v>Private-incomplete return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'LTCF No. participants'!$P$2:$U$2</c:f>
              <c:strCache>
                <c:ptCount val="6"/>
                <c:pt idx="0">
                  <c:v>2011-2012</c:v>
                </c:pt>
                <c:pt idx="1">
                  <c:v>2012-2013</c:v>
                </c:pt>
                <c:pt idx="2">
                  <c:v>2013-2014</c:v>
                </c:pt>
                <c:pt idx="3">
                  <c:v>2014-2015</c:v>
                </c:pt>
                <c:pt idx="4">
                  <c:v>2015-2016</c:v>
                </c:pt>
                <c:pt idx="5">
                  <c:v>2016-2017</c:v>
                </c:pt>
              </c:strCache>
            </c:strRef>
          </c:cat>
          <c:val>
            <c:numRef>
              <c:f>'LTCF No. participants'!$P$6:$U$6</c:f>
              <c:numCache>
                <c:formatCode>General</c:formatCode>
                <c:ptCount val="6"/>
                <c:pt idx="0">
                  <c:v>5</c:v>
                </c:pt>
                <c:pt idx="1">
                  <c:v>10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86665984"/>
        <c:axId val="186705024"/>
      </c:barChart>
      <c:catAx>
        <c:axId val="1866659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Season</a:t>
                </a:r>
              </a:p>
            </c:rich>
          </c:tx>
          <c:layout>
            <c:manualLayout>
              <c:xMode val="edge"/>
              <c:yMode val="edge"/>
              <c:x val="0.46522287729109241"/>
              <c:y val="0.80096339113680159"/>
            </c:manualLayout>
          </c:layout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86705024"/>
        <c:crosses val="autoZero"/>
        <c:auto val="1"/>
        <c:lblAlgn val="ctr"/>
        <c:lblOffset val="100"/>
        <c:noMultiLvlLbl val="0"/>
      </c:catAx>
      <c:valAx>
        <c:axId val="18670502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 Participation by LTCFs</a:t>
                </a:r>
              </a:p>
            </c:rich>
          </c:tx>
          <c:layout>
            <c:manualLayout>
              <c:xMode val="edge"/>
              <c:yMode val="edge"/>
              <c:x val="1.8153378600954232E-2"/>
              <c:y val="0.19383035213083913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crossAx val="18666598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7.8168620882188719E-2"/>
          <c:y val="0.86865929331087954"/>
          <c:w val="0.90567869971027493"/>
          <c:h val="0.111104637931819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355740254690388E-2"/>
          <c:y val="5.6030183727034097E-2"/>
          <c:w val="0.89008882570234271"/>
          <c:h val="0.728719390768329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'Hospitals by Staff&amp;Season Avg'!$B$3</c:f>
              <c:strCache>
                <c:ptCount val="1"/>
                <c:pt idx="0">
                  <c:v>2011-2012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'Hospitals by Staff&amp;Season Avg'!$A$4:$A$10</c:f>
              <c:strCache>
                <c:ptCount val="7"/>
                <c:pt idx="0">
                  <c:v>General Support Staff</c:v>
                </c:pt>
                <c:pt idx="1">
                  <c:v>Health &amp; Social Care Professionals</c:v>
                </c:pt>
                <c:pt idx="2">
                  <c:v>Management &amp; Admin</c:v>
                </c:pt>
                <c:pt idx="3">
                  <c:v>Medical &amp; Dental</c:v>
                </c:pt>
                <c:pt idx="4">
                  <c:v>Nursing</c:v>
                </c:pt>
                <c:pt idx="5">
                  <c:v>Other Patient &amp; Client Care</c:v>
                </c:pt>
                <c:pt idx="6">
                  <c:v>All Staff</c:v>
                </c:pt>
              </c:strCache>
            </c:strRef>
          </c:cat>
          <c:val>
            <c:numRef>
              <c:f>'Hospitals by Staff&amp;Season Avg'!$B$4:$B$10</c:f>
              <c:numCache>
                <c:formatCode>0.0</c:formatCode>
                <c:ptCount val="7"/>
                <c:pt idx="0">
                  <c:v>25.716552347333327</c:v>
                </c:pt>
                <c:pt idx="1">
                  <c:v>26.548779204135133</c:v>
                </c:pt>
                <c:pt idx="2">
                  <c:v>20.977087891567574</c:v>
                </c:pt>
                <c:pt idx="3">
                  <c:v>22.60121310783784</c:v>
                </c:pt>
                <c:pt idx="4">
                  <c:v>13.704089551135135</c:v>
                </c:pt>
                <c:pt idx="5">
                  <c:v>23.360042818676469</c:v>
                </c:pt>
                <c:pt idx="6">
                  <c:v>19.070538108002378</c:v>
                </c:pt>
              </c:numCache>
            </c:numRef>
          </c:val>
        </c:ser>
        <c:ser>
          <c:idx val="1"/>
          <c:order val="1"/>
          <c:tx>
            <c:strRef>
              <c:f>'Hospitals by Staff&amp;Season Avg'!$C$3</c:f>
              <c:strCache>
                <c:ptCount val="1"/>
                <c:pt idx="0">
                  <c:v>2012-2013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'Hospitals by Staff&amp;Season Avg'!$A$4:$A$10</c:f>
              <c:strCache>
                <c:ptCount val="7"/>
                <c:pt idx="0">
                  <c:v>General Support Staff</c:v>
                </c:pt>
                <c:pt idx="1">
                  <c:v>Health &amp; Social Care Professionals</c:v>
                </c:pt>
                <c:pt idx="2">
                  <c:v>Management &amp; Admin</c:v>
                </c:pt>
                <c:pt idx="3">
                  <c:v>Medical &amp; Dental</c:v>
                </c:pt>
                <c:pt idx="4">
                  <c:v>Nursing</c:v>
                </c:pt>
                <c:pt idx="5">
                  <c:v>Other Patient &amp; Client Care</c:v>
                </c:pt>
                <c:pt idx="6">
                  <c:v>All Staff</c:v>
                </c:pt>
              </c:strCache>
            </c:strRef>
          </c:cat>
          <c:val>
            <c:numRef>
              <c:f>'Hospitals by Staff&amp;Season Avg'!$C$4:$C$10</c:f>
              <c:numCache>
                <c:formatCode>0.0</c:formatCode>
                <c:ptCount val="7"/>
                <c:pt idx="0">
                  <c:v>21.777096512161478</c:v>
                </c:pt>
                <c:pt idx="1">
                  <c:v>17.084067645811615</c:v>
                </c:pt>
                <c:pt idx="2">
                  <c:v>16.887011794146215</c:v>
                </c:pt>
                <c:pt idx="3">
                  <c:v>19.642221632764954</c:v>
                </c:pt>
                <c:pt idx="4">
                  <c:v>10.902059699422823</c:v>
                </c:pt>
                <c:pt idx="5">
                  <c:v>18.790226677744069</c:v>
                </c:pt>
                <c:pt idx="6">
                  <c:v>15.269755950292573</c:v>
                </c:pt>
              </c:numCache>
            </c:numRef>
          </c:val>
        </c:ser>
        <c:ser>
          <c:idx val="2"/>
          <c:order val="2"/>
          <c:tx>
            <c:strRef>
              <c:f>'Hospitals by Staff&amp;Season Avg'!$D$3</c:f>
              <c:strCache>
                <c:ptCount val="1"/>
                <c:pt idx="0">
                  <c:v>2013-2014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'Hospitals by Staff&amp;Season Avg'!$A$4:$A$10</c:f>
              <c:strCache>
                <c:ptCount val="7"/>
                <c:pt idx="0">
                  <c:v>General Support Staff</c:v>
                </c:pt>
                <c:pt idx="1">
                  <c:v>Health &amp; Social Care Professionals</c:v>
                </c:pt>
                <c:pt idx="2">
                  <c:v>Management &amp; Admin</c:v>
                </c:pt>
                <c:pt idx="3">
                  <c:v>Medical &amp; Dental</c:v>
                </c:pt>
                <c:pt idx="4">
                  <c:v>Nursing</c:v>
                </c:pt>
                <c:pt idx="5">
                  <c:v>Other Patient &amp; Client Care</c:v>
                </c:pt>
                <c:pt idx="6">
                  <c:v>All Staff</c:v>
                </c:pt>
              </c:strCache>
            </c:strRef>
          </c:cat>
          <c:val>
            <c:numRef>
              <c:f>'Hospitals by Staff&amp;Season Avg'!$D$4:$D$10</c:f>
              <c:numCache>
                <c:formatCode>0.0</c:formatCode>
                <c:ptCount val="7"/>
                <c:pt idx="0">
                  <c:v>28.070169634187373</c:v>
                </c:pt>
                <c:pt idx="1">
                  <c:v>28.08067983956326</c:v>
                </c:pt>
                <c:pt idx="2">
                  <c:v>21.493845183225748</c:v>
                </c:pt>
                <c:pt idx="3">
                  <c:v>32.139522883172454</c:v>
                </c:pt>
                <c:pt idx="4">
                  <c:v>15.86531945849652</c:v>
                </c:pt>
                <c:pt idx="5">
                  <c:v>21.471400289212212</c:v>
                </c:pt>
                <c:pt idx="6">
                  <c:v>20.655753370101561</c:v>
                </c:pt>
              </c:numCache>
            </c:numRef>
          </c:val>
        </c:ser>
        <c:ser>
          <c:idx val="3"/>
          <c:order val="3"/>
          <c:tx>
            <c:strRef>
              <c:f>'Hospitals by Staff&amp;Season Avg'!$E$3</c:f>
              <c:strCache>
                <c:ptCount val="1"/>
                <c:pt idx="0">
                  <c:v>2014-2015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'Hospitals by Staff&amp;Season Avg'!$A$4:$A$10</c:f>
              <c:strCache>
                <c:ptCount val="7"/>
                <c:pt idx="0">
                  <c:v>General Support Staff</c:v>
                </c:pt>
                <c:pt idx="1">
                  <c:v>Health &amp; Social Care Professionals</c:v>
                </c:pt>
                <c:pt idx="2">
                  <c:v>Management &amp; Admin</c:v>
                </c:pt>
                <c:pt idx="3">
                  <c:v>Medical &amp; Dental</c:v>
                </c:pt>
                <c:pt idx="4">
                  <c:v>Nursing</c:v>
                </c:pt>
                <c:pt idx="5">
                  <c:v>Other Patient &amp; Client Care</c:v>
                </c:pt>
                <c:pt idx="6">
                  <c:v>All Staff</c:v>
                </c:pt>
              </c:strCache>
            </c:strRef>
          </c:cat>
          <c:val>
            <c:numRef>
              <c:f>'Hospitals by Staff&amp;Season Avg'!$E$4:$E$10</c:f>
              <c:numCache>
                <c:formatCode>0.0</c:formatCode>
                <c:ptCount val="7"/>
                <c:pt idx="0">
                  <c:v>26.458026842211382</c:v>
                </c:pt>
                <c:pt idx="1">
                  <c:v>25.76191348184539</c:v>
                </c:pt>
                <c:pt idx="2">
                  <c:v>23.090738016841907</c:v>
                </c:pt>
                <c:pt idx="3">
                  <c:v>33.643548548233142</c:v>
                </c:pt>
                <c:pt idx="4">
                  <c:v>16.623616431768468</c:v>
                </c:pt>
                <c:pt idx="5">
                  <c:v>21.296512103432935</c:v>
                </c:pt>
                <c:pt idx="6">
                  <c:v>21.990369396486596</c:v>
                </c:pt>
              </c:numCache>
            </c:numRef>
          </c:val>
        </c:ser>
        <c:ser>
          <c:idx val="4"/>
          <c:order val="4"/>
          <c:tx>
            <c:strRef>
              <c:f>'Hospitals by Staff&amp;Season Avg'!$F$3</c:f>
              <c:strCache>
                <c:ptCount val="1"/>
                <c:pt idx="0">
                  <c:v>2015-2016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'Hospitals by Staff&amp;Season Avg'!$A$4:$A$10</c:f>
              <c:strCache>
                <c:ptCount val="7"/>
                <c:pt idx="0">
                  <c:v>General Support Staff</c:v>
                </c:pt>
                <c:pt idx="1">
                  <c:v>Health &amp; Social Care Professionals</c:v>
                </c:pt>
                <c:pt idx="2">
                  <c:v>Management &amp; Admin</c:v>
                </c:pt>
                <c:pt idx="3">
                  <c:v>Medical &amp; Dental</c:v>
                </c:pt>
                <c:pt idx="4">
                  <c:v>Nursing</c:v>
                </c:pt>
                <c:pt idx="5">
                  <c:v>Other Patient &amp; Client Care</c:v>
                </c:pt>
                <c:pt idx="6">
                  <c:v>All Staff</c:v>
                </c:pt>
              </c:strCache>
            </c:strRef>
          </c:cat>
          <c:val>
            <c:numRef>
              <c:f>'Hospitals by Staff&amp;Season Avg'!$F$4:$F$10</c:f>
              <c:numCache>
                <c:formatCode>0.0</c:formatCode>
                <c:ptCount val="7"/>
                <c:pt idx="0">
                  <c:v>28.262178293739844</c:v>
                </c:pt>
                <c:pt idx="1">
                  <c:v>28.887352274290155</c:v>
                </c:pt>
                <c:pt idx="2">
                  <c:v>22.119564115796809</c:v>
                </c:pt>
                <c:pt idx="3">
                  <c:v>37.031558648187527</c:v>
                </c:pt>
                <c:pt idx="4">
                  <c:v>16.902199772198276</c:v>
                </c:pt>
                <c:pt idx="5">
                  <c:v>21.730444320151044</c:v>
                </c:pt>
                <c:pt idx="6">
                  <c:v>22.601234602528958</c:v>
                </c:pt>
              </c:numCache>
            </c:numRef>
          </c:val>
        </c:ser>
        <c:ser>
          <c:idx val="5"/>
          <c:order val="5"/>
          <c:tx>
            <c:strRef>
              <c:f>'Hospitals by Staff&amp;Season Avg'!$G$3</c:f>
              <c:strCache>
                <c:ptCount val="1"/>
                <c:pt idx="0">
                  <c:v>2016-2017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'Hospitals by Staff&amp;Season Avg'!$A$4:$A$10</c:f>
              <c:strCache>
                <c:ptCount val="7"/>
                <c:pt idx="0">
                  <c:v>General Support Staff</c:v>
                </c:pt>
                <c:pt idx="1">
                  <c:v>Health &amp; Social Care Professionals</c:v>
                </c:pt>
                <c:pt idx="2">
                  <c:v>Management &amp; Admin</c:v>
                </c:pt>
                <c:pt idx="3">
                  <c:v>Medical &amp; Dental</c:v>
                </c:pt>
                <c:pt idx="4">
                  <c:v>Nursing</c:v>
                </c:pt>
                <c:pt idx="5">
                  <c:v>Other Patient &amp; Client Care</c:v>
                </c:pt>
                <c:pt idx="6">
                  <c:v>All Staff</c:v>
                </c:pt>
              </c:strCache>
            </c:strRef>
          </c:cat>
          <c:val>
            <c:numRef>
              <c:f>'Hospitals by Staff&amp;Season Avg'!$G$4:$G$10</c:f>
              <c:numCache>
                <c:formatCode>0.0</c:formatCode>
                <c:ptCount val="7"/>
                <c:pt idx="0">
                  <c:v>35.612973029999999</c:v>
                </c:pt>
                <c:pt idx="1">
                  <c:v>42.23813852</c:v>
                </c:pt>
                <c:pt idx="2">
                  <c:v>29.563955620000002</c:v>
                </c:pt>
                <c:pt idx="3">
                  <c:v>53.6</c:v>
                </c:pt>
                <c:pt idx="4">
                  <c:v>26.43603062</c:v>
                </c:pt>
                <c:pt idx="5">
                  <c:v>26.37252689</c:v>
                </c:pt>
                <c:pt idx="6">
                  <c:v>31.860180265673247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38196224"/>
        <c:axId val="238198144"/>
      </c:barChart>
      <c:catAx>
        <c:axId val="2381962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HSE Staff Category</a:t>
                </a:r>
              </a:p>
            </c:rich>
          </c:tx>
          <c:layout>
            <c:manualLayout>
              <c:xMode val="edge"/>
              <c:yMode val="edge"/>
              <c:x val="0.42220253718285217"/>
              <c:y val="0.87979420070380598"/>
            </c:manualLayout>
          </c:layout>
          <c:overlay val="0"/>
        </c:title>
        <c:majorTickMark val="out"/>
        <c:minorTickMark val="none"/>
        <c:tickLblPos val="nextTo"/>
        <c:txPr>
          <a:bodyPr rot="0"/>
          <a:lstStyle/>
          <a:p>
            <a:pPr>
              <a:defRPr sz="1000"/>
            </a:pPr>
            <a:endParaRPr lang="en-US"/>
          </a:p>
        </c:txPr>
        <c:crossAx val="238198144"/>
        <c:crosses val="autoZero"/>
        <c:auto val="1"/>
        <c:lblAlgn val="ctr"/>
        <c:lblOffset val="100"/>
        <c:noMultiLvlLbl val="0"/>
      </c:catAx>
      <c:valAx>
        <c:axId val="23819814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Average % Uptake</a:t>
                </a:r>
              </a:p>
            </c:rich>
          </c:tx>
          <c:layout>
            <c:manualLayout>
              <c:xMode val="edge"/>
              <c:yMode val="edge"/>
              <c:x val="1.2737585029332936E-3"/>
              <c:y val="0.18206875182268883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238196224"/>
        <c:crosses val="autoZero"/>
        <c:crossBetween val="between"/>
        <c:majorUnit val="10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8.3985339562246408E-2"/>
          <c:y val="5.6030183727034097E-2"/>
          <c:w val="0.88545914525516456"/>
          <c:h val="0.681016835533122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'LTCFs by Staff&amp;Season Avg'!$B$3</c:f>
              <c:strCache>
                <c:ptCount val="1"/>
                <c:pt idx="0">
                  <c:v>2011-2012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'LTCFs by Staff&amp;Season Avg'!$A$4:$A$10</c:f>
              <c:strCache>
                <c:ptCount val="7"/>
                <c:pt idx="0">
                  <c:v>General Support Staff</c:v>
                </c:pt>
                <c:pt idx="1">
                  <c:v>Health &amp; Social Care Professionals</c:v>
                </c:pt>
                <c:pt idx="2">
                  <c:v>Management &amp; Admin</c:v>
                </c:pt>
                <c:pt idx="3">
                  <c:v>Medical &amp; Dental</c:v>
                </c:pt>
                <c:pt idx="4">
                  <c:v>Nursing</c:v>
                </c:pt>
                <c:pt idx="5">
                  <c:v>Other Patient &amp; Client Care</c:v>
                </c:pt>
                <c:pt idx="6">
                  <c:v>All Staff</c:v>
                </c:pt>
              </c:strCache>
            </c:strRef>
          </c:cat>
          <c:val>
            <c:numRef>
              <c:f>'LTCFs by Staff&amp;Season Avg'!$B$4:$B$10</c:f>
              <c:numCache>
                <c:formatCode>0.0</c:formatCode>
                <c:ptCount val="7"/>
                <c:pt idx="0">
                  <c:v>17.453470546964915</c:v>
                </c:pt>
                <c:pt idx="1">
                  <c:v>12.698005175438599</c:v>
                </c:pt>
                <c:pt idx="2">
                  <c:v>19.219812925357143</c:v>
                </c:pt>
                <c:pt idx="3">
                  <c:v>6.4285714285714288</c:v>
                </c:pt>
                <c:pt idx="4">
                  <c:v>16.173602722719302</c:v>
                </c:pt>
                <c:pt idx="5">
                  <c:v>16.219185960666668</c:v>
                </c:pt>
                <c:pt idx="6">
                  <c:v>17.300009056644537</c:v>
                </c:pt>
              </c:numCache>
            </c:numRef>
          </c:val>
        </c:ser>
        <c:ser>
          <c:idx val="1"/>
          <c:order val="1"/>
          <c:tx>
            <c:strRef>
              <c:f>'LTCFs by Staff&amp;Season Avg'!$C$3</c:f>
              <c:strCache>
                <c:ptCount val="1"/>
                <c:pt idx="0">
                  <c:v>2012-2013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'LTCFs by Staff&amp;Season Avg'!$A$4:$A$10</c:f>
              <c:strCache>
                <c:ptCount val="7"/>
                <c:pt idx="0">
                  <c:v>General Support Staff</c:v>
                </c:pt>
                <c:pt idx="1">
                  <c:v>Health &amp; Social Care Professionals</c:v>
                </c:pt>
                <c:pt idx="2">
                  <c:v>Management &amp; Admin</c:v>
                </c:pt>
                <c:pt idx="3">
                  <c:v>Medical &amp; Dental</c:v>
                </c:pt>
                <c:pt idx="4">
                  <c:v>Nursing</c:v>
                </c:pt>
                <c:pt idx="5">
                  <c:v>Other Patient &amp; Client Care</c:v>
                </c:pt>
                <c:pt idx="6">
                  <c:v>All Staff</c:v>
                </c:pt>
              </c:strCache>
            </c:strRef>
          </c:cat>
          <c:val>
            <c:numRef>
              <c:f>'LTCFs by Staff&amp;Season Avg'!$C$4:$C$10</c:f>
              <c:numCache>
                <c:formatCode>0.0</c:formatCode>
                <c:ptCount val="7"/>
                <c:pt idx="0">
                  <c:v>16.280595267670957</c:v>
                </c:pt>
                <c:pt idx="1">
                  <c:v>14.62280957493849</c:v>
                </c:pt>
                <c:pt idx="2">
                  <c:v>19.045288360511361</c:v>
                </c:pt>
                <c:pt idx="3">
                  <c:v>5.9777664773850896</c:v>
                </c:pt>
                <c:pt idx="4">
                  <c:v>14.297802828248654</c:v>
                </c:pt>
                <c:pt idx="5">
                  <c:v>8.6022083103280096</c:v>
                </c:pt>
                <c:pt idx="6">
                  <c:v>14.871869011017386</c:v>
                </c:pt>
              </c:numCache>
            </c:numRef>
          </c:val>
        </c:ser>
        <c:ser>
          <c:idx val="2"/>
          <c:order val="2"/>
          <c:tx>
            <c:strRef>
              <c:f>'LTCFs by Staff&amp;Season Avg'!$D$3</c:f>
              <c:strCache>
                <c:ptCount val="1"/>
                <c:pt idx="0">
                  <c:v>2013-2014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'LTCFs by Staff&amp;Season Avg'!$A$4:$A$10</c:f>
              <c:strCache>
                <c:ptCount val="7"/>
                <c:pt idx="0">
                  <c:v>General Support Staff</c:v>
                </c:pt>
                <c:pt idx="1">
                  <c:v>Health &amp; Social Care Professionals</c:v>
                </c:pt>
                <c:pt idx="2">
                  <c:v>Management &amp; Admin</c:v>
                </c:pt>
                <c:pt idx="3">
                  <c:v>Medical &amp; Dental</c:v>
                </c:pt>
                <c:pt idx="4">
                  <c:v>Nursing</c:v>
                </c:pt>
                <c:pt idx="5">
                  <c:v>Other Patient &amp; Client Care</c:v>
                </c:pt>
                <c:pt idx="6">
                  <c:v>All Staff</c:v>
                </c:pt>
              </c:strCache>
            </c:strRef>
          </c:cat>
          <c:val>
            <c:numRef>
              <c:f>'LTCFs by Staff&amp;Season Avg'!$D$4:$D$10</c:f>
              <c:numCache>
                <c:formatCode>0.0</c:formatCode>
                <c:ptCount val="7"/>
                <c:pt idx="0">
                  <c:v>23.92858436261978</c:v>
                </c:pt>
                <c:pt idx="1">
                  <c:v>32.453118868892233</c:v>
                </c:pt>
                <c:pt idx="2">
                  <c:v>33.601575859390408</c:v>
                </c:pt>
                <c:pt idx="3">
                  <c:v>46.496598639463265</c:v>
                </c:pt>
                <c:pt idx="4">
                  <c:v>22.584948588454317</c:v>
                </c:pt>
                <c:pt idx="5">
                  <c:v>23.182805689399686</c:v>
                </c:pt>
                <c:pt idx="6">
                  <c:v>21.556286114680717</c:v>
                </c:pt>
              </c:numCache>
            </c:numRef>
          </c:val>
        </c:ser>
        <c:ser>
          <c:idx val="3"/>
          <c:order val="3"/>
          <c:tx>
            <c:strRef>
              <c:f>'LTCFs by Staff&amp;Season Avg'!$E$3</c:f>
              <c:strCache>
                <c:ptCount val="1"/>
                <c:pt idx="0">
                  <c:v>2014-2015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'LTCFs by Staff&amp;Season Avg'!$A$4:$A$10</c:f>
              <c:strCache>
                <c:ptCount val="7"/>
                <c:pt idx="0">
                  <c:v>General Support Staff</c:v>
                </c:pt>
                <c:pt idx="1">
                  <c:v>Health &amp; Social Care Professionals</c:v>
                </c:pt>
                <c:pt idx="2">
                  <c:v>Management &amp; Admin</c:v>
                </c:pt>
                <c:pt idx="3">
                  <c:v>Medical &amp; Dental</c:v>
                </c:pt>
                <c:pt idx="4">
                  <c:v>Nursing</c:v>
                </c:pt>
                <c:pt idx="5">
                  <c:v>Other Patient &amp; Client Care</c:v>
                </c:pt>
                <c:pt idx="6">
                  <c:v>All Staff</c:v>
                </c:pt>
              </c:strCache>
            </c:strRef>
          </c:cat>
          <c:val>
            <c:numRef>
              <c:f>'LTCFs by Staff&amp;Season Avg'!$E$4:$E$10</c:f>
              <c:numCache>
                <c:formatCode>0.0</c:formatCode>
                <c:ptCount val="7"/>
                <c:pt idx="0">
                  <c:v>26.33429936507936</c:v>
                </c:pt>
                <c:pt idx="1">
                  <c:v>49.310000000000009</c:v>
                </c:pt>
                <c:pt idx="2">
                  <c:v>40.280225932203393</c:v>
                </c:pt>
                <c:pt idx="3">
                  <c:v>56.310526315789481</c:v>
                </c:pt>
                <c:pt idx="4">
                  <c:v>25.597014925373138</c:v>
                </c:pt>
                <c:pt idx="5">
                  <c:v>30.407931860465116</c:v>
                </c:pt>
                <c:pt idx="6">
                  <c:v>26.908328899088858</c:v>
                </c:pt>
              </c:numCache>
            </c:numRef>
          </c:val>
        </c:ser>
        <c:ser>
          <c:idx val="4"/>
          <c:order val="4"/>
          <c:tx>
            <c:strRef>
              <c:f>'LTCFs by Staff&amp;Season Avg'!$F$3</c:f>
              <c:strCache>
                <c:ptCount val="1"/>
                <c:pt idx="0">
                  <c:v>2015-2016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'LTCFs by Staff&amp;Season Avg'!$A$4:$A$10</c:f>
              <c:strCache>
                <c:ptCount val="7"/>
                <c:pt idx="0">
                  <c:v>General Support Staff</c:v>
                </c:pt>
                <c:pt idx="1">
                  <c:v>Health &amp; Social Care Professionals</c:v>
                </c:pt>
                <c:pt idx="2">
                  <c:v>Management &amp; Admin</c:v>
                </c:pt>
                <c:pt idx="3">
                  <c:v>Medical &amp; Dental</c:v>
                </c:pt>
                <c:pt idx="4">
                  <c:v>Nursing</c:v>
                </c:pt>
                <c:pt idx="5">
                  <c:v>Other Patient &amp; Client Care</c:v>
                </c:pt>
                <c:pt idx="6">
                  <c:v>All Staff</c:v>
                </c:pt>
              </c:strCache>
            </c:strRef>
          </c:cat>
          <c:val>
            <c:numRef>
              <c:f>'LTCFs by Staff&amp;Season Avg'!$F$4:$F$10</c:f>
              <c:numCache>
                <c:formatCode>0.0</c:formatCode>
                <c:ptCount val="7"/>
                <c:pt idx="0">
                  <c:v>27.995556820386973</c:v>
                </c:pt>
                <c:pt idx="1">
                  <c:v>33.180467156032371</c:v>
                </c:pt>
                <c:pt idx="2">
                  <c:v>38.092253699507232</c:v>
                </c:pt>
                <c:pt idx="3">
                  <c:v>41.543686868686869</c:v>
                </c:pt>
                <c:pt idx="4">
                  <c:v>23.965578188544196</c:v>
                </c:pt>
                <c:pt idx="5">
                  <c:v>21.167565864068013</c:v>
                </c:pt>
                <c:pt idx="6">
                  <c:v>24.370105435900566</c:v>
                </c:pt>
              </c:numCache>
            </c:numRef>
          </c:val>
        </c:ser>
        <c:ser>
          <c:idx val="5"/>
          <c:order val="5"/>
          <c:tx>
            <c:strRef>
              <c:f>'LTCFs by Staff&amp;Season Avg'!$G$3</c:f>
              <c:strCache>
                <c:ptCount val="1"/>
                <c:pt idx="0">
                  <c:v>2016-2017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'LTCFs by Staff&amp;Season Avg'!$A$4:$A$10</c:f>
              <c:strCache>
                <c:ptCount val="7"/>
                <c:pt idx="0">
                  <c:v>General Support Staff</c:v>
                </c:pt>
                <c:pt idx="1">
                  <c:v>Health &amp; Social Care Professionals</c:v>
                </c:pt>
                <c:pt idx="2">
                  <c:v>Management &amp; Admin</c:v>
                </c:pt>
                <c:pt idx="3">
                  <c:v>Medical &amp; Dental</c:v>
                </c:pt>
                <c:pt idx="4">
                  <c:v>Nursing</c:v>
                </c:pt>
                <c:pt idx="5">
                  <c:v>Other Patient &amp; Client Care</c:v>
                </c:pt>
                <c:pt idx="6">
                  <c:v>All Staff</c:v>
                </c:pt>
              </c:strCache>
            </c:strRef>
          </c:cat>
          <c:val>
            <c:numRef>
              <c:f>'LTCFs by Staff&amp;Season Avg'!$G$4:$G$10</c:f>
              <c:numCache>
                <c:formatCode>0.0</c:formatCode>
                <c:ptCount val="7"/>
                <c:pt idx="0">
                  <c:v>33.71329534046383</c:v>
                </c:pt>
                <c:pt idx="1">
                  <c:v>50.722574290231641</c:v>
                </c:pt>
                <c:pt idx="2">
                  <c:v>41.359464172702047</c:v>
                </c:pt>
                <c:pt idx="3">
                  <c:v>46.097794853842551</c:v>
                </c:pt>
                <c:pt idx="4">
                  <c:v>28.075424265304683</c:v>
                </c:pt>
                <c:pt idx="5">
                  <c:v>28.230910062671281</c:v>
                </c:pt>
                <c:pt idx="6">
                  <c:v>28.092639416507144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20398336"/>
        <c:axId val="220400256"/>
      </c:barChart>
      <c:catAx>
        <c:axId val="2203983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HSE Staff Category</a:t>
                </a:r>
              </a:p>
            </c:rich>
          </c:tx>
          <c:layout>
            <c:manualLayout>
              <c:xMode val="edge"/>
              <c:yMode val="edge"/>
              <c:x val="0.41294327792359287"/>
              <c:y val="0.85173387409486112"/>
            </c:manualLayout>
          </c:layout>
          <c:overlay val="0"/>
        </c:title>
        <c:majorTickMark val="out"/>
        <c:minorTickMark val="none"/>
        <c:tickLblPos val="nextTo"/>
        <c:txPr>
          <a:bodyPr rot="0"/>
          <a:lstStyle/>
          <a:p>
            <a:pPr>
              <a:defRPr sz="1000"/>
            </a:pPr>
            <a:endParaRPr lang="en-US"/>
          </a:p>
        </c:txPr>
        <c:crossAx val="220400256"/>
        <c:crosses val="autoZero"/>
        <c:auto val="1"/>
        <c:lblAlgn val="ctr"/>
        <c:lblOffset val="100"/>
        <c:noMultiLvlLbl val="0"/>
      </c:catAx>
      <c:valAx>
        <c:axId val="2204002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Average % Uptake</a:t>
                </a:r>
              </a:p>
            </c:rich>
          </c:tx>
          <c:layout>
            <c:manualLayout>
              <c:xMode val="edge"/>
              <c:yMode val="edge"/>
              <c:x val="7.0374499137640083E-3"/>
              <c:y val="0.13577245552639253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220398336"/>
        <c:crosses val="autoZero"/>
        <c:crossBetween val="between"/>
        <c:majorUnit val="10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7.6490473413045587E-2"/>
          <c:y val="3.1154032854444458E-2"/>
          <c:w val="0.90653421794497913"/>
          <c:h val="0.722994642245197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'Hospital Group New'!$B$3</c:f>
              <c:strCache>
                <c:ptCount val="1"/>
                <c:pt idx="0">
                  <c:v>2011-2012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4"/>
              <c:delete val="1"/>
            </c:dLbl>
            <c:dLbl>
              <c:idx val="7"/>
              <c:delete val="1"/>
            </c:dLbl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'Hospital Group New'!$A$4:$A$11</c:f>
              <c:strCache>
                <c:ptCount val="8"/>
                <c:pt idx="0">
                  <c:v>Acute Paediatric Services</c:v>
                </c:pt>
                <c:pt idx="1">
                  <c:v>Dublin Midlands (TCD)</c:v>
                </c:pt>
                <c:pt idx="2">
                  <c:v>Dublin North East (RCSI)</c:v>
                </c:pt>
                <c:pt idx="3">
                  <c:v>Ireland East (UCD)</c:v>
                </c:pt>
                <c:pt idx="4">
                  <c:v>Midwest (UL)</c:v>
                </c:pt>
                <c:pt idx="5">
                  <c:v>South/South West (UCC)</c:v>
                </c:pt>
                <c:pt idx="6">
                  <c:v>West/North West (Saolta UHC; NUIG)</c:v>
                </c:pt>
                <c:pt idx="7">
                  <c:v>Other</c:v>
                </c:pt>
              </c:strCache>
            </c:strRef>
          </c:cat>
          <c:val>
            <c:numRef>
              <c:f>'Hospital Group New'!$B$4:$B$11</c:f>
              <c:numCache>
                <c:formatCode>0.0</c:formatCode>
                <c:ptCount val="8"/>
                <c:pt idx="0">
                  <c:v>27.734931052158345</c:v>
                </c:pt>
                <c:pt idx="1">
                  <c:v>19.026035631983518</c:v>
                </c:pt>
                <c:pt idx="2">
                  <c:v>27.535111656036488</c:v>
                </c:pt>
                <c:pt idx="3">
                  <c:v>20.105501942917275</c:v>
                </c:pt>
                <c:pt idx="4">
                  <c:v>0</c:v>
                </c:pt>
                <c:pt idx="5">
                  <c:v>9.4074892984545873</c:v>
                </c:pt>
                <c:pt idx="6">
                  <c:v>11.910375621724009</c:v>
                </c:pt>
                <c:pt idx="7">
                  <c:v>0</c:v>
                </c:pt>
              </c:numCache>
            </c:numRef>
          </c:val>
        </c:ser>
        <c:ser>
          <c:idx val="1"/>
          <c:order val="1"/>
          <c:tx>
            <c:strRef>
              <c:f>'Hospital Group New'!$C$3</c:f>
              <c:strCache>
                <c:ptCount val="1"/>
                <c:pt idx="0">
                  <c:v>2012-2013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4"/>
              <c:delete val="1"/>
            </c:dLbl>
            <c:dLbl>
              <c:idx val="7"/>
              <c:delete val="1"/>
            </c:dLbl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'Hospital Group New'!$A$4:$A$11</c:f>
              <c:strCache>
                <c:ptCount val="8"/>
                <c:pt idx="0">
                  <c:v>Acute Paediatric Services</c:v>
                </c:pt>
                <c:pt idx="1">
                  <c:v>Dublin Midlands (TCD)</c:v>
                </c:pt>
                <c:pt idx="2">
                  <c:v>Dublin North East (RCSI)</c:v>
                </c:pt>
                <c:pt idx="3">
                  <c:v>Ireland East (UCD)</c:v>
                </c:pt>
                <c:pt idx="4">
                  <c:v>Midwest (UL)</c:v>
                </c:pt>
                <c:pt idx="5">
                  <c:v>South/South West (UCC)</c:v>
                </c:pt>
                <c:pt idx="6">
                  <c:v>West/North West (Saolta UHC; NUIG)</c:v>
                </c:pt>
                <c:pt idx="7">
                  <c:v>Other</c:v>
                </c:pt>
              </c:strCache>
            </c:strRef>
          </c:cat>
          <c:val>
            <c:numRef>
              <c:f>'Hospital Group New'!$C$4:$C$11</c:f>
              <c:numCache>
                <c:formatCode>0.0</c:formatCode>
                <c:ptCount val="8"/>
                <c:pt idx="0">
                  <c:v>23.498505250871236</c:v>
                </c:pt>
                <c:pt idx="1">
                  <c:v>19.004320755480371</c:v>
                </c:pt>
                <c:pt idx="2">
                  <c:v>17.538394170314394</c:v>
                </c:pt>
                <c:pt idx="3">
                  <c:v>19.605876679293921</c:v>
                </c:pt>
                <c:pt idx="4">
                  <c:v>0</c:v>
                </c:pt>
                <c:pt idx="5">
                  <c:v>9.3701067942061407</c:v>
                </c:pt>
                <c:pt idx="6">
                  <c:v>10.977577323688505</c:v>
                </c:pt>
                <c:pt idx="7">
                  <c:v>0</c:v>
                </c:pt>
              </c:numCache>
            </c:numRef>
          </c:val>
        </c:ser>
        <c:ser>
          <c:idx val="2"/>
          <c:order val="2"/>
          <c:tx>
            <c:strRef>
              <c:f>'Hospital Group New'!$D$3</c:f>
              <c:strCache>
                <c:ptCount val="1"/>
                <c:pt idx="0">
                  <c:v>2013-2014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7"/>
              <c:delete val="1"/>
            </c:dLbl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'Hospital Group New'!$A$4:$A$11</c:f>
              <c:strCache>
                <c:ptCount val="8"/>
                <c:pt idx="0">
                  <c:v>Acute Paediatric Services</c:v>
                </c:pt>
                <c:pt idx="1">
                  <c:v>Dublin Midlands (TCD)</c:v>
                </c:pt>
                <c:pt idx="2">
                  <c:v>Dublin North East (RCSI)</c:v>
                </c:pt>
                <c:pt idx="3">
                  <c:v>Ireland East (UCD)</c:v>
                </c:pt>
                <c:pt idx="4">
                  <c:v>Midwest (UL)</c:v>
                </c:pt>
                <c:pt idx="5">
                  <c:v>South/South West (UCC)</c:v>
                </c:pt>
                <c:pt idx="6">
                  <c:v>West/North West (Saolta UHC; NUIG)</c:v>
                </c:pt>
                <c:pt idx="7">
                  <c:v>Other</c:v>
                </c:pt>
              </c:strCache>
            </c:strRef>
          </c:cat>
          <c:val>
            <c:numRef>
              <c:f>'Hospital Group New'!$D$4:$D$11</c:f>
              <c:numCache>
                <c:formatCode>0.0</c:formatCode>
                <c:ptCount val="8"/>
                <c:pt idx="0">
                  <c:v>31.302631926295504</c:v>
                </c:pt>
                <c:pt idx="1">
                  <c:v>23.583689971260121</c:v>
                </c:pt>
                <c:pt idx="2">
                  <c:v>27.696137018671255</c:v>
                </c:pt>
                <c:pt idx="3">
                  <c:v>26.472659715949934</c:v>
                </c:pt>
                <c:pt idx="4">
                  <c:v>11.635790597785343</c:v>
                </c:pt>
                <c:pt idx="5">
                  <c:v>12.113614806371345</c:v>
                </c:pt>
                <c:pt idx="6">
                  <c:v>16.660621066495612</c:v>
                </c:pt>
                <c:pt idx="7">
                  <c:v>0</c:v>
                </c:pt>
              </c:numCache>
            </c:numRef>
          </c:val>
        </c:ser>
        <c:ser>
          <c:idx val="3"/>
          <c:order val="3"/>
          <c:tx>
            <c:strRef>
              <c:f>'Hospital Group New'!$E$3</c:f>
              <c:strCache>
                <c:ptCount val="1"/>
                <c:pt idx="0">
                  <c:v>2014-2015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'Hospital Group New'!$A$4:$A$11</c:f>
              <c:strCache>
                <c:ptCount val="8"/>
                <c:pt idx="0">
                  <c:v>Acute Paediatric Services</c:v>
                </c:pt>
                <c:pt idx="1">
                  <c:v>Dublin Midlands (TCD)</c:v>
                </c:pt>
                <c:pt idx="2">
                  <c:v>Dublin North East (RCSI)</c:v>
                </c:pt>
                <c:pt idx="3">
                  <c:v>Ireland East (UCD)</c:v>
                </c:pt>
                <c:pt idx="4">
                  <c:v>Midwest (UL)</c:v>
                </c:pt>
                <c:pt idx="5">
                  <c:v>South/South West (UCC)</c:v>
                </c:pt>
                <c:pt idx="6">
                  <c:v>West/North West (Saolta UHC; NUIG)</c:v>
                </c:pt>
                <c:pt idx="7">
                  <c:v>Other</c:v>
                </c:pt>
              </c:strCache>
            </c:strRef>
          </c:cat>
          <c:val>
            <c:numRef>
              <c:f>'Hospital Group New'!$E$4:$E$11</c:f>
              <c:numCache>
                <c:formatCode>0.0</c:formatCode>
                <c:ptCount val="8"/>
                <c:pt idx="0">
                  <c:v>29.360840384462424</c:v>
                </c:pt>
                <c:pt idx="1">
                  <c:v>30.632278379241729</c:v>
                </c:pt>
                <c:pt idx="2">
                  <c:v>22.87906542647373</c:v>
                </c:pt>
                <c:pt idx="3">
                  <c:v>21.917854301815716</c:v>
                </c:pt>
                <c:pt idx="4">
                  <c:v>17.86833</c:v>
                </c:pt>
                <c:pt idx="5">
                  <c:v>11.17467725087959</c:v>
                </c:pt>
                <c:pt idx="6">
                  <c:v>17.879698874057372</c:v>
                </c:pt>
                <c:pt idx="7">
                  <c:v>47.533632286995505</c:v>
                </c:pt>
              </c:numCache>
            </c:numRef>
          </c:val>
        </c:ser>
        <c:ser>
          <c:idx val="4"/>
          <c:order val="4"/>
          <c:tx>
            <c:strRef>
              <c:f>'Hospital Group New'!$F$3</c:f>
              <c:strCache>
                <c:ptCount val="1"/>
                <c:pt idx="0">
                  <c:v>2015-2016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'Hospital Group New'!$A$4:$A$11</c:f>
              <c:strCache>
                <c:ptCount val="8"/>
                <c:pt idx="0">
                  <c:v>Acute Paediatric Services</c:v>
                </c:pt>
                <c:pt idx="1">
                  <c:v>Dublin Midlands (TCD)</c:v>
                </c:pt>
                <c:pt idx="2">
                  <c:v>Dublin North East (RCSI)</c:v>
                </c:pt>
                <c:pt idx="3">
                  <c:v>Ireland East (UCD)</c:v>
                </c:pt>
                <c:pt idx="4">
                  <c:v>Midwest (UL)</c:v>
                </c:pt>
                <c:pt idx="5">
                  <c:v>South/South West (UCC)</c:v>
                </c:pt>
                <c:pt idx="6">
                  <c:v>West/North West (Saolta UHC; NUIG)</c:v>
                </c:pt>
                <c:pt idx="7">
                  <c:v>Other</c:v>
                </c:pt>
              </c:strCache>
            </c:strRef>
          </c:cat>
          <c:val>
            <c:numRef>
              <c:f>'Hospital Group New'!$F$4:$F$11</c:f>
              <c:numCache>
                <c:formatCode>0.0</c:formatCode>
                <c:ptCount val="8"/>
                <c:pt idx="0">
                  <c:v>37.612365777489117</c:v>
                </c:pt>
                <c:pt idx="1">
                  <c:v>30.899127358975004</c:v>
                </c:pt>
                <c:pt idx="2">
                  <c:v>24.644976883666637</c:v>
                </c:pt>
                <c:pt idx="3">
                  <c:v>23.942180058598243</c:v>
                </c:pt>
                <c:pt idx="4">
                  <c:v>15.522418706895788</c:v>
                </c:pt>
                <c:pt idx="5">
                  <c:v>14.749424204342032</c:v>
                </c:pt>
                <c:pt idx="6">
                  <c:v>15.663094375098117</c:v>
                </c:pt>
                <c:pt idx="7">
                  <c:v>46.756152125279641</c:v>
                </c:pt>
              </c:numCache>
            </c:numRef>
          </c:val>
        </c:ser>
        <c:ser>
          <c:idx val="5"/>
          <c:order val="5"/>
          <c:tx>
            <c:strRef>
              <c:f>'Hospital Group New'!$G$3</c:f>
              <c:strCache>
                <c:ptCount val="1"/>
                <c:pt idx="0">
                  <c:v>2016-2017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'Hospital Group New'!$A$4:$A$11</c:f>
              <c:strCache>
                <c:ptCount val="8"/>
                <c:pt idx="0">
                  <c:v>Acute Paediatric Services</c:v>
                </c:pt>
                <c:pt idx="1">
                  <c:v>Dublin Midlands (TCD)</c:v>
                </c:pt>
                <c:pt idx="2">
                  <c:v>Dublin North East (RCSI)</c:v>
                </c:pt>
                <c:pt idx="3">
                  <c:v>Ireland East (UCD)</c:v>
                </c:pt>
                <c:pt idx="4">
                  <c:v>Midwest (UL)</c:v>
                </c:pt>
                <c:pt idx="5">
                  <c:v>South/South West (UCC)</c:v>
                </c:pt>
                <c:pt idx="6">
                  <c:v>West/North West (Saolta UHC; NUIG)</c:v>
                </c:pt>
                <c:pt idx="7">
                  <c:v>Other</c:v>
                </c:pt>
              </c:strCache>
            </c:strRef>
          </c:cat>
          <c:val>
            <c:numRef>
              <c:f>'Hospital Group New'!$G$4:$G$11</c:f>
              <c:numCache>
                <c:formatCode>0.0</c:formatCode>
                <c:ptCount val="8"/>
                <c:pt idx="0">
                  <c:v>56.172968358714606</c:v>
                </c:pt>
                <c:pt idx="1">
                  <c:v>37.734449135688088</c:v>
                </c:pt>
                <c:pt idx="2">
                  <c:v>42.264090246532085</c:v>
                </c:pt>
                <c:pt idx="3">
                  <c:v>33.627147025937674</c:v>
                </c:pt>
                <c:pt idx="4">
                  <c:v>21.474339067143543</c:v>
                </c:pt>
                <c:pt idx="5">
                  <c:v>22.254868815746264</c:v>
                </c:pt>
                <c:pt idx="6">
                  <c:v>22.488540484517262</c:v>
                </c:pt>
                <c:pt idx="7">
                  <c:v>45.238095238095241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20462080"/>
        <c:axId val="220484736"/>
      </c:barChart>
      <c:catAx>
        <c:axId val="2204620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Hospital</a:t>
                </a:r>
                <a:r>
                  <a:rPr lang="en-US" sz="1200" baseline="0"/>
                  <a:t> Group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0.46577986779430347"/>
              <c:y val="0.8676856174034123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20484736"/>
        <c:crosses val="autoZero"/>
        <c:auto val="1"/>
        <c:lblAlgn val="ctr"/>
        <c:lblOffset val="100"/>
        <c:noMultiLvlLbl val="0"/>
      </c:catAx>
      <c:valAx>
        <c:axId val="2204847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Average % Staff Uptake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220462080"/>
        <c:crosses val="autoZero"/>
        <c:crossBetween val="between"/>
        <c:majorUnit val="10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'LTCFs by CHO&amp;Season Avg'!$B$238</c:f>
              <c:strCache>
                <c:ptCount val="1"/>
                <c:pt idx="0">
                  <c:v>2011-2012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'LTCFs by CHO&amp;Season Avg'!$B$252:$B$260</c:f>
              <c:strCache>
                <c:ptCount val="9"/>
                <c:pt idx="0">
                  <c:v>CHO 1: DL; SO/LM; CN/MN</c:v>
                </c:pt>
                <c:pt idx="1">
                  <c:v>CHO 2: G; RN; MO</c:v>
                </c:pt>
                <c:pt idx="2">
                  <c:v>CHO 3: CE; L; TN/EL</c:v>
                </c:pt>
                <c:pt idx="3">
                  <c:v>CHO 4: KY; NC; NSL; WC</c:v>
                </c:pt>
                <c:pt idx="4">
                  <c:v>CHO 5: TS; CW/KK; WD; WX</c:v>
                </c:pt>
                <c:pt idx="5">
                  <c:v>CHO 6: WW; DS; DSE</c:v>
                </c:pt>
                <c:pt idx="6">
                  <c:v>CHO 7: KE; DW; DSC; DSW</c:v>
                </c:pt>
                <c:pt idx="7">
                  <c:v>CHO 8: S/OY; LD/WH; LH/MH</c:v>
                </c:pt>
                <c:pt idx="8">
                  <c:v>CHO 9: DN; DNC; DNW</c:v>
                </c:pt>
              </c:strCache>
            </c:strRef>
          </c:cat>
          <c:val>
            <c:numRef>
              <c:f>'LTCFs by CHO&amp;Season Avg'!$B$239:$B$247</c:f>
              <c:numCache>
                <c:formatCode>0.0</c:formatCode>
                <c:ptCount val="9"/>
                <c:pt idx="0">
                  <c:v>19.285853769230769</c:v>
                </c:pt>
                <c:pt idx="1">
                  <c:v>18.022015355399997</c:v>
                </c:pt>
                <c:pt idx="2">
                  <c:v>13.797560000000001</c:v>
                </c:pt>
                <c:pt idx="3">
                  <c:v>5.1420655274285707</c:v>
                </c:pt>
                <c:pt idx="4">
                  <c:v>15.455470929333332</c:v>
                </c:pt>
                <c:pt idx="5">
                  <c:v>37.534634564999998</c:v>
                </c:pt>
                <c:pt idx="6">
                  <c:v>23.764652999999999</c:v>
                </c:pt>
                <c:pt idx="7">
                  <c:v>16.144666714285712</c:v>
                </c:pt>
                <c:pt idx="8">
                  <c:v>22.572118444000001</c:v>
                </c:pt>
              </c:numCache>
            </c:numRef>
          </c:val>
        </c:ser>
        <c:ser>
          <c:idx val="1"/>
          <c:order val="1"/>
          <c:tx>
            <c:strRef>
              <c:f>'LTCFs by CHO&amp;Season Avg'!$C$238</c:f>
              <c:strCache>
                <c:ptCount val="1"/>
                <c:pt idx="0">
                  <c:v>2012-2013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'LTCFs by CHO&amp;Season Avg'!$B$252:$B$260</c:f>
              <c:strCache>
                <c:ptCount val="9"/>
                <c:pt idx="0">
                  <c:v>CHO 1: DL; SO/LM; CN/MN</c:v>
                </c:pt>
                <c:pt idx="1">
                  <c:v>CHO 2: G; RN; MO</c:v>
                </c:pt>
                <c:pt idx="2">
                  <c:v>CHO 3: CE; L; TN/EL</c:v>
                </c:pt>
                <c:pt idx="3">
                  <c:v>CHO 4: KY; NC; NSL; WC</c:v>
                </c:pt>
                <c:pt idx="4">
                  <c:v>CHO 5: TS; CW/KK; WD; WX</c:v>
                </c:pt>
                <c:pt idx="5">
                  <c:v>CHO 6: WW; DS; DSE</c:v>
                </c:pt>
                <c:pt idx="6">
                  <c:v>CHO 7: KE; DW; DSC; DSW</c:v>
                </c:pt>
                <c:pt idx="7">
                  <c:v>CHO 8: S/OY; LD/WH; LH/MH</c:v>
                </c:pt>
                <c:pt idx="8">
                  <c:v>CHO 9: DN; DNC; DNW</c:v>
                </c:pt>
              </c:strCache>
            </c:strRef>
          </c:cat>
          <c:val>
            <c:numRef>
              <c:f>'LTCFs by CHO&amp;Season Avg'!$C$239:$C$247</c:f>
              <c:numCache>
                <c:formatCode>0.0</c:formatCode>
                <c:ptCount val="9"/>
                <c:pt idx="0">
                  <c:v>13.963587887632519</c:v>
                </c:pt>
                <c:pt idx="1">
                  <c:v>13.392390693001969</c:v>
                </c:pt>
                <c:pt idx="2">
                  <c:v>15.705309203442653</c:v>
                </c:pt>
                <c:pt idx="3">
                  <c:v>10.836897813548422</c:v>
                </c:pt>
                <c:pt idx="4">
                  <c:v>9.8196614741729</c:v>
                </c:pt>
                <c:pt idx="5">
                  <c:v>26.399132463822493</c:v>
                </c:pt>
                <c:pt idx="6">
                  <c:v>16.403853439332167</c:v>
                </c:pt>
                <c:pt idx="7">
                  <c:v>19.125332171651472</c:v>
                </c:pt>
                <c:pt idx="8">
                  <c:v>28.777263280692928</c:v>
                </c:pt>
              </c:numCache>
            </c:numRef>
          </c:val>
        </c:ser>
        <c:ser>
          <c:idx val="2"/>
          <c:order val="2"/>
          <c:tx>
            <c:strRef>
              <c:f>'LTCFs by CHO&amp;Season Avg'!$D$238</c:f>
              <c:strCache>
                <c:ptCount val="1"/>
                <c:pt idx="0">
                  <c:v>2013-2014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'LTCFs by CHO&amp;Season Avg'!$B$252:$B$260</c:f>
              <c:strCache>
                <c:ptCount val="9"/>
                <c:pt idx="0">
                  <c:v>CHO 1: DL; SO/LM; CN/MN</c:v>
                </c:pt>
                <c:pt idx="1">
                  <c:v>CHO 2: G; RN; MO</c:v>
                </c:pt>
                <c:pt idx="2">
                  <c:v>CHO 3: CE; L; TN/EL</c:v>
                </c:pt>
                <c:pt idx="3">
                  <c:v>CHO 4: KY; NC; NSL; WC</c:v>
                </c:pt>
                <c:pt idx="4">
                  <c:v>CHO 5: TS; CW/KK; WD; WX</c:v>
                </c:pt>
                <c:pt idx="5">
                  <c:v>CHO 6: WW; DS; DSE</c:v>
                </c:pt>
                <c:pt idx="6">
                  <c:v>CHO 7: KE; DW; DSC; DSW</c:v>
                </c:pt>
                <c:pt idx="7">
                  <c:v>CHO 8: S/OY; LD/WH; LH/MH</c:v>
                </c:pt>
                <c:pt idx="8">
                  <c:v>CHO 9: DN; DNC; DNW</c:v>
                </c:pt>
              </c:strCache>
            </c:strRef>
          </c:cat>
          <c:val>
            <c:numRef>
              <c:f>'LTCFs by CHO&amp;Season Avg'!$D$239:$D$247</c:f>
              <c:numCache>
                <c:formatCode>0.0</c:formatCode>
                <c:ptCount val="9"/>
                <c:pt idx="0">
                  <c:v>29.062308197064379</c:v>
                </c:pt>
                <c:pt idx="1">
                  <c:v>20.09547607692933</c:v>
                </c:pt>
                <c:pt idx="2">
                  <c:v>33.228817349353619</c:v>
                </c:pt>
                <c:pt idx="3">
                  <c:v>10.343511260891797</c:v>
                </c:pt>
                <c:pt idx="4">
                  <c:v>14.803372229986016</c:v>
                </c:pt>
                <c:pt idx="5">
                  <c:v>33.367528552003371</c:v>
                </c:pt>
                <c:pt idx="6">
                  <c:v>17.421278301819079</c:v>
                </c:pt>
                <c:pt idx="7">
                  <c:v>22.213631518000785</c:v>
                </c:pt>
                <c:pt idx="8">
                  <c:v>38.388617805411805</c:v>
                </c:pt>
              </c:numCache>
            </c:numRef>
          </c:val>
        </c:ser>
        <c:ser>
          <c:idx val="3"/>
          <c:order val="3"/>
          <c:tx>
            <c:strRef>
              <c:f>'LTCFs by CHO&amp;Season Avg'!$E$238</c:f>
              <c:strCache>
                <c:ptCount val="1"/>
                <c:pt idx="0">
                  <c:v>2014-2015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'LTCFs by CHO&amp;Season Avg'!$B$252:$B$260</c:f>
              <c:strCache>
                <c:ptCount val="9"/>
                <c:pt idx="0">
                  <c:v>CHO 1: DL; SO/LM; CN/MN</c:v>
                </c:pt>
                <c:pt idx="1">
                  <c:v>CHO 2: G; RN; MO</c:v>
                </c:pt>
                <c:pt idx="2">
                  <c:v>CHO 3: CE; L; TN/EL</c:v>
                </c:pt>
                <c:pt idx="3">
                  <c:v>CHO 4: KY; NC; NSL; WC</c:v>
                </c:pt>
                <c:pt idx="4">
                  <c:v>CHO 5: TS; CW/KK; WD; WX</c:v>
                </c:pt>
                <c:pt idx="5">
                  <c:v>CHO 6: WW; DS; DSE</c:v>
                </c:pt>
                <c:pt idx="6">
                  <c:v>CHO 7: KE; DW; DSC; DSW</c:v>
                </c:pt>
                <c:pt idx="7">
                  <c:v>CHO 8: S/OY; LD/WH; LH/MH</c:v>
                </c:pt>
                <c:pt idx="8">
                  <c:v>CHO 9: DN; DNC; DNW</c:v>
                </c:pt>
              </c:strCache>
            </c:strRef>
          </c:cat>
          <c:val>
            <c:numRef>
              <c:f>'LTCFs by CHO&amp;Season Avg'!$E$239:$E$247</c:f>
              <c:numCache>
                <c:formatCode>0.0</c:formatCode>
                <c:ptCount val="9"/>
                <c:pt idx="0">
                  <c:v>27.900000000000002</c:v>
                </c:pt>
                <c:pt idx="1">
                  <c:v>22.885714285714283</c:v>
                </c:pt>
                <c:pt idx="2">
                  <c:v>46.54761666666667</c:v>
                </c:pt>
                <c:pt idx="3">
                  <c:v>18.593333333333337</c:v>
                </c:pt>
                <c:pt idx="4">
                  <c:v>16.62857142857143</c:v>
                </c:pt>
                <c:pt idx="5">
                  <c:v>31.575000000000003</c:v>
                </c:pt>
                <c:pt idx="6">
                  <c:v>27.113506000000001</c:v>
                </c:pt>
                <c:pt idx="7">
                  <c:v>25.127272727272725</c:v>
                </c:pt>
                <c:pt idx="8">
                  <c:v>49.466215714285717</c:v>
                </c:pt>
              </c:numCache>
            </c:numRef>
          </c:val>
        </c:ser>
        <c:ser>
          <c:idx val="4"/>
          <c:order val="4"/>
          <c:tx>
            <c:strRef>
              <c:f>'LTCFs by CHO&amp;Season Avg'!$F$238</c:f>
              <c:strCache>
                <c:ptCount val="1"/>
                <c:pt idx="0">
                  <c:v>2015-2016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'LTCFs by CHO&amp;Season Avg'!$B$252:$B$260</c:f>
              <c:strCache>
                <c:ptCount val="9"/>
                <c:pt idx="0">
                  <c:v>CHO 1: DL; SO/LM; CN/MN</c:v>
                </c:pt>
                <c:pt idx="1">
                  <c:v>CHO 2: G; RN; MO</c:v>
                </c:pt>
                <c:pt idx="2">
                  <c:v>CHO 3: CE; L; TN/EL</c:v>
                </c:pt>
                <c:pt idx="3">
                  <c:v>CHO 4: KY; NC; NSL; WC</c:v>
                </c:pt>
                <c:pt idx="4">
                  <c:v>CHO 5: TS; CW/KK; WD; WX</c:v>
                </c:pt>
                <c:pt idx="5">
                  <c:v>CHO 6: WW; DS; DSE</c:v>
                </c:pt>
                <c:pt idx="6">
                  <c:v>CHO 7: KE; DW; DSC; DSW</c:v>
                </c:pt>
                <c:pt idx="7">
                  <c:v>CHO 8: S/OY; LD/WH; LH/MH</c:v>
                </c:pt>
                <c:pt idx="8">
                  <c:v>CHO 9: DN; DNC; DNW</c:v>
                </c:pt>
              </c:strCache>
            </c:strRef>
          </c:cat>
          <c:val>
            <c:numRef>
              <c:f>'LTCFs by CHO&amp;Season Avg'!$F$239:$F$247</c:f>
              <c:numCache>
                <c:formatCode>0.0</c:formatCode>
                <c:ptCount val="9"/>
                <c:pt idx="0">
                  <c:v>26.563859066627781</c:v>
                </c:pt>
                <c:pt idx="1">
                  <c:v>16.289718344121674</c:v>
                </c:pt>
                <c:pt idx="2">
                  <c:v>44.052547632346553</c:v>
                </c:pt>
                <c:pt idx="3">
                  <c:v>20.476568971237725</c:v>
                </c:pt>
                <c:pt idx="4">
                  <c:v>15.195609756097559</c:v>
                </c:pt>
                <c:pt idx="5">
                  <c:v>23.343283582089551</c:v>
                </c:pt>
                <c:pt idx="6">
                  <c:v>22.357923497267759</c:v>
                </c:pt>
                <c:pt idx="7">
                  <c:v>22.412022459857887</c:v>
                </c:pt>
                <c:pt idx="8">
                  <c:v>45.175714250095275</c:v>
                </c:pt>
              </c:numCache>
            </c:numRef>
          </c:val>
        </c:ser>
        <c:ser>
          <c:idx val="5"/>
          <c:order val="5"/>
          <c:tx>
            <c:strRef>
              <c:f>'LTCFs by CHO&amp;Season Avg'!$G$238</c:f>
              <c:strCache>
                <c:ptCount val="1"/>
                <c:pt idx="0">
                  <c:v>2016-2017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'LTCFs by CHO&amp;Season Avg'!$B$252:$B$260</c:f>
              <c:strCache>
                <c:ptCount val="9"/>
                <c:pt idx="0">
                  <c:v>CHO 1: DL; SO/LM; CN/MN</c:v>
                </c:pt>
                <c:pt idx="1">
                  <c:v>CHO 2: G; RN; MO</c:v>
                </c:pt>
                <c:pt idx="2">
                  <c:v>CHO 3: CE; L; TN/EL</c:v>
                </c:pt>
                <c:pt idx="3">
                  <c:v>CHO 4: KY; NC; NSL; WC</c:v>
                </c:pt>
                <c:pt idx="4">
                  <c:v>CHO 5: TS; CW/KK; WD; WX</c:v>
                </c:pt>
                <c:pt idx="5">
                  <c:v>CHO 6: WW; DS; DSE</c:v>
                </c:pt>
                <c:pt idx="6">
                  <c:v>CHO 7: KE; DW; DSC; DSW</c:v>
                </c:pt>
                <c:pt idx="7">
                  <c:v>CHO 8: S/OY; LD/WH; LH/MH</c:v>
                </c:pt>
                <c:pt idx="8">
                  <c:v>CHO 9: DN; DNC; DNW</c:v>
                </c:pt>
              </c:strCache>
            </c:strRef>
          </c:cat>
          <c:val>
            <c:numRef>
              <c:f>'LTCFs by CHO&amp;Season Avg'!$G$239:$G$247</c:f>
              <c:numCache>
                <c:formatCode>0.0</c:formatCode>
                <c:ptCount val="9"/>
                <c:pt idx="0">
                  <c:v>27.077390130636584</c:v>
                </c:pt>
                <c:pt idx="1">
                  <c:v>19.477099892999025</c:v>
                </c:pt>
                <c:pt idx="2">
                  <c:v>44.466441888250003</c:v>
                </c:pt>
                <c:pt idx="3">
                  <c:v>20.278085439737577</c:v>
                </c:pt>
                <c:pt idx="4">
                  <c:v>26.914138502395122</c:v>
                </c:pt>
                <c:pt idx="5">
                  <c:v>26.913669100333333</c:v>
                </c:pt>
                <c:pt idx="6">
                  <c:v>28.645946652999999</c:v>
                </c:pt>
                <c:pt idx="7">
                  <c:v>29.912360662539992</c:v>
                </c:pt>
                <c:pt idx="8">
                  <c:v>43.656881958333329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20571136"/>
        <c:axId val="220573056"/>
      </c:barChart>
      <c:catAx>
        <c:axId val="2205711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Community Health Organisation</a:t>
                </a:r>
              </a:p>
            </c:rich>
          </c:tx>
          <c:layout>
            <c:manualLayout>
              <c:xMode val="edge"/>
              <c:yMode val="edge"/>
              <c:x val="0.40311400311072221"/>
              <c:y val="0.8508494214380453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20573056"/>
        <c:crosses val="autoZero"/>
        <c:auto val="1"/>
        <c:lblAlgn val="ctr"/>
        <c:lblOffset val="100"/>
        <c:noMultiLvlLbl val="0"/>
      </c:catAx>
      <c:valAx>
        <c:axId val="2205730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Average % Staff Uptake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220571136"/>
        <c:crosses val="autoZero"/>
        <c:crossBetween val="between"/>
        <c:majorUnit val="10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8140857392826E-2"/>
          <c:y val="5.1400554097404488E-2"/>
          <c:w val="0.88963035870516194"/>
          <c:h val="0.76640507224650312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'40%+ Uptake ex private'!$D$4</c:f>
              <c:strCache>
                <c:ptCount val="1"/>
                <c:pt idx="0">
                  <c:v>% Hospitals with Uptake &gt; 40%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txPr>
              <a:bodyPr rot="0" vert="horz"/>
              <a:lstStyle/>
              <a:p>
                <a:pPr>
                  <a:defRPr sz="12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'40%+ Uptake ex private'!$A$13:$A$18</c:f>
              <c:strCache>
                <c:ptCount val="6"/>
                <c:pt idx="0">
                  <c:v>2011-2012 (n=1/36)</c:v>
                </c:pt>
                <c:pt idx="1">
                  <c:v>2012-2013 (n=0/32)</c:v>
                </c:pt>
                <c:pt idx="2">
                  <c:v>2013-2014 (n=2/4)</c:v>
                </c:pt>
                <c:pt idx="3">
                  <c:v>2014-2015 (n=4/39)</c:v>
                </c:pt>
                <c:pt idx="4">
                  <c:v>2015-2016 (n=7/46)</c:v>
                </c:pt>
                <c:pt idx="5">
                  <c:v>2016-2017 (n=14/48)</c:v>
                </c:pt>
              </c:strCache>
            </c:strRef>
          </c:cat>
          <c:val>
            <c:numRef>
              <c:f>'40%+ Uptake ex private'!$D$5:$D$10</c:f>
              <c:numCache>
                <c:formatCode>0.0%</c:formatCode>
                <c:ptCount val="6"/>
                <c:pt idx="0">
                  <c:v>2.7777777777777776E-2</c:v>
                </c:pt>
                <c:pt idx="1">
                  <c:v>0</c:v>
                </c:pt>
                <c:pt idx="2">
                  <c:v>4.878048780487805E-2</c:v>
                </c:pt>
                <c:pt idx="3">
                  <c:v>0.10256410256410256</c:v>
                </c:pt>
                <c:pt idx="4">
                  <c:v>0.15217391304347827</c:v>
                </c:pt>
                <c:pt idx="5">
                  <c:v>0.29166666666666669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20934912"/>
        <c:axId val="220950528"/>
      </c:barChart>
      <c:catAx>
        <c:axId val="2209349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Season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20950528"/>
        <c:crosses val="autoZero"/>
        <c:auto val="1"/>
        <c:lblAlgn val="ctr"/>
        <c:lblOffset val="100"/>
        <c:noMultiLvlLbl val="0"/>
      </c:catAx>
      <c:valAx>
        <c:axId val="22095052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% with Uptake &gt;40%</a:t>
                </a:r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crossAx val="22093491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789394381257915E-2"/>
          <c:y val="5.1400554097404488E-2"/>
          <c:w val="0.87265505006318667"/>
          <c:h val="0.72150845727617385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'40%+ Uptake ex private'!$I$4</c:f>
              <c:strCache>
                <c:ptCount val="1"/>
                <c:pt idx="0">
                  <c:v>% LTCFs with Uptake &gt; 40%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txPr>
              <a:bodyPr rot="0" vert="horz"/>
              <a:lstStyle/>
              <a:p>
                <a:pPr>
                  <a:defRPr sz="12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'40%+ Uptake ex private'!$B$13:$B$18</c:f>
              <c:strCache>
                <c:ptCount val="6"/>
                <c:pt idx="0">
                  <c:v>2011-2012 (n=6/57)</c:v>
                </c:pt>
                <c:pt idx="1">
                  <c:v>2012-2013 (n=5/108)</c:v>
                </c:pt>
                <c:pt idx="2">
                  <c:v>2013-2014 (n=14/88)</c:v>
                </c:pt>
                <c:pt idx="3">
                  <c:v>2014-2015 (n=18//67)</c:v>
                </c:pt>
                <c:pt idx="4">
                  <c:v>2015-2016 (n=7/81)</c:v>
                </c:pt>
                <c:pt idx="5">
                  <c:v>2016-2017 (n=24/102)</c:v>
                </c:pt>
              </c:strCache>
            </c:strRef>
          </c:cat>
          <c:val>
            <c:numRef>
              <c:f>'40%+ Uptake ex private'!$I$5:$I$10</c:f>
              <c:numCache>
                <c:formatCode>0.0%</c:formatCode>
                <c:ptCount val="6"/>
                <c:pt idx="0">
                  <c:v>0.10526315789473684</c:v>
                </c:pt>
                <c:pt idx="1">
                  <c:v>4.6296296296296294E-2</c:v>
                </c:pt>
                <c:pt idx="2">
                  <c:v>0.15909090909090909</c:v>
                </c:pt>
                <c:pt idx="3">
                  <c:v>0.26865671641791045</c:v>
                </c:pt>
                <c:pt idx="4">
                  <c:v>8.6419753086419748E-2</c:v>
                </c:pt>
                <c:pt idx="5">
                  <c:v>0.23529411764705882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20600576"/>
        <c:axId val="220953216"/>
      </c:barChart>
      <c:catAx>
        <c:axId val="2206005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Season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20953216"/>
        <c:crosses val="autoZero"/>
        <c:auto val="1"/>
        <c:lblAlgn val="ctr"/>
        <c:lblOffset val="100"/>
        <c:noMultiLvlLbl val="0"/>
      </c:catAx>
      <c:valAx>
        <c:axId val="22095321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% with Uptake &gt;40%</a:t>
                </a:r>
              </a:p>
            </c:rich>
          </c:tx>
          <c:layout>
            <c:manualLayout>
              <c:xMode val="edge"/>
              <c:yMode val="edge"/>
              <c:x val="4.4166180616311852E-3"/>
              <c:y val="0.20853838177643078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crossAx val="22060057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'Summary tables'!$I$3</c:f>
              <c:strCache>
                <c:ptCount val="1"/>
                <c:pt idx="0">
                  <c:v>2011-2012 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'Summary tables'!$A$21:$A$25</c:f>
              <c:strCache>
                <c:ptCount val="5"/>
                <c:pt idx="0">
                  <c:v>&lt;250 HCWs</c:v>
                </c:pt>
                <c:pt idx="1">
                  <c:v>250-499 HCWs</c:v>
                </c:pt>
                <c:pt idx="2">
                  <c:v>500-999 HCWs</c:v>
                </c:pt>
                <c:pt idx="3">
                  <c:v>1000-1999 HCWs</c:v>
                </c:pt>
                <c:pt idx="4">
                  <c:v>&gt;=2000 HCWs</c:v>
                </c:pt>
              </c:strCache>
            </c:strRef>
          </c:cat>
          <c:val>
            <c:numRef>
              <c:f>'Summary tables'!$I$21:$I$25</c:f>
              <c:numCache>
                <c:formatCode>0.0</c:formatCode>
                <c:ptCount val="5"/>
                <c:pt idx="0">
                  <c:v>17.525807847199694</c:v>
                </c:pt>
                <c:pt idx="1">
                  <c:v>28.91829409136297</c:v>
                </c:pt>
                <c:pt idx="2">
                  <c:v>19.260906823299937</c:v>
                </c:pt>
                <c:pt idx="3">
                  <c:v>13.990799530029063</c:v>
                </c:pt>
                <c:pt idx="4">
                  <c:v>18.781446940312758</c:v>
                </c:pt>
              </c:numCache>
            </c:numRef>
          </c:val>
        </c:ser>
        <c:ser>
          <c:idx val="1"/>
          <c:order val="1"/>
          <c:tx>
            <c:strRef>
              <c:f>'Summary tables'!$J$3</c:f>
              <c:strCache>
                <c:ptCount val="1"/>
                <c:pt idx="0">
                  <c:v>2012-2013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'Summary tables'!$A$21:$A$25</c:f>
              <c:strCache>
                <c:ptCount val="5"/>
                <c:pt idx="0">
                  <c:v>&lt;250 HCWs</c:v>
                </c:pt>
                <c:pt idx="1">
                  <c:v>250-499 HCWs</c:v>
                </c:pt>
                <c:pt idx="2">
                  <c:v>500-999 HCWs</c:v>
                </c:pt>
                <c:pt idx="3">
                  <c:v>1000-1999 HCWs</c:v>
                </c:pt>
                <c:pt idx="4">
                  <c:v>&gt;=2000 HCWs</c:v>
                </c:pt>
              </c:strCache>
            </c:strRef>
          </c:cat>
          <c:val>
            <c:numRef>
              <c:f>'Summary tables'!$J$21:$J$25</c:f>
              <c:numCache>
                <c:formatCode>0.0</c:formatCode>
                <c:ptCount val="5"/>
                <c:pt idx="0">
                  <c:v>5.8559712209353991</c:v>
                </c:pt>
                <c:pt idx="1">
                  <c:v>19.099295704207485</c:v>
                </c:pt>
                <c:pt idx="2">
                  <c:v>14.56671434021994</c:v>
                </c:pt>
                <c:pt idx="3">
                  <c:v>13.289386056632093</c:v>
                </c:pt>
                <c:pt idx="4">
                  <c:v>19.73604010149749</c:v>
                </c:pt>
              </c:numCache>
            </c:numRef>
          </c:val>
        </c:ser>
        <c:ser>
          <c:idx val="2"/>
          <c:order val="2"/>
          <c:tx>
            <c:strRef>
              <c:f>'Summary tables'!$K$3</c:f>
              <c:strCache>
                <c:ptCount val="1"/>
                <c:pt idx="0">
                  <c:v>2013-2014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'Summary tables'!$A$21:$A$25</c:f>
              <c:strCache>
                <c:ptCount val="5"/>
                <c:pt idx="0">
                  <c:v>&lt;250 HCWs</c:v>
                </c:pt>
                <c:pt idx="1">
                  <c:v>250-499 HCWs</c:v>
                </c:pt>
                <c:pt idx="2">
                  <c:v>500-999 HCWs</c:v>
                </c:pt>
                <c:pt idx="3">
                  <c:v>1000-1999 HCWs</c:v>
                </c:pt>
                <c:pt idx="4">
                  <c:v>&gt;=2000 HCWs</c:v>
                </c:pt>
              </c:strCache>
            </c:strRef>
          </c:cat>
          <c:val>
            <c:numRef>
              <c:f>'Summary tables'!$K$21:$K$25</c:f>
              <c:numCache>
                <c:formatCode>0.0</c:formatCode>
                <c:ptCount val="5"/>
                <c:pt idx="0">
                  <c:v>7.8304543595768763</c:v>
                </c:pt>
                <c:pt idx="1">
                  <c:v>18.559571034826277</c:v>
                </c:pt>
                <c:pt idx="2">
                  <c:v>21.932337720939948</c:v>
                </c:pt>
                <c:pt idx="3">
                  <c:v>21.440182288484056</c:v>
                </c:pt>
                <c:pt idx="4">
                  <c:v>27.148898393672756</c:v>
                </c:pt>
              </c:numCache>
            </c:numRef>
          </c:val>
        </c:ser>
        <c:ser>
          <c:idx val="3"/>
          <c:order val="3"/>
          <c:tx>
            <c:strRef>
              <c:f>'Summary tables'!$L$3</c:f>
              <c:strCache>
                <c:ptCount val="1"/>
                <c:pt idx="0">
                  <c:v>2014-2015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'Summary tables'!$A$21:$A$25</c:f>
              <c:strCache>
                <c:ptCount val="5"/>
                <c:pt idx="0">
                  <c:v>&lt;250 HCWs</c:v>
                </c:pt>
                <c:pt idx="1">
                  <c:v>250-499 HCWs</c:v>
                </c:pt>
                <c:pt idx="2">
                  <c:v>500-999 HCWs</c:v>
                </c:pt>
                <c:pt idx="3">
                  <c:v>1000-1999 HCWs</c:v>
                </c:pt>
                <c:pt idx="4">
                  <c:v>&gt;=2000 HCWs</c:v>
                </c:pt>
              </c:strCache>
            </c:strRef>
          </c:cat>
          <c:val>
            <c:numRef>
              <c:f>'Summary tables'!$L$21:$L$25</c:f>
              <c:numCache>
                <c:formatCode>0.0</c:formatCode>
                <c:ptCount val="5"/>
                <c:pt idx="0">
                  <c:v>6.4471180823869281</c:v>
                </c:pt>
                <c:pt idx="1">
                  <c:v>21.579414122648082</c:v>
                </c:pt>
                <c:pt idx="2">
                  <c:v>24.931203036561975</c:v>
                </c:pt>
                <c:pt idx="3">
                  <c:v>19.029353860128346</c:v>
                </c:pt>
                <c:pt idx="4">
                  <c:v>26.568381598700761</c:v>
                </c:pt>
              </c:numCache>
            </c:numRef>
          </c:val>
        </c:ser>
        <c:ser>
          <c:idx val="4"/>
          <c:order val="4"/>
          <c:tx>
            <c:strRef>
              <c:f>'Summary tables'!$M$3</c:f>
              <c:strCache>
                <c:ptCount val="1"/>
                <c:pt idx="0">
                  <c:v>2015-2016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'Summary tables'!$A$21:$A$25</c:f>
              <c:strCache>
                <c:ptCount val="5"/>
                <c:pt idx="0">
                  <c:v>&lt;250 HCWs</c:v>
                </c:pt>
                <c:pt idx="1">
                  <c:v>250-499 HCWs</c:v>
                </c:pt>
                <c:pt idx="2">
                  <c:v>500-999 HCWs</c:v>
                </c:pt>
                <c:pt idx="3">
                  <c:v>1000-1999 HCWs</c:v>
                </c:pt>
                <c:pt idx="4">
                  <c:v>&gt;=2000 HCWs</c:v>
                </c:pt>
              </c:strCache>
            </c:strRef>
          </c:cat>
          <c:val>
            <c:numRef>
              <c:f>'Summary tables'!$M$21:$M$25</c:f>
              <c:numCache>
                <c:formatCode>0.0</c:formatCode>
                <c:ptCount val="5"/>
                <c:pt idx="0">
                  <c:v>11.791599137023333</c:v>
                </c:pt>
                <c:pt idx="1">
                  <c:v>23.525345081219012</c:v>
                </c:pt>
                <c:pt idx="2">
                  <c:v>24.411871578325535</c:v>
                </c:pt>
                <c:pt idx="3">
                  <c:v>22.38013995063973</c:v>
                </c:pt>
                <c:pt idx="4">
                  <c:v>26.484710429524263</c:v>
                </c:pt>
              </c:numCache>
            </c:numRef>
          </c:val>
        </c:ser>
        <c:ser>
          <c:idx val="5"/>
          <c:order val="5"/>
          <c:tx>
            <c:strRef>
              <c:f>'Summary tables'!$N$3</c:f>
              <c:strCache>
                <c:ptCount val="1"/>
                <c:pt idx="0">
                  <c:v>2016-2017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'Summary tables'!$A$21:$A$25</c:f>
              <c:strCache>
                <c:ptCount val="5"/>
                <c:pt idx="0">
                  <c:v>&lt;250 HCWs</c:v>
                </c:pt>
                <c:pt idx="1">
                  <c:v>250-499 HCWs</c:v>
                </c:pt>
                <c:pt idx="2">
                  <c:v>500-999 HCWs</c:v>
                </c:pt>
                <c:pt idx="3">
                  <c:v>1000-1999 HCWs</c:v>
                </c:pt>
                <c:pt idx="4">
                  <c:v>&gt;=2000 HCWs</c:v>
                </c:pt>
              </c:strCache>
            </c:strRef>
          </c:cat>
          <c:val>
            <c:numRef>
              <c:f>'Summary tables'!$N$21:$N$25</c:f>
              <c:numCache>
                <c:formatCode>0.0</c:formatCode>
                <c:ptCount val="5"/>
                <c:pt idx="0">
                  <c:v>23.60919262594545</c:v>
                </c:pt>
                <c:pt idx="1">
                  <c:v>31.426911020696892</c:v>
                </c:pt>
                <c:pt idx="2">
                  <c:v>34.527964344335501</c:v>
                </c:pt>
                <c:pt idx="3">
                  <c:v>30.08379366862281</c:v>
                </c:pt>
                <c:pt idx="4">
                  <c:v>34.806245978600884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20684288"/>
        <c:axId val="220686208"/>
      </c:barChart>
      <c:catAx>
        <c:axId val="2206842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Eligible Hospital</a:t>
                </a:r>
                <a:r>
                  <a:rPr lang="en-US" sz="1200" baseline="0"/>
                  <a:t> HCW </a:t>
                </a:r>
                <a:r>
                  <a:rPr lang="en-US" sz="1200"/>
                  <a:t>Staff Category Size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20686208"/>
        <c:crosses val="autoZero"/>
        <c:auto val="1"/>
        <c:lblAlgn val="ctr"/>
        <c:lblOffset val="100"/>
        <c:noMultiLvlLbl val="0"/>
      </c:catAx>
      <c:valAx>
        <c:axId val="220686208"/>
        <c:scaling>
          <c:orientation val="minMax"/>
          <c:max val="4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IE" sz="1200"/>
                  <a:t>Average % Uptake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22068428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78B819-F09F-4DFF-966B-0B65B9F463E1}" type="datetimeFigureOut">
              <a:rPr lang="en-IE" smtClean="0"/>
              <a:t>26/09/2017</a:t>
            </a:fld>
            <a:endParaRPr lang="en-I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30F8B-6512-4FB0-9F74-3612BCFCB7D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72077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200" dirty="0" smtClean="0"/>
              <a:t>*Results based on complete returns consisting of eligible and vaccinated staff numbers by HSE category of staff in each season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30F8B-6512-4FB0-9F74-3612BCFCB7D7}" type="slidenum">
              <a:rPr lang="en-IE" smtClean="0"/>
              <a:t>5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4223544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800" dirty="0" smtClean="0"/>
              <a:t>*Results based on complete returns consisting of eligible and vaccinated staff numbers by HSE category of staff in each season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30F8B-6512-4FB0-9F74-3612BCFCB7D7}" type="slidenum">
              <a:rPr lang="en-IE" smtClean="0"/>
              <a:t>14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8027019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800" dirty="0" smtClean="0"/>
              <a:t>*Results based on complete returns consisting of eligible and vaccinated staff numbers by HSE category of staff in each season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30F8B-6512-4FB0-9F74-3612BCFCB7D7}" type="slidenum">
              <a:rPr lang="en-IE" smtClean="0"/>
              <a:t>15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5319306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800" dirty="0" smtClean="0"/>
              <a:t>*Results based on complete returns consisting of eligible and vaccinated staff numbers by HSE category of staff in each season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30F8B-6512-4FB0-9F74-3612BCFCB7D7}" type="slidenum">
              <a:rPr lang="en-IE" smtClean="0"/>
              <a:t>16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3675209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IE" sz="1800" dirty="0" smtClean="0"/>
              <a:t>*Results based on complete returns consisting of eligible and vaccinated staff numbers by HSE category of staff in each season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30F8B-6512-4FB0-9F74-3612BCFCB7D7}" type="slidenum">
              <a:rPr lang="en-IE" smtClean="0"/>
              <a:t>17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5095582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IE" sz="1800" dirty="0" smtClean="0"/>
              <a:t>*Results based on complete returns consisting of eligible and vaccinated staff numbers by HSE category of staff in each season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30F8B-6512-4FB0-9F74-3612BCFCB7D7}" type="slidenum">
              <a:rPr lang="en-IE" smtClean="0"/>
              <a:t>18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1838490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800" dirty="0" smtClean="0"/>
              <a:t>*Results based on complete returns consisting of eligible and vaccinated staff numbers by HSE category of staff in each season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30F8B-6512-4FB0-9F74-3612BCFCB7D7}" type="slidenum">
              <a:rPr lang="en-IE" smtClean="0"/>
              <a:t>19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1672200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*Question regarding the vaccination</a:t>
            </a:r>
            <a:r>
              <a:rPr lang="en-IE" baseline="0" dirty="0" smtClean="0"/>
              <a:t> of staff was not asked in the 2011-2012 season survey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30F8B-6512-4FB0-9F74-3612BCFCB7D7}" type="slidenum">
              <a:rPr lang="en-IE" smtClean="0"/>
              <a:t>20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4163038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30F8B-6512-4FB0-9F74-3612BCFCB7D7}" type="slidenum">
              <a:rPr lang="en-IE" smtClean="0"/>
              <a:t>21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416303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30F8B-6512-4FB0-9F74-3612BCFCB7D7}" type="slidenum">
              <a:rPr lang="en-IE" smtClean="0"/>
              <a:t>6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422354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800" dirty="0" smtClean="0"/>
              <a:t>*Results based on complete returns consisting of eligible and vaccinated staff numbers by HSE category of staff in each </a:t>
            </a:r>
            <a:r>
              <a:rPr lang="en-IE" sz="1800" dirty="0" smtClean="0"/>
              <a:t>season; **Figures include decimal places because some hospitals reported whole time equivalent staff numbers rather than their actual numbers of staff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800" dirty="0" smtClean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30F8B-6512-4FB0-9F74-3612BCFCB7D7}" type="slidenum">
              <a:rPr lang="en-IE" smtClean="0"/>
              <a:t>7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14030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800" dirty="0" smtClean="0"/>
              <a:t>*Results based on complete returns consisting of eligible and vaccinated staff numbers by HSE category of staff in each </a:t>
            </a:r>
            <a:r>
              <a:rPr lang="en-IE" sz="1800" dirty="0" smtClean="0"/>
              <a:t>season;**Figures include decimal places because some LTCFs reported whole time equivalent staff numbers rather than their actual numbers of staff</a:t>
            </a:r>
            <a:endParaRPr lang="en-IE" sz="1800" dirty="0" smtClean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30F8B-6512-4FB0-9F74-3612BCFCB7D7}" type="slidenum">
              <a:rPr lang="en-IE" smtClean="0"/>
              <a:t>8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098742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800" dirty="0" smtClean="0"/>
              <a:t>*Results based on complete returns consisting of eligible and vaccinated staff numbers by HSE category of staff in each season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30F8B-6512-4FB0-9F74-3612BCFCB7D7}" type="slidenum">
              <a:rPr lang="en-IE" smtClean="0"/>
              <a:t>9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171335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800" dirty="0" smtClean="0"/>
              <a:t>*Results based on complete returns consisting of eligible and vaccinated staff numbers by HSE category of staff in each season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30F8B-6512-4FB0-9F74-3612BCFCB7D7}" type="slidenum">
              <a:rPr lang="en-IE" smtClean="0"/>
              <a:t>10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2333978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800" dirty="0" smtClean="0"/>
              <a:t>*Results based on complete returns consisting of eligible and vaccinated staff numbers by HSE category of staff in each season; Data for 2011-2012 and 2012-2013 seasons not available for Midwest (UL),</a:t>
            </a:r>
            <a:r>
              <a:rPr lang="en-IE" sz="1800" baseline="0" dirty="0" smtClean="0"/>
              <a:t> </a:t>
            </a:r>
            <a:r>
              <a:rPr lang="en-IE" sz="1800" dirty="0" smtClean="0"/>
              <a:t>graph excludes returns from 8 facilities in the South East that previously reported as hospitals up until 2014-2015; Other=non-acute</a:t>
            </a:r>
            <a:r>
              <a:rPr lang="en-IE" sz="1800" baseline="0" dirty="0" smtClean="0"/>
              <a:t> publicly funded hospitals i.e. National Rehabilitation Hospital, Dun Laoghaire</a:t>
            </a:r>
            <a:endParaRPr lang="en-IE" sz="1800" dirty="0" smtClean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30F8B-6512-4FB0-9F74-3612BCFCB7D7}" type="slidenum">
              <a:rPr lang="en-IE" smtClean="0"/>
              <a:t>11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1247341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800" dirty="0" smtClean="0"/>
              <a:t>*Results based on complete returns consisting of eligible and vaccinated staff numbers by HSE category of staff in each season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30F8B-6512-4FB0-9F74-3612BCFCB7D7}" type="slidenum">
              <a:rPr lang="en-IE" smtClean="0"/>
              <a:t>12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007950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800" dirty="0" smtClean="0"/>
              <a:t>*Results based on complete returns consisting of eligible and vaccinated staff numbers by HSE category of staff in each season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30F8B-6512-4FB0-9F74-3612BCFCB7D7}" type="slidenum">
              <a:rPr lang="en-IE" smtClean="0"/>
              <a:t>13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90069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A87CC-1661-41C6-BDEB-FA6FB7CBDEB8}" type="datetimeFigureOut">
              <a:rPr lang="en-IE" smtClean="0"/>
              <a:t>26/09/2017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4C1F7-82E0-42C4-B1A2-5FC541F2EE2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54995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A87CC-1661-41C6-BDEB-FA6FB7CBDEB8}" type="datetimeFigureOut">
              <a:rPr lang="en-IE" smtClean="0"/>
              <a:t>26/09/2017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4C1F7-82E0-42C4-B1A2-5FC541F2EE2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10976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A87CC-1661-41C6-BDEB-FA6FB7CBDEB8}" type="datetimeFigureOut">
              <a:rPr lang="en-IE" smtClean="0"/>
              <a:t>26/09/2017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4C1F7-82E0-42C4-B1A2-5FC541F2EE2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558217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A87CC-1661-41C6-BDEB-FA6FB7CBDEB8}" type="datetimeFigureOut">
              <a:rPr lang="en-IE" smtClean="0"/>
              <a:t>26/09/2017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4C1F7-82E0-42C4-B1A2-5FC541F2EE2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895488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A87CC-1661-41C6-BDEB-FA6FB7CBDEB8}" type="datetimeFigureOut">
              <a:rPr lang="en-IE" smtClean="0"/>
              <a:t>26/09/2017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4C1F7-82E0-42C4-B1A2-5FC541F2EE2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287463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A87CC-1661-41C6-BDEB-FA6FB7CBDEB8}" type="datetimeFigureOut">
              <a:rPr lang="en-IE" smtClean="0"/>
              <a:t>26/09/2017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4C1F7-82E0-42C4-B1A2-5FC541F2EE2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260331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A87CC-1661-41C6-BDEB-FA6FB7CBDEB8}" type="datetimeFigureOut">
              <a:rPr lang="en-IE" smtClean="0"/>
              <a:t>26/09/2017</a:t>
            </a:fld>
            <a:endParaRPr lang="en-I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4C1F7-82E0-42C4-B1A2-5FC541F2EE2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42478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A87CC-1661-41C6-BDEB-FA6FB7CBDEB8}" type="datetimeFigureOut">
              <a:rPr lang="en-IE" smtClean="0"/>
              <a:t>26/09/2017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4C1F7-82E0-42C4-B1A2-5FC541F2EE2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787501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A87CC-1661-41C6-BDEB-FA6FB7CBDEB8}" type="datetimeFigureOut">
              <a:rPr lang="en-IE" smtClean="0"/>
              <a:t>26/09/2017</a:t>
            </a:fld>
            <a:endParaRPr lang="en-I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4C1F7-82E0-42C4-B1A2-5FC541F2EE2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523104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A87CC-1661-41C6-BDEB-FA6FB7CBDEB8}" type="datetimeFigureOut">
              <a:rPr lang="en-IE" smtClean="0"/>
              <a:t>26/09/2017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4C1F7-82E0-42C4-B1A2-5FC541F2EE2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64930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A87CC-1661-41C6-BDEB-FA6FB7CBDEB8}" type="datetimeFigureOut">
              <a:rPr lang="en-IE" smtClean="0"/>
              <a:t>26/09/2017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4C1F7-82E0-42C4-B1A2-5FC541F2EE2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551954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A87CC-1661-41C6-BDEB-FA6FB7CBDEB8}" type="datetimeFigureOut">
              <a:rPr lang="en-IE" smtClean="0"/>
              <a:t>26/09/2017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4C1F7-82E0-42C4-B1A2-5FC541F2EE2F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60389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2817"/>
            <a:ext cx="7772400" cy="2160240"/>
          </a:xfrm>
        </p:spPr>
        <p:txBody>
          <a:bodyPr>
            <a:normAutofit/>
          </a:bodyPr>
          <a:lstStyle/>
          <a:p>
            <a:r>
              <a:rPr lang="en-IE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Uptake of the Seasonal Influenza Vaccine Hospitals and Long Term Care Facilities (LTCFs)</a:t>
            </a:r>
            <a:endParaRPr lang="en-IE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en-IE" dirty="0" smtClean="0"/>
          </a:p>
          <a:p>
            <a:r>
              <a:rPr lang="en-US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Health Protection Surveillance Centre (HPSC)</a:t>
            </a:r>
            <a:endParaRPr lang="en-US" sz="3600" b="1" dirty="0" smtClean="0">
              <a:solidFill>
                <a:srgbClr val="A500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September 2017</a:t>
            </a:r>
            <a:endParaRPr lang="en-I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7" descr="C:\Documents and Settings\MauriceKelly\Desktop\maurice's pr 2003\powe bann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887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Uptake in HCWs </a:t>
            </a:r>
            <a:r>
              <a:rPr lang="en-IE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 HSE Funded and Staffed </a:t>
            </a:r>
            <a:r>
              <a:rPr lang="en-I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LTCFs by Staff Category </a:t>
            </a:r>
            <a:r>
              <a:rPr lang="en-IE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and by </a:t>
            </a:r>
            <a:r>
              <a:rPr lang="en-I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Season*</a:t>
            </a:r>
            <a:endParaRPr lang="en-IE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138577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9113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Uptake in </a:t>
            </a:r>
            <a:r>
              <a:rPr lang="en-I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HCWs in HSE Funded and Staffed Hospitals by Hospital Group </a:t>
            </a:r>
            <a:r>
              <a:rPr lang="en-IE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&amp; Season*</a:t>
            </a:r>
            <a:endParaRPr lang="en-IE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392884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4696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E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Uptake in </a:t>
            </a:r>
            <a:r>
              <a:rPr lang="en-I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HCWs </a:t>
            </a:r>
            <a:r>
              <a:rPr lang="en-IE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 HSE Funded and Staffed </a:t>
            </a:r>
            <a:r>
              <a:rPr lang="en-I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LTCFs </a:t>
            </a:r>
            <a:r>
              <a:rPr lang="en-IE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I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CHO &amp; </a:t>
            </a:r>
            <a:r>
              <a:rPr lang="en-IE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Season</a:t>
            </a:r>
            <a:r>
              <a:rPr lang="en-I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endParaRPr lang="en-IE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057520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3070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Percentage of </a:t>
            </a:r>
            <a:r>
              <a:rPr lang="en-I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Participating HSE Funded and Staffed Hospitals </a:t>
            </a:r>
            <a:r>
              <a:rPr lang="en-IE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I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Uptake </a:t>
            </a:r>
            <a:r>
              <a:rPr lang="en-IE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&gt;40</a:t>
            </a:r>
            <a:r>
              <a:rPr lang="en-I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en-IE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I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Season*</a:t>
            </a:r>
            <a:endParaRPr lang="en-IE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448088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6165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Percentage of Participating HSE Funded and Staffed </a:t>
            </a:r>
            <a:r>
              <a:rPr lang="en-I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LTCFs </a:t>
            </a:r>
            <a:r>
              <a:rPr lang="en-IE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with Uptake &gt;40% by </a:t>
            </a:r>
            <a:r>
              <a:rPr lang="en-I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Season*</a:t>
            </a:r>
            <a:endParaRPr lang="en-IE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858741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271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Uptake in HCWs in HSE Funded and Staffed Hospitals by Staff Size &amp; Season*</a:t>
            </a:r>
            <a:endParaRPr lang="en-IE" sz="32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994922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5735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Uptake in HCWs in HSE Funded and Staffed </a:t>
            </a:r>
            <a:r>
              <a:rPr lang="en-I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LTCFs </a:t>
            </a:r>
            <a:r>
              <a:rPr lang="en-IE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by Staff Size &amp; </a:t>
            </a:r>
            <a:r>
              <a:rPr lang="en-I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Season*</a:t>
            </a:r>
            <a:endParaRPr lang="en-IE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889972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4970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E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Percentage of Long-term </a:t>
            </a:r>
            <a:r>
              <a:rPr lang="en-IE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Residents </a:t>
            </a:r>
            <a:r>
              <a:rPr lang="en-IE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 HSE Funded and Staffed LTCFs Vaccinated </a:t>
            </a:r>
            <a:r>
              <a:rPr lang="en-IE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Since Season </a:t>
            </a:r>
            <a:r>
              <a:rPr lang="en-IE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Start*</a:t>
            </a:r>
            <a:endParaRPr lang="en-IE" sz="3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48576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8118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E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Percentage of Respite Residents in HSE Funded and Staffed LTCFs Vaccinated Before Admission Since Season Start*</a:t>
            </a:r>
            <a:endParaRPr lang="en-IE" sz="2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979108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9374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E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Percentage </a:t>
            </a:r>
            <a:r>
              <a:rPr lang="en-IE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of Respite </a:t>
            </a:r>
            <a:r>
              <a:rPr lang="en-IE" sz="3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Residents </a:t>
            </a:r>
            <a:r>
              <a:rPr lang="en-IE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 HSE Funded and Staffed Vaccinated in LTCFs Since Season Start*</a:t>
            </a:r>
            <a:endParaRPr lang="en-IE" sz="3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939512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5405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Influenza Vaccine </a:t>
            </a:r>
            <a:r>
              <a:rPr lang="en-I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Staff Uptake </a:t>
            </a:r>
            <a:r>
              <a:rPr lang="en-I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 Hospitals, </a:t>
            </a:r>
            <a:r>
              <a:rPr lang="en-I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2016-2017 (n=53 Hospitals)</a:t>
            </a:r>
            <a:endParaRPr lang="en-I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5"/>
          </a:xfrm>
        </p:spPr>
        <p:txBody>
          <a:bodyPr>
            <a:normAutofit fontScale="55000" lnSpcReduction="20000"/>
          </a:bodyPr>
          <a:lstStyle/>
          <a:p>
            <a:pPr>
              <a:buFont typeface="Calibri"/>
              <a:buChar char="•"/>
            </a:pPr>
            <a:r>
              <a:rPr lang="en-IE" sz="4400" b="1" dirty="0" smtClean="0">
                <a:latin typeface="Times New Roman" pitchFamily="18" charset="0"/>
                <a:cs typeface="Times New Roman" pitchFamily="18" charset="0"/>
              </a:rPr>
              <a:t>Participation </a:t>
            </a:r>
          </a:p>
          <a:p>
            <a:pPr lvl="1">
              <a:buFont typeface="Calibri"/>
              <a:buChar char="•"/>
            </a:pPr>
            <a:r>
              <a:rPr lang="en-IE" sz="3600" dirty="0" smtClean="0">
                <a:latin typeface="Times New Roman" pitchFamily="18" charset="0"/>
                <a:cs typeface="Times New Roman" pitchFamily="18" charset="0"/>
              </a:rPr>
              <a:t>53 hospitals provided sufficient data for complete analysis</a:t>
            </a:r>
            <a:r>
              <a:rPr lang="en-IE" sz="3600" smtClean="0">
                <a:latin typeface="Times New Roman" pitchFamily="18" charset="0"/>
                <a:cs typeface="Times New Roman" pitchFamily="18" charset="0"/>
              </a:rPr>
              <a:t>, 5 </a:t>
            </a:r>
            <a:r>
              <a:rPr lang="en-IE" sz="3600" dirty="0" smtClean="0">
                <a:latin typeface="Times New Roman" pitchFamily="18" charset="0"/>
                <a:cs typeface="Times New Roman" pitchFamily="18" charset="0"/>
              </a:rPr>
              <a:t>of which were privately run</a:t>
            </a:r>
            <a:endParaRPr lang="en-IE" sz="3600" dirty="0"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buNone/>
            </a:pPr>
            <a:endParaRPr lang="en-IE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alibri"/>
              <a:buChar char="•"/>
            </a:pPr>
            <a:r>
              <a:rPr lang="en-IE" sz="4400" b="1" dirty="0" smtClean="0">
                <a:latin typeface="Times New Roman" pitchFamily="18" charset="0"/>
                <a:cs typeface="Times New Roman" pitchFamily="18" charset="0"/>
              </a:rPr>
              <a:t>Uptake (average) based on 48 HSE funded and staffed hospitals</a:t>
            </a:r>
          </a:p>
          <a:p>
            <a:pPr lvl="1">
              <a:buFont typeface="Calibri"/>
              <a:buChar char="•"/>
            </a:pPr>
            <a:r>
              <a:rPr lang="en-IE" sz="3600" dirty="0" smtClean="0">
                <a:latin typeface="Times New Roman" pitchFamily="18" charset="0"/>
                <a:cs typeface="Times New Roman" pitchFamily="18" charset="0"/>
              </a:rPr>
              <a:t>Among all HCWs was 31.9%  (range by staff category, 26.4-53.6%)</a:t>
            </a:r>
          </a:p>
          <a:p>
            <a:pPr lvl="2">
              <a:buFont typeface="Calibri"/>
              <a:buChar char="•"/>
            </a:pPr>
            <a:r>
              <a:rPr lang="en-IE" sz="3600" dirty="0" smtClean="0">
                <a:latin typeface="Times New Roman" pitchFamily="18" charset="0"/>
                <a:cs typeface="Times New Roman" pitchFamily="18" charset="0"/>
              </a:rPr>
              <a:t>highest among </a:t>
            </a:r>
            <a:r>
              <a:rPr lang="en-IE" sz="3600" dirty="0">
                <a:latin typeface="Times New Roman" pitchFamily="18" charset="0"/>
                <a:cs typeface="Times New Roman" pitchFamily="18" charset="0"/>
              </a:rPr>
              <a:t>‘medical and dental’ professionals </a:t>
            </a:r>
            <a:endParaRPr lang="en-IE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Calibri"/>
              <a:buChar char="•"/>
            </a:pPr>
            <a:r>
              <a:rPr lang="en-IE" sz="3600" dirty="0" smtClean="0">
                <a:latin typeface="Times New Roman" pitchFamily="18" charset="0"/>
                <a:cs typeface="Times New Roman" pitchFamily="18" charset="0"/>
              </a:rPr>
              <a:t>lowest </a:t>
            </a:r>
            <a:r>
              <a:rPr lang="en-IE" sz="3600" dirty="0">
                <a:latin typeface="Times New Roman" pitchFamily="18" charset="0"/>
                <a:cs typeface="Times New Roman" pitchFamily="18" charset="0"/>
              </a:rPr>
              <a:t>among ‘nursing’ </a:t>
            </a:r>
            <a:r>
              <a:rPr lang="en-IE" sz="3600" dirty="0" smtClean="0">
                <a:latin typeface="Times New Roman" pitchFamily="18" charset="0"/>
                <a:cs typeface="Times New Roman" pitchFamily="18" charset="0"/>
              </a:rPr>
              <a:t>staff and ‘other patient &amp; client care’ professionals</a:t>
            </a:r>
            <a:endParaRPr lang="en-IE" sz="36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Calibri"/>
              <a:buChar char="•"/>
            </a:pPr>
            <a:r>
              <a:rPr lang="en-IE" sz="3600" dirty="0" smtClean="0">
                <a:latin typeface="Times New Roman" pitchFamily="18" charset="0"/>
                <a:cs typeface="Times New Roman" pitchFamily="18" charset="0"/>
              </a:rPr>
              <a:t>Hospital </a:t>
            </a:r>
            <a:r>
              <a:rPr lang="en-IE" sz="3600" dirty="0">
                <a:latin typeface="Times New Roman" pitchFamily="18" charset="0"/>
                <a:cs typeface="Times New Roman" pitchFamily="18" charset="0"/>
              </a:rPr>
              <a:t>Group range: </a:t>
            </a:r>
            <a:r>
              <a:rPr lang="en-IE" sz="3600" dirty="0" smtClean="0">
                <a:latin typeface="Times New Roman" pitchFamily="18" charset="0"/>
                <a:cs typeface="Times New Roman" pitchFamily="18" charset="0"/>
              </a:rPr>
              <a:t>21.5-56.2%</a:t>
            </a:r>
            <a:endParaRPr lang="en-IE" sz="36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Calibri"/>
              <a:buChar char="•"/>
            </a:pPr>
            <a:r>
              <a:rPr lang="en-IE" sz="3600" dirty="0" smtClean="0">
                <a:latin typeface="Times New Roman" pitchFamily="18" charset="0"/>
                <a:cs typeface="Times New Roman" pitchFamily="18" charset="0"/>
              </a:rPr>
              <a:t>Acute </a:t>
            </a:r>
            <a:r>
              <a:rPr lang="en-IE" sz="3600" dirty="0">
                <a:latin typeface="Times New Roman" pitchFamily="18" charset="0"/>
                <a:cs typeface="Times New Roman" pitchFamily="18" charset="0"/>
              </a:rPr>
              <a:t>Paediatric Services Hospital group </a:t>
            </a:r>
            <a:r>
              <a:rPr lang="en-IE" sz="3600" dirty="0" smtClean="0">
                <a:latin typeface="Times New Roman" pitchFamily="18" charset="0"/>
                <a:cs typeface="Times New Roman" pitchFamily="18" charset="0"/>
              </a:rPr>
              <a:t>highest uptake: 56.2%</a:t>
            </a:r>
          </a:p>
          <a:p>
            <a:pPr lvl="1">
              <a:buFont typeface="Calibri"/>
              <a:buChar char="•"/>
            </a:pPr>
            <a:r>
              <a:rPr lang="en-IE" sz="3600" dirty="0" smtClean="0">
                <a:latin typeface="Times New Roman" pitchFamily="18" charset="0"/>
                <a:cs typeface="Times New Roman" pitchFamily="18" charset="0"/>
              </a:rPr>
              <a:t>In general uptake higher in larger (staff numbers) hospitals </a:t>
            </a:r>
            <a:endParaRPr lang="en-IE" sz="36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Calibri"/>
              <a:buChar char="•"/>
            </a:pPr>
            <a:r>
              <a:rPr lang="en-IE" sz="3600" dirty="0" smtClean="0">
                <a:latin typeface="Times New Roman" pitchFamily="18" charset="0"/>
                <a:cs typeface="Times New Roman" pitchFamily="18" charset="0"/>
              </a:rPr>
              <a:t>14 (29.2%) </a:t>
            </a:r>
            <a:r>
              <a:rPr lang="en-IE" sz="3600" dirty="0">
                <a:latin typeface="Times New Roman" pitchFamily="18" charset="0"/>
                <a:cs typeface="Times New Roman" pitchFamily="18" charset="0"/>
              </a:rPr>
              <a:t>hospitals </a:t>
            </a:r>
            <a:r>
              <a:rPr lang="en-IE" sz="3600" dirty="0" smtClean="0">
                <a:latin typeface="Times New Roman" pitchFamily="18" charset="0"/>
                <a:cs typeface="Times New Roman" pitchFamily="18" charset="0"/>
              </a:rPr>
              <a:t>reported uptake &gt; </a:t>
            </a:r>
            <a:r>
              <a:rPr lang="en-IE" sz="3600" dirty="0">
                <a:latin typeface="Times New Roman" pitchFamily="18" charset="0"/>
                <a:cs typeface="Times New Roman" pitchFamily="18" charset="0"/>
              </a:rPr>
              <a:t>40% </a:t>
            </a:r>
            <a:r>
              <a:rPr lang="en-IE" sz="3600" dirty="0" smtClean="0">
                <a:latin typeface="Times New Roman" pitchFamily="18" charset="0"/>
                <a:cs typeface="Times New Roman" pitchFamily="18" charset="0"/>
              </a:rPr>
              <a:t>among all HCWs (HSE Target)</a:t>
            </a:r>
            <a:endParaRPr lang="en-IE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alibri"/>
              <a:buChar char="•"/>
            </a:pPr>
            <a:endParaRPr lang="en-IE" sz="3600" dirty="0">
              <a:latin typeface="Times New Roman" pitchFamily="18" charset="0"/>
              <a:cs typeface="Times New Roman" pitchFamily="18" charset="0"/>
            </a:endParaRP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6979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Cumulative Number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HSE 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Funded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Staffed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LTCFs 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A Staff Vaccination Policy Since 2012-2013*</a:t>
            </a:r>
            <a:endParaRPr lang="en-IE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459358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4080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143000"/>
          </a:xfrm>
        </p:spPr>
        <p:txBody>
          <a:bodyPr>
            <a:noAutofit/>
          </a:bodyPr>
          <a:lstStyle/>
          <a:p>
            <a:r>
              <a:rPr lang="en-US" sz="25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Cumulative </a:t>
            </a:r>
            <a:r>
              <a:rPr lang="en-US" sz="25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 </a:t>
            </a:r>
            <a:r>
              <a:rPr lang="en-US" sz="25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HSE </a:t>
            </a:r>
            <a:r>
              <a:rPr lang="en-US" sz="25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Funded </a:t>
            </a:r>
            <a:r>
              <a:rPr lang="en-US" sz="25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5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Staffed </a:t>
            </a:r>
            <a:r>
              <a:rPr lang="en-US" sz="25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LTCFs </a:t>
            </a:r>
            <a:r>
              <a:rPr lang="en-US" sz="25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A </a:t>
            </a:r>
            <a:r>
              <a:rPr lang="en-IE" sz="25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Respite Resident Vaccination </a:t>
            </a:r>
            <a:r>
              <a:rPr lang="en-IE" sz="25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Policy</a:t>
            </a:r>
            <a:r>
              <a:rPr lang="en-US" sz="25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5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Since 2011-2012</a:t>
            </a:r>
            <a:endParaRPr lang="en-IE" sz="25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382317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1333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Acknowledgements </a:t>
            </a:r>
            <a:endParaRPr lang="en-IE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IE" dirty="0" smtClean="0"/>
          </a:p>
          <a:p>
            <a:pPr marL="0" indent="0">
              <a:buNone/>
            </a:pPr>
            <a:endParaRPr lang="en-IE" dirty="0"/>
          </a:p>
          <a:p>
            <a:pPr marL="0" indent="0" algn="ctr">
              <a:buNone/>
            </a:pPr>
            <a:r>
              <a:rPr lang="en-IE" dirty="0" smtClean="0">
                <a:latin typeface="Times New Roman" pitchFamily="18" charset="0"/>
                <a:cs typeface="Times New Roman" pitchFamily="18" charset="0"/>
              </a:rPr>
              <a:t>Sincere </a:t>
            </a:r>
            <a:r>
              <a:rPr lang="en-IE" dirty="0">
                <a:latin typeface="Times New Roman" pitchFamily="18" charset="0"/>
                <a:cs typeface="Times New Roman" pitchFamily="18" charset="0"/>
              </a:rPr>
              <a:t>thanks to all participating hospitals and LTCFs for providing this </a:t>
            </a:r>
            <a:r>
              <a:rPr lang="en-IE" dirty="0" smtClean="0">
                <a:latin typeface="Times New Roman" pitchFamily="18" charset="0"/>
                <a:cs typeface="Times New Roman" pitchFamily="18" charset="0"/>
              </a:rPr>
              <a:t>data</a:t>
            </a:r>
            <a:endParaRPr lang="en-IE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46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Influenza Vaccine </a:t>
            </a:r>
            <a:r>
              <a:rPr lang="en-I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Staff Uptake </a:t>
            </a:r>
            <a:r>
              <a:rPr lang="en-I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I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LTCFs, 2016-2017 </a:t>
            </a:r>
            <a:r>
              <a:rPr lang="en-IE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I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n=122 LTCFs)</a:t>
            </a:r>
            <a:endParaRPr lang="en-IE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Autofit/>
          </a:bodyPr>
          <a:lstStyle/>
          <a:p>
            <a:pPr>
              <a:buFont typeface="Calibri"/>
              <a:buChar char="•"/>
            </a:pPr>
            <a:r>
              <a:rPr lang="en-IE" sz="2400" b="1" dirty="0">
                <a:latin typeface="Times New Roman" pitchFamily="18" charset="0"/>
                <a:cs typeface="Times New Roman" pitchFamily="18" charset="0"/>
              </a:rPr>
              <a:t>Participation </a:t>
            </a:r>
          </a:p>
          <a:p>
            <a:pPr lvl="1">
              <a:buFont typeface="Calibri"/>
              <a:buChar char="•"/>
            </a:pPr>
            <a:r>
              <a:rPr lang="en-IE" sz="2000" dirty="0" smtClean="0">
                <a:latin typeface="Times New Roman" pitchFamily="18" charset="0"/>
                <a:cs typeface="Times New Roman" pitchFamily="18" charset="0"/>
              </a:rPr>
              <a:t>122 provided </a:t>
            </a:r>
            <a:r>
              <a:rPr lang="en-IE" sz="2000" dirty="0">
                <a:latin typeface="Times New Roman" pitchFamily="18" charset="0"/>
                <a:cs typeface="Times New Roman" pitchFamily="18" charset="0"/>
              </a:rPr>
              <a:t>sufficient data for complete analysis, </a:t>
            </a:r>
            <a:r>
              <a:rPr lang="en-IE" sz="2000" dirty="0" smtClean="0"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en-IE" sz="2000" dirty="0">
                <a:latin typeface="Times New Roman" pitchFamily="18" charset="0"/>
                <a:cs typeface="Times New Roman" pitchFamily="18" charset="0"/>
              </a:rPr>
              <a:t>of which were privately run</a:t>
            </a:r>
          </a:p>
          <a:p>
            <a:pPr>
              <a:buFont typeface="Calibri"/>
              <a:buChar char="•"/>
            </a:pPr>
            <a:r>
              <a:rPr lang="en-IE" sz="2400" b="1" dirty="0" smtClean="0">
                <a:latin typeface="Times New Roman" pitchFamily="18" charset="0"/>
                <a:cs typeface="Times New Roman" pitchFamily="18" charset="0"/>
              </a:rPr>
              <a:t>Uptake </a:t>
            </a:r>
            <a:r>
              <a:rPr lang="en-IE" sz="2400" b="1" dirty="0">
                <a:latin typeface="Times New Roman" pitchFamily="18" charset="0"/>
                <a:cs typeface="Times New Roman" pitchFamily="18" charset="0"/>
              </a:rPr>
              <a:t>(average) based on </a:t>
            </a:r>
            <a:r>
              <a:rPr lang="en-IE" sz="2400" b="1" dirty="0" smtClean="0">
                <a:latin typeface="Times New Roman" pitchFamily="18" charset="0"/>
                <a:cs typeface="Times New Roman" pitchFamily="18" charset="0"/>
              </a:rPr>
              <a:t>102 </a:t>
            </a:r>
            <a:r>
              <a:rPr lang="en-IE" sz="2400" b="1" dirty="0">
                <a:latin typeface="Times New Roman" pitchFamily="18" charset="0"/>
                <a:cs typeface="Times New Roman" pitchFamily="18" charset="0"/>
              </a:rPr>
              <a:t>HSE funded </a:t>
            </a:r>
            <a:r>
              <a:rPr lang="en-IE" sz="2400" b="1" dirty="0" smtClean="0">
                <a:latin typeface="Times New Roman" pitchFamily="18" charset="0"/>
                <a:cs typeface="Times New Roman" pitchFamily="18" charset="0"/>
              </a:rPr>
              <a:t>and staffed LTCFs</a:t>
            </a:r>
            <a:endParaRPr lang="en-IE" sz="2400" b="1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Calibri"/>
              <a:buChar char="•"/>
            </a:pPr>
            <a:r>
              <a:rPr lang="en-IE" sz="2000" dirty="0" smtClean="0">
                <a:latin typeface="Times New Roman" pitchFamily="18" charset="0"/>
                <a:cs typeface="Times New Roman" pitchFamily="18" charset="0"/>
              </a:rPr>
              <a:t>LTCF </a:t>
            </a:r>
            <a:r>
              <a:rPr lang="en-IE" sz="2000" dirty="0">
                <a:latin typeface="Times New Roman" pitchFamily="18" charset="0"/>
                <a:cs typeface="Times New Roman" pitchFamily="18" charset="0"/>
              </a:rPr>
              <a:t>HCWs was </a:t>
            </a:r>
            <a:r>
              <a:rPr lang="en-IE" sz="2000" dirty="0" smtClean="0">
                <a:latin typeface="Times New Roman" pitchFamily="18" charset="0"/>
                <a:cs typeface="Times New Roman" pitchFamily="18" charset="0"/>
              </a:rPr>
              <a:t>28.1% (range by staff category, 28.2-50.7%)</a:t>
            </a:r>
            <a:endParaRPr lang="en-IE" sz="2000" dirty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Calibri"/>
              <a:buChar char="•"/>
            </a:pPr>
            <a:r>
              <a:rPr lang="en-IE" sz="2000" dirty="0" smtClean="0">
                <a:latin typeface="Times New Roman" pitchFamily="18" charset="0"/>
                <a:cs typeface="Times New Roman" pitchFamily="18" charset="0"/>
              </a:rPr>
              <a:t>highest </a:t>
            </a:r>
            <a:r>
              <a:rPr lang="en-IE" sz="2000" dirty="0">
                <a:latin typeface="Times New Roman" pitchFamily="18" charset="0"/>
                <a:cs typeface="Times New Roman" pitchFamily="18" charset="0"/>
              </a:rPr>
              <a:t>among ‘medical and dental’ professionals </a:t>
            </a:r>
          </a:p>
          <a:p>
            <a:pPr lvl="2">
              <a:buFont typeface="Calibri"/>
              <a:buChar char="•"/>
            </a:pPr>
            <a:r>
              <a:rPr lang="en-IE" sz="2000" dirty="0">
                <a:latin typeface="Times New Roman" pitchFamily="18" charset="0"/>
                <a:cs typeface="Times New Roman" pitchFamily="18" charset="0"/>
              </a:rPr>
              <a:t>lowest among ‘nursing’ staff</a:t>
            </a:r>
          </a:p>
          <a:p>
            <a:pPr lvl="1">
              <a:buFont typeface="Calibri"/>
              <a:buChar char="•"/>
            </a:pPr>
            <a:r>
              <a:rPr lang="en-IE" sz="2000" dirty="0" smtClean="0">
                <a:latin typeface="Times New Roman" pitchFamily="18" charset="0"/>
                <a:cs typeface="Times New Roman" pitchFamily="18" charset="0"/>
              </a:rPr>
              <a:t>24 (23.5%) </a:t>
            </a:r>
            <a:r>
              <a:rPr lang="en-IE" sz="2000" dirty="0">
                <a:latin typeface="Times New Roman" pitchFamily="18" charset="0"/>
                <a:cs typeface="Times New Roman" pitchFamily="18" charset="0"/>
              </a:rPr>
              <a:t>LTCFs exceeded </a:t>
            </a:r>
            <a:r>
              <a:rPr lang="en-IE" sz="2000" dirty="0" smtClean="0"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en-IE" sz="2000" dirty="0">
                <a:latin typeface="Times New Roman" pitchFamily="18" charset="0"/>
                <a:cs typeface="Times New Roman" pitchFamily="18" charset="0"/>
              </a:rPr>
              <a:t>% national uptake </a:t>
            </a:r>
            <a:r>
              <a:rPr lang="en-IE" sz="2000" dirty="0" smtClean="0">
                <a:latin typeface="Times New Roman" pitchFamily="18" charset="0"/>
                <a:cs typeface="Times New Roman" pitchFamily="18" charset="0"/>
              </a:rPr>
              <a:t>target</a:t>
            </a:r>
          </a:p>
          <a:p>
            <a:pPr lvl="1">
              <a:buFont typeface="Calibri"/>
              <a:buChar char="•"/>
            </a:pPr>
            <a:r>
              <a:rPr lang="en-IE" sz="2000" dirty="0" smtClean="0">
                <a:latin typeface="Times New Roman" pitchFamily="18" charset="0"/>
                <a:cs typeface="Times New Roman" pitchFamily="18" charset="0"/>
              </a:rPr>
              <a:t>Range across Community </a:t>
            </a:r>
            <a:r>
              <a:rPr lang="en-IE" sz="2000" dirty="0">
                <a:latin typeface="Times New Roman" pitchFamily="18" charset="0"/>
                <a:cs typeface="Times New Roman" pitchFamily="18" charset="0"/>
              </a:rPr>
              <a:t>Health </a:t>
            </a:r>
            <a:r>
              <a:rPr lang="en-IE" sz="2000" dirty="0" smtClean="0">
                <a:latin typeface="Times New Roman" pitchFamily="18" charset="0"/>
                <a:cs typeface="Times New Roman" pitchFamily="18" charset="0"/>
              </a:rPr>
              <a:t>Organisations: 19.5-44.5%</a:t>
            </a:r>
            <a:endParaRPr lang="en-IE" sz="2000" dirty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Calibri"/>
              <a:buChar char="•"/>
            </a:pPr>
            <a:r>
              <a:rPr lang="en-IE" sz="2000" dirty="0" smtClean="0">
                <a:latin typeface="Times New Roman" pitchFamily="18" charset="0"/>
                <a:cs typeface="Times New Roman" pitchFamily="18" charset="0"/>
              </a:rPr>
              <a:t>highest in CHO 3 (Clare, Limerick, Tipperary North/East Limerick) at 44.5%</a:t>
            </a:r>
          </a:p>
          <a:p>
            <a:pPr lvl="1">
              <a:buFont typeface="Calibri"/>
              <a:buChar char="•"/>
            </a:pPr>
            <a:r>
              <a:rPr lang="en-IE" sz="2000" dirty="0">
                <a:latin typeface="Times New Roman" pitchFamily="18" charset="0"/>
                <a:cs typeface="Times New Roman" pitchFamily="18" charset="0"/>
              </a:rPr>
              <a:t>No association between average uptake and </a:t>
            </a:r>
            <a:r>
              <a:rPr lang="en-IE" sz="2000" dirty="0" smtClean="0">
                <a:latin typeface="Times New Roman" pitchFamily="18" charset="0"/>
                <a:cs typeface="Times New Roman" pitchFamily="18" charset="0"/>
              </a:rPr>
              <a:t>number of eligible </a:t>
            </a:r>
            <a:r>
              <a:rPr lang="en-IE" sz="2000" dirty="0">
                <a:latin typeface="Times New Roman" pitchFamily="18" charset="0"/>
                <a:cs typeface="Times New Roman" pitchFamily="18" charset="0"/>
              </a:rPr>
              <a:t>staff within LTCFs</a:t>
            </a:r>
          </a:p>
          <a:p>
            <a:pPr lvl="1">
              <a:buFont typeface="Calibri"/>
              <a:buChar char="•"/>
            </a:pPr>
            <a:endParaRPr lang="en-IE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55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656184"/>
          </a:xfrm>
        </p:spPr>
        <p:txBody>
          <a:bodyPr>
            <a:noAutofit/>
          </a:bodyPr>
          <a:lstStyle/>
          <a:p>
            <a:r>
              <a:rPr lang="en-IE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Influenza Vaccine </a:t>
            </a:r>
            <a:r>
              <a:rPr lang="en-IE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Uptake </a:t>
            </a:r>
            <a:r>
              <a:rPr lang="en-IE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IE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residents in LTCFs, 2016-2017 </a:t>
            </a:r>
            <a:br>
              <a:rPr lang="en-IE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IE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(n=102 HSE funded and staffed LTCFs)</a:t>
            </a:r>
            <a:endParaRPr lang="en-IE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564904"/>
            <a:ext cx="8229600" cy="1944216"/>
          </a:xfrm>
        </p:spPr>
        <p:txBody>
          <a:bodyPr>
            <a:noAutofit/>
          </a:bodyPr>
          <a:lstStyle/>
          <a:p>
            <a:pPr>
              <a:buFont typeface="Calibri"/>
              <a:buChar char="•"/>
            </a:pPr>
            <a:r>
              <a:rPr lang="en-IE" sz="2400" b="1" dirty="0">
                <a:latin typeface="Times New Roman" pitchFamily="18" charset="0"/>
                <a:cs typeface="Times New Roman" pitchFamily="18" charset="0"/>
              </a:rPr>
              <a:t>Uptake since the beginning of </a:t>
            </a:r>
            <a:r>
              <a:rPr lang="en-IE" sz="2400" b="1" dirty="0" smtClean="0">
                <a:latin typeface="Times New Roman" pitchFamily="18" charset="0"/>
                <a:cs typeface="Times New Roman" pitchFamily="18" charset="0"/>
              </a:rPr>
              <a:t>season among:</a:t>
            </a:r>
          </a:p>
          <a:p>
            <a:pPr lvl="1">
              <a:buFont typeface="Calibri"/>
              <a:buChar char="•"/>
            </a:pPr>
            <a:r>
              <a:rPr lang="en-IE" sz="2000" dirty="0" smtClean="0">
                <a:latin typeface="Times New Roman" pitchFamily="18" charset="0"/>
                <a:cs typeface="Times New Roman" pitchFamily="18" charset="0"/>
              </a:rPr>
              <a:t>long </a:t>
            </a:r>
            <a:r>
              <a:rPr lang="en-IE" sz="2000" dirty="0">
                <a:latin typeface="Times New Roman" pitchFamily="18" charset="0"/>
                <a:cs typeface="Times New Roman" pitchFamily="18" charset="0"/>
              </a:rPr>
              <a:t>stay </a:t>
            </a:r>
            <a:r>
              <a:rPr lang="en-IE" sz="2000" dirty="0" smtClean="0">
                <a:latin typeface="Times New Roman" pitchFamily="18" charset="0"/>
                <a:cs typeface="Times New Roman" pitchFamily="18" charset="0"/>
              </a:rPr>
              <a:t>residents: 				93.5%</a:t>
            </a:r>
          </a:p>
          <a:p>
            <a:pPr lvl="1">
              <a:buFont typeface="Calibri"/>
              <a:buChar char="•"/>
            </a:pPr>
            <a:r>
              <a:rPr lang="en-IE" sz="2000" dirty="0" smtClean="0">
                <a:latin typeface="Times New Roman" pitchFamily="18" charset="0"/>
                <a:cs typeface="Times New Roman" pitchFamily="18" charset="0"/>
              </a:rPr>
              <a:t>respite residents: 					14.1%</a:t>
            </a:r>
            <a:endParaRPr lang="en-IE" sz="20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Calibri"/>
              <a:buChar char="•"/>
            </a:pPr>
            <a:r>
              <a:rPr lang="en-IE" sz="2000" dirty="0" smtClean="0">
                <a:latin typeface="Times New Roman" pitchFamily="18" charset="0"/>
                <a:cs typeface="Times New Roman" pitchFamily="18" charset="0"/>
              </a:rPr>
              <a:t>respite </a:t>
            </a:r>
            <a:r>
              <a:rPr lang="en-IE" sz="2000" dirty="0">
                <a:latin typeface="Times New Roman" pitchFamily="18" charset="0"/>
                <a:cs typeface="Times New Roman" pitchFamily="18" charset="0"/>
              </a:rPr>
              <a:t>residents vaccinated </a:t>
            </a:r>
            <a:r>
              <a:rPr lang="en-IE" sz="2000" u="sng" dirty="0">
                <a:latin typeface="Times New Roman" pitchFamily="18" charset="0"/>
                <a:cs typeface="Times New Roman" pitchFamily="18" charset="0"/>
              </a:rPr>
              <a:t>before </a:t>
            </a:r>
            <a:r>
              <a:rPr lang="en-IE" sz="2000" u="sng" dirty="0" smtClean="0">
                <a:latin typeface="Times New Roman" pitchFamily="18" charset="0"/>
                <a:cs typeface="Times New Roman" pitchFamily="18" charset="0"/>
              </a:rPr>
              <a:t>admission:	</a:t>
            </a:r>
            <a:r>
              <a:rPr lang="en-IE" sz="2000" dirty="0" smtClean="0">
                <a:latin typeface="Times New Roman" pitchFamily="18" charset="0"/>
                <a:cs typeface="Times New Roman" pitchFamily="18" charset="0"/>
              </a:rPr>
              <a:t> 	19.1%</a:t>
            </a:r>
            <a:endParaRPr lang="en-IE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12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Participation by Hospitals and Season, 2011-2012 to 2016-2017*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973933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2840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Participation by LTCFs and Season, 2011-2012 to 2016-2017</a:t>
            </a:r>
            <a:endParaRPr lang="en-IE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6530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6726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Uptake by Health Care Workers (HCWs) in HSE Funded and Staffed Hospitals* by Season</a:t>
            </a:r>
            <a:endParaRPr lang="en-IE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412776"/>
            <a:ext cx="8236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sz="1400" dirty="0" smtClean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751826"/>
              </p:ext>
            </p:extLst>
          </p:nvPr>
        </p:nvGraphicFramePr>
        <p:xfrm>
          <a:off x="179514" y="1628800"/>
          <a:ext cx="8661645" cy="36724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6102"/>
                <a:gridCol w="898486"/>
                <a:gridCol w="1189746"/>
                <a:gridCol w="838223"/>
                <a:gridCol w="1322017"/>
                <a:gridCol w="1077527"/>
                <a:gridCol w="1199772"/>
                <a:gridCol w="1199772"/>
              </a:tblGrid>
              <a:tr h="119210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E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Season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E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Total No. </a:t>
                      </a:r>
                      <a:r>
                        <a:rPr lang="en-IE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HCWs**</a:t>
                      </a:r>
                      <a:endParaRPr lang="en-IE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E" sz="160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Total No. Vaccinated HCWs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E" sz="160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Avg. Uptake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E" sz="160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Avg. Uptake  % 95% CIs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E" sz="160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Median Uptake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E" sz="1600" b="1" i="0" u="none" strike="noStrike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Range Uptake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E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No. </a:t>
                      </a:r>
                      <a:endParaRPr lang="en-IE" sz="1600" b="1" i="0" u="none" strike="noStrike" dirty="0" smtClean="0">
                        <a:solidFill>
                          <a:srgbClr val="FFFFFF"/>
                        </a:solidFill>
                        <a:effectLst/>
                        <a:latin typeface="Times New Roman"/>
                      </a:endParaRPr>
                    </a:p>
                    <a:p>
                      <a:pPr algn="ctr" rtl="0" fontAlgn="ctr"/>
                      <a:r>
                        <a:rPr lang="en-IE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Hospitals</a:t>
                      </a:r>
                      <a:endParaRPr lang="en-IE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14577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2011-2012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45058.0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15.8-22.3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5.0-40.0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</a:tr>
              <a:tr h="382543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2012-2013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41490.2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12.1-18.4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3.5-38.8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</a:tr>
              <a:tr h="382543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2013-2014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47760.4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17.6-23.9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2.6-45.9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</a:tr>
              <a:tr h="382543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2014-2015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49917.2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18.0-26.0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1.1-47.5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</a:tr>
              <a:tr h="459051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2015-2016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57493.5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19.2-26.0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6.9-47.0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L="9525" marR="9525" marT="9525" marB="0" anchor="ctr"/>
                </a:tc>
              </a:tr>
              <a:tr h="459051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2016-2017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62396.4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28.1-36.0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6.4-63.7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434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Uptake by Health Care Workers (HCWs) in </a:t>
            </a:r>
            <a:r>
              <a:rPr lang="en-IE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HSE Funded and Staffed LTCFs</a:t>
            </a:r>
            <a:r>
              <a:rPr lang="en-I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 by Season</a:t>
            </a:r>
            <a:endParaRPr lang="en-IE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412776"/>
            <a:ext cx="8236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sz="1400" dirty="0" smtClean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1884882"/>
              </p:ext>
            </p:extLst>
          </p:nvPr>
        </p:nvGraphicFramePr>
        <p:xfrm>
          <a:off x="182731" y="1566664"/>
          <a:ext cx="8661645" cy="36871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2885"/>
                <a:gridCol w="864096"/>
                <a:gridCol w="1224136"/>
                <a:gridCol w="841440"/>
                <a:gridCol w="1318800"/>
                <a:gridCol w="1080744"/>
                <a:gridCol w="1199772"/>
                <a:gridCol w="1199772"/>
              </a:tblGrid>
              <a:tr h="11422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E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Season</a:t>
                      </a:r>
                      <a:endParaRPr lang="en-IE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E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Total No. HCWs**</a:t>
                      </a:r>
                      <a:endParaRPr lang="en-IE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E" sz="1600" b="1" i="0" u="none" strike="noStrike" smtClean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Total No. Vaccinated HCWs</a:t>
                      </a:r>
                      <a:endParaRPr lang="en-IE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E" sz="1600" b="1" i="0" u="none" strike="noStrike" smtClean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Avg. Uptake %</a:t>
                      </a:r>
                      <a:endParaRPr lang="en-IE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E" sz="1600" b="1" i="0" u="none" strike="noStrike" smtClean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Avg. Uptake  % 95% CIs</a:t>
                      </a:r>
                      <a:endParaRPr lang="en-IE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E" sz="1600" b="1" i="0" u="none" strike="noStrike" smtClean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Median Uptake %</a:t>
                      </a:r>
                      <a:endParaRPr lang="en-IE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E" sz="1600" b="1" i="0" u="none" strike="noStrike" smtClean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Range Uptake %</a:t>
                      </a:r>
                      <a:endParaRPr lang="en-IE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E" sz="1600" b="1" i="0" u="none" strike="noStrike" smtClean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No. </a:t>
                      </a:r>
                    </a:p>
                    <a:p>
                      <a:pPr algn="ctr" rtl="0" fontAlgn="ctr"/>
                      <a:r>
                        <a:rPr lang="en-IE" sz="1600" b="1" i="0" u="none" strike="noStrike" smtClean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LTCFs</a:t>
                      </a:r>
                      <a:endParaRPr lang="en-IE" sz="16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0316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2011-2012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4159.0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12.0-22.6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0.0-90.4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</a:tr>
              <a:tr h="445064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2012-2013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10823.0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12.3-17.5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0.0-76.0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</a:tr>
              <a:tr h="387804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2013-2014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8967.4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18.1-25.0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0.0-80.0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</a:t>
                      </a:r>
                    </a:p>
                  </a:txBody>
                  <a:tcPr marL="9525" marR="9525" marT="9525" marB="0" anchor="ctr"/>
                </a:tc>
              </a:tr>
              <a:tr h="402552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2014-2015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7280.0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22.8-31.00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0.0-77.1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</a:tr>
              <a:tr h="447108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2015-2016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7057.6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20.3-28.4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0.0-100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</a:p>
                  </a:txBody>
                  <a:tcPr marL="9525" marR="9525" marT="9525" marB="0" anchor="ctr"/>
                </a:tc>
              </a:tr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2016-2017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9916.1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24.8-31.3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0.0-75.0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84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Uptake in HCWs in HSE Funded and Staffed Hospitals by Staff Category and by Season*</a:t>
            </a:r>
            <a:endParaRPr lang="en-IE" sz="32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167073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2849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</TotalTime>
  <Words>1248</Words>
  <Application>Microsoft Office PowerPoint</Application>
  <PresentationFormat>On-screen Show (4:3)</PresentationFormat>
  <Paragraphs>230</Paragraphs>
  <Slides>22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Uptake of the Seasonal Influenza Vaccine Hospitals and Long Term Care Facilities (LTCFs)</vt:lpstr>
      <vt:lpstr>Influenza Vaccine Staff Uptake in Hospitals, 2016-2017 (n=53 Hospitals)</vt:lpstr>
      <vt:lpstr>Influenza Vaccine Staff Uptake in LTCFs, 2016-2017 (n=122 LTCFs)</vt:lpstr>
      <vt:lpstr>Influenza Vaccine Uptake in residents in LTCFs, 2016-2017  (n=102 HSE funded and staffed LTCFs)</vt:lpstr>
      <vt:lpstr>Participation by Hospitals and Season, 2011-2012 to 2016-2017*</vt:lpstr>
      <vt:lpstr>Participation by LTCFs and Season, 2011-2012 to 2016-2017</vt:lpstr>
      <vt:lpstr>Uptake by Health Care Workers (HCWs) in HSE Funded and Staffed Hospitals* by Season</vt:lpstr>
      <vt:lpstr>Uptake by Health Care Workers (HCWs) in HSE Funded and Staffed LTCFs* by Season</vt:lpstr>
      <vt:lpstr>Uptake in HCWs in HSE Funded and Staffed Hospitals by Staff Category and by Season*</vt:lpstr>
      <vt:lpstr>Uptake in HCWs in HSE Funded and Staffed LTCFs by Staff Category and by Season*</vt:lpstr>
      <vt:lpstr>Uptake in HCWs in HSE Funded and Staffed Hospitals by Hospital Group &amp; Season*</vt:lpstr>
      <vt:lpstr>Uptake in HCWs in HSE Funded and Staffed LTCFs by CHO &amp; Season*</vt:lpstr>
      <vt:lpstr>Percentage of Participating HSE Funded and Staffed Hospitals with Uptake &gt;40% by Season*</vt:lpstr>
      <vt:lpstr>Percentage of Participating HSE Funded and Staffed LTCFs with Uptake &gt;40% by Season*</vt:lpstr>
      <vt:lpstr>Uptake in HCWs in HSE Funded and Staffed Hospitals by Staff Size &amp; Season*</vt:lpstr>
      <vt:lpstr>Uptake in HCWs in HSE Funded and Staffed LTCFs by Staff Size &amp; Season*</vt:lpstr>
      <vt:lpstr>Percentage of Long-term Residents in HSE Funded and Staffed LTCFs Vaccinated Since Season Start*</vt:lpstr>
      <vt:lpstr>Percentage of Respite Residents in HSE Funded and Staffed LTCFs Vaccinated Before Admission Since Season Start*</vt:lpstr>
      <vt:lpstr>Percentage of Respite Residents in HSE Funded and Staffed Vaccinated in LTCFs Since Season Start*</vt:lpstr>
      <vt:lpstr>Cumulative Number of HSE Funded and Staffed LTCFs With A Staff Vaccination Policy Since 2012-2013*</vt:lpstr>
      <vt:lpstr>Cumulative Number of HSE Funded and Staffed LTCFs With A Respite Resident Vaccination Policy Since 2011-2012</vt:lpstr>
      <vt:lpstr>Acknowledgements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Uptake of the Seasonal Influenza Vaccine in 2013/2014</dc:title>
  <dc:creator>piarasolorcain</dc:creator>
  <cp:lastModifiedBy>Piaras O lorcain</cp:lastModifiedBy>
  <cp:revision>86</cp:revision>
  <dcterms:created xsi:type="dcterms:W3CDTF">2014-09-22T10:12:16Z</dcterms:created>
  <dcterms:modified xsi:type="dcterms:W3CDTF">2017-09-26T14:01:55Z</dcterms:modified>
</cp:coreProperties>
</file>