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9" r:id="rId2"/>
    <p:sldId id="277" r:id="rId3"/>
    <p:sldId id="278" r:id="rId4"/>
    <p:sldId id="258" r:id="rId5"/>
    <p:sldId id="263" r:id="rId6"/>
    <p:sldId id="264" r:id="rId7"/>
    <p:sldId id="282" r:id="rId8"/>
    <p:sldId id="281" r:id="rId9"/>
    <p:sldId id="265" r:id="rId10"/>
    <p:sldId id="276" r:id="rId11"/>
    <p:sldId id="267" r:id="rId12"/>
    <p:sldId id="269" r:id="rId13"/>
    <p:sldId id="271" r:id="rId14"/>
    <p:sldId id="283" r:id="rId15"/>
    <p:sldId id="270" r:id="rId16"/>
    <p:sldId id="272" r:id="rId17"/>
    <p:sldId id="273" r:id="rId18"/>
    <p:sldId id="274" r:id="rId19"/>
    <p:sldId id="279" r:id="rId20"/>
    <p:sldId id="280" r:id="rId21"/>
    <p:sldId id="275" r:id="rId22"/>
  </p:sldIdLst>
  <p:sldSz cx="12190413" cy="6859588"/>
  <p:notesSz cx="6799263" cy="9929813"/>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vali" initials="d" lastIdx="9" clrIdx="0"/>
  <p:cmAuthor id="1" name="Melissa Brady" initials="MB"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1F46"/>
    <a:srgbClr val="82428D"/>
    <a:srgbClr val="EB89A3"/>
    <a:srgbClr val="B8AB97"/>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71" autoAdjust="0"/>
    <p:restoredTop sz="91210" autoAdjust="0"/>
  </p:normalViewPr>
  <p:slideViewPr>
    <p:cSldViewPr>
      <p:cViewPr>
        <p:scale>
          <a:sx n="74" d="100"/>
          <a:sy n="74" d="100"/>
        </p:scale>
        <p:origin x="-1086" y="-300"/>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5CEC261F-21E3-4425-8345-7334A768089E}" type="datetimeFigureOut">
              <a:rPr lang="en-US" smtClean="0"/>
              <a:t>11/22/2018</a:t>
            </a:fld>
            <a:endParaRPr lang="en-US"/>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BFC24FF0-5D72-4D25-939B-A0ADEB4F4FFB}" type="slidenum">
              <a:rPr lang="en-US" smtClean="0"/>
              <a:t>‹#›</a:t>
            </a:fld>
            <a:endParaRPr lang="en-US"/>
          </a:p>
        </p:txBody>
      </p:sp>
    </p:spTree>
    <p:extLst>
      <p:ext uri="{BB962C8B-B14F-4D97-AF65-F5344CB8AC3E}">
        <p14:creationId xmlns:p14="http://schemas.microsoft.com/office/powerpoint/2010/main" val="602975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1331454B-2B34-4B6B-9F21-83B79D6C5504}" type="datetimeFigureOut">
              <a:rPr lang="en-IE" smtClean="0"/>
              <a:t>22/11/2018</a:t>
            </a:fld>
            <a:endParaRPr lang="en-IE"/>
          </a:p>
        </p:txBody>
      </p:sp>
      <p:sp>
        <p:nvSpPr>
          <p:cNvPr id="4" name="Slide Image Placeholder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802C663-E0EB-4714-8209-31587A85A502}" type="slidenum">
              <a:rPr lang="en-IE" smtClean="0"/>
              <a:t>4</a:t>
            </a:fld>
            <a:endParaRPr lang="en-IE"/>
          </a:p>
        </p:txBody>
      </p:sp>
    </p:spTree>
    <p:extLst>
      <p:ext uri="{BB962C8B-B14F-4D97-AF65-F5344CB8AC3E}">
        <p14:creationId xmlns:p14="http://schemas.microsoft.com/office/powerpoint/2010/main" val="12590625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smtClean="0"/>
              <a:t>Presentation Title</a:t>
            </a:r>
          </a:p>
          <a:p>
            <a:endParaRPr lang="en-US" dirty="0" smtClean="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006" y="305594"/>
            <a:ext cx="1143000" cy="123825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3119263" y="6357822"/>
            <a:ext cx="5663892" cy="365210"/>
          </a:xfrm>
        </p:spPr>
        <p:txBody>
          <a:bodyPr/>
          <a:lstStyle>
            <a:lvl1pPr>
              <a:defRPr/>
            </a:lvl1pPr>
          </a:lstStyle>
          <a:p>
            <a:pPr>
              <a:defRPr/>
            </a:pPr>
            <a:endParaRPr lang="en-US" dirty="0"/>
          </a:p>
        </p:txBody>
      </p:sp>
      <p:sp>
        <p:nvSpPr>
          <p:cNvPr id="4" name="Title 3"/>
          <p:cNvSpPr>
            <a:spLocks noGrp="1"/>
          </p:cNvSpPr>
          <p:nvPr>
            <p:ph type="title"/>
          </p:nvPr>
        </p:nvSpPr>
        <p:spPr/>
        <p:txBody>
          <a:bodyPr/>
          <a:lstStyle/>
          <a:p>
            <a:r>
              <a:rPr lang="en-US" smtClean="0"/>
              <a:t>Click to edit Master title style</a:t>
            </a:r>
            <a:endParaRPr lang="en-IE"/>
          </a:p>
        </p:txBody>
      </p:sp>
    </p:spTree>
    <p:extLst>
      <p:ext uri="{BB962C8B-B14F-4D97-AF65-F5344CB8AC3E}">
        <p14:creationId xmlns:p14="http://schemas.microsoft.com/office/powerpoint/2010/main" val="8810166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3119263" y="6357822"/>
            <a:ext cx="5663892" cy="365210"/>
          </a:xfrm>
        </p:spPr>
        <p:txBody>
          <a:bodyPr/>
          <a:lstStyle>
            <a:lvl1pPr>
              <a:defRPr/>
            </a:lvl1pPr>
          </a:lstStyle>
          <a:p>
            <a:pPr>
              <a:defRPr/>
            </a:pPr>
            <a:endParaRPr lang="en-US" dirty="0"/>
          </a:p>
        </p:txBody>
      </p:sp>
      <p:sp>
        <p:nvSpPr>
          <p:cNvPr id="4" name="Title 3"/>
          <p:cNvSpPr>
            <a:spLocks noGrp="1"/>
          </p:cNvSpPr>
          <p:nvPr>
            <p:ph type="title"/>
          </p:nvPr>
        </p:nvSpPr>
        <p:spPr/>
        <p:txBody>
          <a:bodyPr/>
          <a:lstStyle/>
          <a:p>
            <a:r>
              <a:rPr lang="en-US" smtClean="0"/>
              <a:t>Click to edit Master title style</a:t>
            </a:r>
            <a:endParaRPr lang="en-IE"/>
          </a:p>
        </p:txBody>
      </p:sp>
    </p:spTree>
    <p:extLst>
      <p:ext uri="{BB962C8B-B14F-4D97-AF65-F5344CB8AC3E}">
        <p14:creationId xmlns:p14="http://schemas.microsoft.com/office/powerpoint/2010/main" val="1779784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hpsc.ie/a-z/hivstis/sexuallytransmittedinfections/dataonhivandstisamongmenwhohavesexwithmenmsm/" TargetMode="External"/><Relationship Id="rId2" Type="http://schemas.openxmlformats.org/officeDocument/2006/relationships/hyperlink" Target="http://www.hpsc.ie/a-z/hivstis/hivandaids/hivdataandreports/" TargetMode="External"/><Relationship Id="rId1" Type="http://schemas.openxmlformats.org/officeDocument/2006/relationships/slideLayout" Target="../slideLayouts/slideLayout5.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hyperlink" Target="http://www.hpsc.ie/notifiablediseases/weeklyidrepor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51606" y="3963194"/>
            <a:ext cx="11658600" cy="838200"/>
          </a:xfrm>
        </p:spPr>
        <p:txBody>
          <a:bodyPr>
            <a:normAutofit/>
          </a:bodyPr>
          <a:lstStyle/>
          <a:p>
            <a:r>
              <a:rPr lang="en-IE" dirty="0" smtClean="0"/>
              <a:t>HIV in Ireland: Latest Trends </a:t>
            </a:r>
            <a:endParaRPr lang="en-IE" dirty="0"/>
          </a:p>
        </p:txBody>
      </p:sp>
      <p:sp>
        <p:nvSpPr>
          <p:cNvPr id="6" name="Title 5"/>
          <p:cNvSpPr>
            <a:spLocks noGrp="1"/>
          </p:cNvSpPr>
          <p:nvPr>
            <p:ph type="ctrTitle" idx="4294967295"/>
          </p:nvPr>
        </p:nvSpPr>
        <p:spPr>
          <a:xfrm>
            <a:off x="227806" y="5639594"/>
            <a:ext cx="10210799" cy="685801"/>
          </a:xfrm>
        </p:spPr>
        <p:txBody>
          <a:bodyPr>
            <a:normAutofit/>
          </a:bodyPr>
          <a:lstStyle/>
          <a:p>
            <a:pPr algn="l"/>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Health</a:t>
            </a:r>
            <a:r>
              <a:rPr lang="en-IE" sz="2400" dirty="0" smtClean="0"/>
              <a:t> </a:t>
            </a:r>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Protection Surveillance Centre</a:t>
            </a:r>
          </a:p>
        </p:txBody>
      </p:sp>
      <p:sp>
        <p:nvSpPr>
          <p:cNvPr id="4" name="Subtitle 6"/>
          <p:cNvSpPr txBox="1">
            <a:spLocks/>
          </p:cNvSpPr>
          <p:nvPr/>
        </p:nvSpPr>
        <p:spPr>
          <a:xfrm>
            <a:off x="151606" y="4710963"/>
            <a:ext cx="11658600" cy="838200"/>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2000" dirty="0" smtClean="0"/>
              <a:t>November 2018</a:t>
            </a:r>
            <a:endParaRPr lang="en-IE" sz="2000" dirty="0"/>
          </a:p>
        </p:txBody>
      </p:sp>
    </p:spTree>
    <p:extLst>
      <p:ext uri="{BB962C8B-B14F-4D97-AF65-F5344CB8AC3E}">
        <p14:creationId xmlns:p14="http://schemas.microsoft.com/office/powerpoint/2010/main" val="3740052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006" y="153194"/>
            <a:ext cx="9448085" cy="564293"/>
          </a:xfrm>
        </p:spPr>
        <p:txBody>
          <a:bodyPr/>
          <a:lstStyle/>
          <a:p>
            <a:r>
              <a:rPr lang="en-IE" b="0" dirty="0" smtClean="0"/>
              <a:t>HIV </a:t>
            </a:r>
            <a:r>
              <a:rPr lang="en-IE" b="0" dirty="0" smtClean="0"/>
              <a:t>notification rates by HSE Area</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89806" y="610394"/>
            <a:ext cx="9859844" cy="5746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1540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006" y="229394"/>
            <a:ext cx="9448085" cy="564293"/>
          </a:xfrm>
        </p:spPr>
        <p:txBody>
          <a:bodyPr/>
          <a:lstStyle/>
          <a:p>
            <a:r>
              <a:rPr lang="en-IE" b="0" dirty="0" smtClean="0"/>
              <a:t>HIV diagnoses </a:t>
            </a:r>
            <a:r>
              <a:rPr lang="en-IE" b="0" dirty="0" smtClean="0"/>
              <a:t>by </a:t>
            </a:r>
            <a:r>
              <a:rPr lang="en-IE" b="0" dirty="0" smtClean="0"/>
              <a:t>route of transmission </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1912" y="762794"/>
            <a:ext cx="9999093" cy="5647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946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10896600" cy="564293"/>
          </a:xfrm>
        </p:spPr>
        <p:txBody>
          <a:bodyPr>
            <a:noAutofit/>
          </a:bodyPr>
          <a:lstStyle/>
          <a:p>
            <a:r>
              <a:rPr lang="en-IE" b="0" dirty="0" smtClean="0"/>
              <a:t>HIV diagnoses by </a:t>
            </a:r>
            <a:r>
              <a:rPr lang="en-IE" b="0" dirty="0" smtClean="0"/>
              <a:t>history of previous diagnosis abroad and </a:t>
            </a:r>
            <a:r>
              <a:rPr lang="en-IE" b="0" dirty="0" smtClean="0"/>
              <a:t/>
            </a:r>
            <a:br>
              <a:rPr lang="en-IE" b="0" dirty="0" smtClean="0"/>
            </a:br>
            <a:r>
              <a:rPr lang="en-IE" b="0" dirty="0" smtClean="0"/>
              <a:t>route </a:t>
            </a:r>
            <a:r>
              <a:rPr lang="en-IE" b="0" dirty="0" smtClean="0"/>
              <a:t>of transmission</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6350" y="991392"/>
            <a:ext cx="9960456" cy="5356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248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lstStyle/>
          <a:p>
            <a:r>
              <a:rPr lang="en-IE" b="0" dirty="0" smtClean="0"/>
              <a:t>HIV diagnoses among</a:t>
            </a:r>
            <a:r>
              <a:rPr lang="en-IE" b="0" dirty="0" smtClean="0"/>
              <a:t> </a:t>
            </a:r>
            <a:r>
              <a:rPr lang="en-IE" b="0" dirty="0" smtClean="0"/>
              <a:t>MSM by geographic origin</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3607" y="908831"/>
            <a:ext cx="9603012" cy="5159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712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lstStyle/>
          <a:p>
            <a:r>
              <a:rPr lang="en-IE" b="0" dirty="0" smtClean="0"/>
              <a:t>HIV diagnoses among</a:t>
            </a:r>
            <a:r>
              <a:rPr lang="en-IE" b="0" dirty="0" smtClean="0"/>
              <a:t> </a:t>
            </a:r>
            <a:r>
              <a:rPr lang="en-IE" b="0" dirty="0" smtClean="0"/>
              <a:t>heterosexuals by sex</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405" y="762794"/>
            <a:ext cx="9530153" cy="5283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5659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5" y="229394"/>
            <a:ext cx="11962607" cy="685800"/>
          </a:xfrm>
        </p:spPr>
        <p:txBody>
          <a:bodyPr>
            <a:noAutofit/>
          </a:bodyPr>
          <a:lstStyle/>
          <a:p>
            <a:r>
              <a:rPr lang="en-IE" b="0" dirty="0" smtClean="0"/>
              <a:t>HIV diagnoses among </a:t>
            </a:r>
            <a:r>
              <a:rPr lang="en-IE" b="0" dirty="0" smtClean="0"/>
              <a:t>heterosexuals by geographic </a:t>
            </a:r>
            <a:r>
              <a:rPr lang="en-IE" b="0" dirty="0" smtClean="0"/>
              <a:t>origin  </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406" y="838994"/>
            <a:ext cx="8915400" cy="5646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6911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lstStyle/>
          <a:p>
            <a:r>
              <a:rPr lang="en-IE" b="0" dirty="0" smtClean="0"/>
              <a:t>HIV diagnoses among </a:t>
            </a:r>
            <a:r>
              <a:rPr lang="en-IE" b="0" dirty="0" smtClean="0"/>
              <a:t>people who inject drugs by sex</a:t>
            </a:r>
            <a:endParaRPr lang="en-IE" b="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1933" y="829132"/>
            <a:ext cx="8915400" cy="5539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5188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r>
              <a:rPr lang="en-IE" b="0" dirty="0" smtClean="0"/>
              <a:t>HIV diagnoses by region </a:t>
            </a:r>
            <a:r>
              <a:rPr lang="en-IE" b="0" dirty="0" smtClean="0"/>
              <a:t>of birth</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3606" y="686594"/>
            <a:ext cx="9525000" cy="5445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3035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a:bodyPr>
          <a:lstStyle/>
          <a:p>
            <a:r>
              <a:rPr lang="en-IE" b="0" dirty="0"/>
              <a:t>R</a:t>
            </a:r>
            <a:r>
              <a:rPr lang="en-IE" b="0" dirty="0" smtClean="0"/>
              <a:t>ates of HIV diagnosis by </a:t>
            </a:r>
            <a:r>
              <a:rPr lang="en-IE" b="0" dirty="0" smtClean="0"/>
              <a:t>region of birth </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pic>
        <p:nvPicPr>
          <p:cNvPr id="1331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66006" y="686594"/>
            <a:ext cx="9677400" cy="5640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8346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39318" y="35714"/>
            <a:ext cx="12190413" cy="1279464"/>
          </a:xfrm>
          <a:prstGeom prst="rect">
            <a:avLst/>
          </a:prstGeom>
          <a:noFill/>
          <a:ln w="9525">
            <a:noFill/>
            <a:miter lim="800000"/>
            <a:headEnd/>
            <a:tailEnd/>
          </a:ln>
          <a:effectLst/>
        </p:spPr>
        <p:txBody>
          <a:bodyPr lIns="108850" tIns="54425" rIns="108850" bIns="54425" anchor="ctr">
            <a:spAutoFit/>
          </a:bodyPr>
          <a:lstStyle/>
          <a:p>
            <a:pPr>
              <a:defRPr/>
            </a:pPr>
            <a:r>
              <a:rPr lang="en-US" sz="3800" dirty="0">
                <a:latin typeface="+mj-lt"/>
                <a:ea typeface="+mj-ea"/>
                <a:cs typeface="+mj-cs"/>
              </a:rPr>
              <a:t>Explanatory</a:t>
            </a:r>
            <a:r>
              <a:rPr lang="en-US" sz="3800" b="1" dirty="0">
                <a:cs typeface="Arial" pitchFamily="34" charset="0"/>
              </a:rPr>
              <a:t> </a:t>
            </a:r>
            <a:r>
              <a:rPr lang="en-US" sz="3800" dirty="0">
                <a:latin typeface="+mj-lt"/>
                <a:ea typeface="+mj-ea"/>
                <a:cs typeface="+mj-cs"/>
              </a:rPr>
              <a:t>Notes</a:t>
            </a:r>
          </a:p>
          <a:p>
            <a:pPr>
              <a:defRPr/>
            </a:pPr>
            <a:endParaRPr lang="en-US" sz="3800" dirty="0">
              <a:cs typeface="Arial" pitchFamily="34" charset="0"/>
            </a:endParaRPr>
          </a:p>
        </p:txBody>
      </p:sp>
      <p:sp>
        <p:nvSpPr>
          <p:cNvPr id="5" name="Title 4"/>
          <p:cNvSpPr>
            <a:spLocks noGrp="1"/>
          </p:cNvSpPr>
          <p:nvPr>
            <p:ph type="ctrTitle"/>
          </p:nvPr>
        </p:nvSpPr>
        <p:spPr>
          <a:xfrm>
            <a:off x="239318" y="4496594"/>
            <a:ext cx="11769269" cy="1470365"/>
          </a:xfrm>
        </p:spPr>
        <p:txBody>
          <a:bodyPr>
            <a:normAutofit fontScale="90000"/>
          </a:bodyPr>
          <a:lstStyle/>
          <a:p>
            <a:pPr algn="l"/>
            <a:r>
              <a:rPr lang="en-US" sz="2900" dirty="0">
                <a:cs typeface="Arial" pitchFamily="34" charset="0"/>
              </a:rPr>
              <a:t>Data for this report were extracted from CIDR on </a:t>
            </a:r>
            <a:r>
              <a:rPr lang="en-US" sz="2900" dirty="0" smtClean="0">
                <a:cs typeface="Arial" pitchFamily="34" charset="0"/>
              </a:rPr>
              <a:t>9</a:t>
            </a:r>
            <a:r>
              <a:rPr lang="en-US" sz="2900" baseline="30000" dirty="0" smtClean="0">
                <a:cs typeface="Arial" pitchFamily="34" charset="0"/>
              </a:rPr>
              <a:t>th</a:t>
            </a:r>
            <a:r>
              <a:rPr lang="en-US" sz="2900" dirty="0" smtClean="0">
                <a:cs typeface="Arial" pitchFamily="34" charset="0"/>
              </a:rPr>
              <a:t> October 2018 and </a:t>
            </a:r>
            <a:r>
              <a:rPr lang="en-US" sz="2900" dirty="0">
                <a:cs typeface="Arial" pitchFamily="34" charset="0"/>
              </a:rPr>
              <a:t>were correct at the time of publication. </a:t>
            </a:r>
            <a:br>
              <a:rPr lang="en-US" sz="2900" dirty="0">
                <a:cs typeface="Arial" pitchFamily="34" charset="0"/>
              </a:rPr>
            </a:br>
            <a:r>
              <a:rPr lang="en-US" sz="2900" dirty="0">
                <a:cs typeface="Arial" pitchFamily="34" charset="0"/>
              </a:rPr>
              <a:t/>
            </a:r>
            <a:br>
              <a:rPr lang="en-US" sz="2900" dirty="0">
                <a:cs typeface="Arial" pitchFamily="34" charset="0"/>
              </a:rPr>
            </a:br>
            <a:r>
              <a:rPr lang="en-IE" sz="2900" dirty="0"/>
              <a:t>It is important to note that</a:t>
            </a:r>
            <a:br>
              <a:rPr lang="en-IE" sz="2900" dirty="0"/>
            </a:br>
            <a:r>
              <a:rPr lang="en-IE" sz="2900" dirty="0"/>
              <a:t>- the HIV surveillance system captures new diagnoses of HIV infection and therefore does not measure incidence. </a:t>
            </a:r>
            <a:br>
              <a:rPr lang="en-IE" sz="2900" dirty="0"/>
            </a:br>
            <a:r>
              <a:rPr lang="en-IE" sz="2900" dirty="0"/>
              <a:t/>
            </a:r>
            <a:br>
              <a:rPr lang="en-IE" sz="2900" dirty="0"/>
            </a:br>
            <a:r>
              <a:rPr lang="en-IE" sz="2900" dirty="0"/>
              <a:t>- persons newly diagnosed in Ireland may have been previously diagnosed with HIV in another country and are included in surveillance figures at first confirmatory test in Ireland. </a:t>
            </a:r>
            <a:br>
              <a:rPr lang="en-IE" sz="2900" dirty="0"/>
            </a:br>
            <a:r>
              <a:rPr lang="en-IE" sz="2900" dirty="0"/>
              <a:t/>
            </a:r>
            <a:br>
              <a:rPr lang="en-IE" sz="2900" dirty="0"/>
            </a:br>
            <a:r>
              <a:rPr lang="en-IE" sz="2900" dirty="0"/>
              <a:t>- </a:t>
            </a:r>
            <a:r>
              <a:rPr lang="en-US" sz="2900" dirty="0">
                <a:cs typeface="Arial" pitchFamily="34" charset="0"/>
              </a:rPr>
              <a:t>data are presented by date of notification on CIDR (Computerised Infectious Disease Reporting) system</a:t>
            </a:r>
            <a:br>
              <a:rPr lang="en-US" sz="2900" dirty="0">
                <a:cs typeface="Arial" pitchFamily="34" charset="0"/>
              </a:rPr>
            </a:br>
            <a:r>
              <a:rPr lang="en-US" sz="2900" dirty="0">
                <a:cs typeface="Arial" pitchFamily="34" charset="0"/>
              </a:rPr>
              <a:t/>
            </a:r>
            <a:br>
              <a:rPr lang="en-US" sz="2900" dirty="0">
                <a:cs typeface="Arial" pitchFamily="34" charset="0"/>
              </a:rPr>
            </a:br>
            <a:r>
              <a:rPr lang="en-IE" sz="2900" dirty="0"/>
              <a:t/>
            </a:r>
            <a:br>
              <a:rPr lang="en-IE" sz="2900" dirty="0"/>
            </a:br>
            <a:r>
              <a:rPr lang="en-IE" sz="2900" dirty="0"/>
              <a:t/>
            </a:r>
            <a:br>
              <a:rPr lang="en-IE" sz="2900" dirty="0"/>
            </a:br>
            <a:r>
              <a:rPr lang="en-US" sz="2900" dirty="0">
                <a:cs typeface="Arial" pitchFamily="34" charset="0"/>
              </a:rPr>
              <a:t/>
            </a:r>
            <a:br>
              <a:rPr lang="en-US" sz="2900" dirty="0">
                <a:cs typeface="Arial" pitchFamily="34" charset="0"/>
              </a:rPr>
            </a:br>
            <a:r>
              <a:rPr lang="en-US" sz="2900" dirty="0">
                <a:cs typeface="Arial" pitchFamily="34" charset="0"/>
              </a:rPr>
              <a:t/>
            </a:r>
            <a:br>
              <a:rPr lang="en-US" sz="2900" dirty="0">
                <a:cs typeface="Arial" pitchFamily="34" charset="0"/>
              </a:rPr>
            </a:br>
            <a:r>
              <a:rPr lang="en-IE" sz="2900" dirty="0"/>
              <a:t/>
            </a:r>
            <a:br>
              <a:rPr lang="en-IE" sz="2900" dirty="0"/>
            </a:br>
            <a:r>
              <a:rPr lang="en-IE" sz="2900" dirty="0"/>
              <a:t/>
            </a:r>
            <a:br>
              <a:rPr lang="en-IE" sz="2900" dirty="0"/>
            </a:br>
            <a:r>
              <a:rPr lang="en-IE" sz="2900" dirty="0"/>
              <a:t/>
            </a:r>
            <a:br>
              <a:rPr lang="en-IE" sz="2900" dirty="0"/>
            </a:br>
            <a:endParaRPr lang="en-IE" sz="2900" dirty="0"/>
          </a:p>
        </p:txBody>
      </p:sp>
      <p:grpSp>
        <p:nvGrpSpPr>
          <p:cNvPr id="12" name="Group 11"/>
          <p:cNvGrpSpPr/>
          <p:nvPr/>
        </p:nvGrpSpPr>
        <p:grpSpPr>
          <a:xfrm>
            <a:off x="9478130" y="125658"/>
            <a:ext cx="2587836" cy="631327"/>
            <a:chOff x="115151" y="5733256"/>
            <a:chExt cx="1941130" cy="674976"/>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151" y="5733256"/>
              <a:ext cx="883526" cy="674976"/>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2313" y="5777051"/>
              <a:ext cx="943968" cy="587386"/>
            </a:xfrm>
            <a:prstGeom prst="rect">
              <a:avLst/>
            </a:prstGeom>
          </p:spPr>
        </p:pic>
      </p:grpSp>
      <p:cxnSp>
        <p:nvCxnSpPr>
          <p:cNvPr id="15" name="Straight Connector 14"/>
          <p:cNvCxnSpPr/>
          <p:nvPr/>
        </p:nvCxnSpPr>
        <p:spPr>
          <a:xfrm>
            <a:off x="239318" y="764881"/>
            <a:ext cx="758385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7313" y="6310781"/>
            <a:ext cx="1055980" cy="402301"/>
          </a:xfrm>
          <a:prstGeom prst="rect">
            <a:avLst/>
          </a:prstGeom>
          <a:noFill/>
        </p:spPr>
        <p:txBody>
          <a:bodyPr wrap="square" lIns="108850" tIns="54425" rIns="108850" bIns="54425" rtlCol="0">
            <a:spAutoFit/>
          </a:bodyPr>
          <a:lstStyle/>
          <a:p>
            <a:r>
              <a:rPr lang="en-IE" sz="1900" dirty="0"/>
              <a:t>18</a:t>
            </a:r>
          </a:p>
        </p:txBody>
      </p:sp>
    </p:spTree>
    <p:extLst>
      <p:ext uri="{BB962C8B-B14F-4D97-AF65-F5344CB8AC3E}">
        <p14:creationId xmlns:p14="http://schemas.microsoft.com/office/powerpoint/2010/main" val="1313650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153194"/>
            <a:ext cx="9448085" cy="564293"/>
          </a:xfrm>
        </p:spPr>
        <p:txBody>
          <a:bodyPr/>
          <a:lstStyle/>
          <a:p>
            <a:r>
              <a:rPr lang="en-IE" b="0" dirty="0" smtClean="0"/>
              <a:t>Summary</a:t>
            </a:r>
            <a:endParaRPr lang="en-US" b="0" dirty="0"/>
          </a:p>
        </p:txBody>
      </p:sp>
      <p:sp>
        <p:nvSpPr>
          <p:cNvPr id="3" name="Content Placeholder 2"/>
          <p:cNvSpPr>
            <a:spLocks noGrp="1"/>
          </p:cNvSpPr>
          <p:nvPr>
            <p:ph idx="1"/>
          </p:nvPr>
        </p:nvSpPr>
        <p:spPr>
          <a:xfrm>
            <a:off x="151606" y="762794"/>
            <a:ext cx="11811001" cy="5059988"/>
          </a:xfrm>
        </p:spPr>
        <p:txBody>
          <a:bodyPr>
            <a:noAutofit/>
          </a:bodyPr>
          <a:lstStyle/>
          <a:p>
            <a:pPr marL="0" indent="0">
              <a:buNone/>
            </a:pPr>
            <a:r>
              <a:rPr lang="en-IE" dirty="0" smtClean="0">
                <a:solidFill>
                  <a:srgbClr val="BA1F46"/>
                </a:solidFill>
              </a:rPr>
              <a:t>Diagnoses and Rates (slides 4-10) </a:t>
            </a:r>
            <a:endParaRPr lang="en-IE" dirty="0">
              <a:solidFill>
                <a:srgbClr val="BA1F46"/>
              </a:solidFill>
            </a:endParaRPr>
          </a:p>
          <a:p>
            <a:r>
              <a:rPr lang="en-IE" dirty="0" smtClean="0"/>
              <a:t>The HIV </a:t>
            </a:r>
            <a:r>
              <a:rPr lang="en-IE" dirty="0" smtClean="0"/>
              <a:t>diagnosis rate </a:t>
            </a:r>
            <a:r>
              <a:rPr lang="en-IE" dirty="0" smtClean="0"/>
              <a:t>in Ireland between 2015 and 2017 has remained relatively stable. Between </a:t>
            </a:r>
            <a:r>
              <a:rPr lang="en-IE" dirty="0"/>
              <a:t>2014 and 2015, there was a large increase </a:t>
            </a:r>
            <a:r>
              <a:rPr lang="en-IE" dirty="0" smtClean="0"/>
              <a:t>(</a:t>
            </a:r>
            <a:r>
              <a:rPr lang="en-IE" dirty="0"/>
              <a:t>30%) followed by a small increase (5%) between 2015 and 2016 </a:t>
            </a:r>
            <a:r>
              <a:rPr lang="en-IE" dirty="0" smtClean="0"/>
              <a:t>and a slight decrease (2%) between 2016 and 2017. </a:t>
            </a:r>
          </a:p>
          <a:p>
            <a:r>
              <a:rPr lang="en-IE" dirty="0" smtClean="0"/>
              <a:t>The </a:t>
            </a:r>
            <a:r>
              <a:rPr lang="en-IE" dirty="0" smtClean="0"/>
              <a:t>rate </a:t>
            </a:r>
            <a:r>
              <a:rPr lang="en-IE" dirty="0" smtClean="0"/>
              <a:t>among males decreased slightly in 2017 while the rate among females remained stable </a:t>
            </a:r>
          </a:p>
          <a:p>
            <a:r>
              <a:rPr lang="en-IE" dirty="0" smtClean="0"/>
              <a:t>In males, the </a:t>
            </a:r>
            <a:r>
              <a:rPr lang="en-IE" dirty="0" smtClean="0"/>
              <a:t>rate </a:t>
            </a:r>
            <a:r>
              <a:rPr lang="en-IE" dirty="0" smtClean="0"/>
              <a:t>among those aged 25-29 years increased in 2017 while in females the rate increased among those aged 40-44 years.  </a:t>
            </a:r>
          </a:p>
          <a:p>
            <a:r>
              <a:rPr lang="en-IE" dirty="0" smtClean="0"/>
              <a:t>The highest </a:t>
            </a:r>
            <a:r>
              <a:rPr lang="en-IE" dirty="0" smtClean="0"/>
              <a:t>rate </a:t>
            </a:r>
            <a:r>
              <a:rPr lang="en-IE" dirty="0" smtClean="0"/>
              <a:t>between 2015 and 2017 was in HSE East. </a:t>
            </a:r>
          </a:p>
          <a:p>
            <a:r>
              <a:rPr lang="en-IE" dirty="0" smtClean="0"/>
              <a:t>Diagnoses among </a:t>
            </a:r>
            <a:r>
              <a:rPr lang="en-IE" dirty="0" smtClean="0"/>
              <a:t>those previously positive remained stable in 2017, accounting for 39% of diagnoses</a:t>
            </a:r>
            <a:endParaRPr lang="en-IE" dirty="0"/>
          </a:p>
          <a:p>
            <a:r>
              <a:rPr lang="en-IE" dirty="0"/>
              <a:t>Excluding those with a previous positive HIV diagnosis, there </a:t>
            </a:r>
            <a:r>
              <a:rPr lang="en-IE" dirty="0" smtClean="0"/>
              <a:t>was a 4% decrease in the number of diagnoses in 2017</a:t>
            </a:r>
            <a:endParaRPr lang="en-IE" dirty="0"/>
          </a:p>
          <a:p>
            <a:endParaRPr lang="en-IE" sz="2000" dirty="0" smtClean="0"/>
          </a:p>
          <a:p>
            <a:endParaRPr lang="en-IE" sz="2000" dirty="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434036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39318" y="214241"/>
            <a:ext cx="12190413" cy="1279464"/>
          </a:xfrm>
          <a:prstGeom prst="rect">
            <a:avLst/>
          </a:prstGeom>
          <a:noFill/>
          <a:ln w="9525">
            <a:noFill/>
            <a:miter lim="800000"/>
            <a:headEnd/>
            <a:tailEnd/>
          </a:ln>
          <a:effectLst/>
        </p:spPr>
        <p:txBody>
          <a:bodyPr lIns="108850" tIns="54425" rIns="108850" bIns="54425" anchor="ctr">
            <a:spAutoFit/>
          </a:bodyPr>
          <a:lstStyle/>
          <a:p>
            <a:pPr>
              <a:defRPr/>
            </a:pPr>
            <a:r>
              <a:rPr lang="en-US" sz="3800" dirty="0">
                <a:latin typeface="+mj-lt"/>
                <a:ea typeface="+mj-ea"/>
                <a:cs typeface="+mj-cs"/>
              </a:rPr>
              <a:t>Further Information</a:t>
            </a:r>
          </a:p>
          <a:p>
            <a:pPr>
              <a:defRPr/>
            </a:pPr>
            <a:endParaRPr lang="en-US" sz="3800" dirty="0">
              <a:cs typeface="Arial" pitchFamily="34" charset="0"/>
            </a:endParaRPr>
          </a:p>
        </p:txBody>
      </p:sp>
      <p:sp>
        <p:nvSpPr>
          <p:cNvPr id="5" name="Title 4"/>
          <p:cNvSpPr>
            <a:spLocks noGrp="1"/>
          </p:cNvSpPr>
          <p:nvPr>
            <p:ph type="ctrTitle"/>
          </p:nvPr>
        </p:nvSpPr>
        <p:spPr>
          <a:xfrm>
            <a:off x="239318" y="3886994"/>
            <a:ext cx="11723288" cy="1470365"/>
          </a:xfrm>
        </p:spPr>
        <p:txBody>
          <a:bodyPr>
            <a:normAutofit fontScale="90000"/>
          </a:bodyPr>
          <a:lstStyle/>
          <a:p>
            <a:pPr algn="l"/>
            <a:r>
              <a:rPr lang="en-US" sz="2900" dirty="0">
                <a:cs typeface="Arial" pitchFamily="34" charset="0"/>
              </a:rPr>
              <a:t/>
            </a:r>
            <a:br>
              <a:rPr lang="en-US" sz="2900" dirty="0">
                <a:cs typeface="Arial" pitchFamily="34" charset="0"/>
              </a:rPr>
            </a:br>
            <a:r>
              <a:rPr lang="en-IE" sz="2900" dirty="0"/>
              <a:t>A detailed annual report on HIV in </a:t>
            </a:r>
            <a:r>
              <a:rPr lang="en-IE" sz="2900" dirty="0" smtClean="0"/>
              <a:t>2017 </a:t>
            </a:r>
            <a:r>
              <a:rPr lang="en-IE" sz="2900" dirty="0"/>
              <a:t>is available at </a:t>
            </a:r>
            <a:r>
              <a:rPr lang="en-IE" sz="2900" dirty="0">
                <a:hlinkClick r:id="rId2"/>
              </a:rPr>
              <a:t>http://www.hpsc.ie/a-z/hivstis/hivandaids/hivdataandreports/</a:t>
            </a:r>
            <a:r>
              <a:rPr lang="en-IE" sz="2900" dirty="0"/>
              <a:t> </a:t>
            </a:r>
            <a:br>
              <a:rPr lang="en-IE" sz="2900" dirty="0"/>
            </a:br>
            <a:r>
              <a:rPr lang="en-IE" sz="2900" dirty="0"/>
              <a:t/>
            </a:r>
            <a:br>
              <a:rPr lang="en-IE" sz="2900" dirty="0"/>
            </a:br>
            <a:r>
              <a:rPr lang="en-IE" sz="2900" dirty="0"/>
              <a:t>Trend slides on HIV among MSM are available at </a:t>
            </a:r>
            <a:br>
              <a:rPr lang="en-IE" sz="2900" dirty="0"/>
            </a:br>
            <a:r>
              <a:rPr lang="en-IE" sz="2900" dirty="0">
                <a:hlinkClick r:id="rId3"/>
              </a:rPr>
              <a:t>http://www.hpsc.ie/a-z/hivstis/sexuallytransmittedinfections/dataonhivandstisamongmenwhohavesexwithmenmsm/</a:t>
            </a:r>
            <a:r>
              <a:rPr lang="en-IE" sz="2900" dirty="0"/>
              <a:t> </a:t>
            </a:r>
            <a:br>
              <a:rPr lang="en-IE" sz="2900" dirty="0"/>
            </a:br>
            <a:r>
              <a:rPr lang="en-IE" sz="2900" dirty="0"/>
              <a:t/>
            </a:r>
            <a:br>
              <a:rPr lang="en-IE" sz="2900" dirty="0"/>
            </a:br>
            <a:r>
              <a:rPr lang="en-IE" sz="2900" dirty="0"/>
              <a:t>Weekly HIV and STI reports are available at </a:t>
            </a:r>
            <a:r>
              <a:rPr lang="en-IE" sz="2900" dirty="0">
                <a:hlinkClick r:id="rId4"/>
              </a:rPr>
              <a:t>http://www.hpsc.ie/notifiablediseases/weeklyidreports/</a:t>
            </a:r>
            <a:r>
              <a:rPr lang="en-IE" sz="2900" dirty="0"/>
              <a:t>   </a:t>
            </a:r>
            <a:br>
              <a:rPr lang="en-IE" sz="2900" dirty="0"/>
            </a:br>
            <a:r>
              <a:rPr lang="en-IE" sz="2900" dirty="0"/>
              <a:t/>
            </a:r>
            <a:br>
              <a:rPr lang="en-IE" sz="2900" dirty="0"/>
            </a:br>
            <a:r>
              <a:rPr lang="en-IE" sz="2900" dirty="0"/>
              <a:t/>
            </a:r>
            <a:br>
              <a:rPr lang="en-IE" sz="2900" dirty="0"/>
            </a:br>
            <a:r>
              <a:rPr lang="en-US" sz="2900" dirty="0">
                <a:cs typeface="Arial" pitchFamily="34" charset="0"/>
              </a:rPr>
              <a:t/>
            </a:r>
            <a:br>
              <a:rPr lang="en-US" sz="2900" dirty="0">
                <a:cs typeface="Arial" pitchFamily="34" charset="0"/>
              </a:rPr>
            </a:br>
            <a:r>
              <a:rPr lang="en-US" sz="2900" dirty="0">
                <a:cs typeface="Arial" pitchFamily="34" charset="0"/>
              </a:rPr>
              <a:t/>
            </a:r>
            <a:br>
              <a:rPr lang="en-US" sz="2900" dirty="0">
                <a:cs typeface="Arial" pitchFamily="34" charset="0"/>
              </a:rPr>
            </a:br>
            <a:r>
              <a:rPr lang="en-IE" sz="2900" dirty="0"/>
              <a:t/>
            </a:r>
            <a:br>
              <a:rPr lang="en-IE" sz="2900" dirty="0"/>
            </a:br>
            <a:r>
              <a:rPr lang="en-IE" sz="2900" dirty="0"/>
              <a:t/>
            </a:r>
            <a:br>
              <a:rPr lang="en-IE" sz="2900" dirty="0"/>
            </a:br>
            <a:r>
              <a:rPr lang="en-IE" sz="2900" dirty="0"/>
              <a:t/>
            </a:r>
            <a:br>
              <a:rPr lang="en-IE" sz="2900" dirty="0"/>
            </a:br>
            <a:endParaRPr lang="en-IE" sz="2900" dirty="0"/>
          </a:p>
        </p:txBody>
      </p:sp>
      <p:grpSp>
        <p:nvGrpSpPr>
          <p:cNvPr id="12" name="Group 11"/>
          <p:cNvGrpSpPr/>
          <p:nvPr/>
        </p:nvGrpSpPr>
        <p:grpSpPr>
          <a:xfrm>
            <a:off x="9602577" y="243098"/>
            <a:ext cx="2587836" cy="631327"/>
            <a:chOff x="115151" y="5733256"/>
            <a:chExt cx="1941130" cy="674976"/>
          </a:xfrm>
        </p:grpSpPr>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5151" y="5733256"/>
              <a:ext cx="883526" cy="674976"/>
            </a:xfrm>
            <a:prstGeom prst="rect">
              <a:avLst/>
            </a:prstGeom>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2313" y="5777051"/>
              <a:ext cx="943968" cy="587386"/>
            </a:xfrm>
            <a:prstGeom prst="rect">
              <a:avLst/>
            </a:prstGeom>
          </p:spPr>
        </p:pic>
      </p:grpSp>
      <p:cxnSp>
        <p:nvCxnSpPr>
          <p:cNvPr id="15" name="Straight Connector 14"/>
          <p:cNvCxnSpPr/>
          <p:nvPr/>
        </p:nvCxnSpPr>
        <p:spPr>
          <a:xfrm>
            <a:off x="239318" y="980955"/>
            <a:ext cx="7583855"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7313" y="6310781"/>
            <a:ext cx="1055980" cy="402301"/>
          </a:xfrm>
          <a:prstGeom prst="rect">
            <a:avLst/>
          </a:prstGeom>
          <a:noFill/>
        </p:spPr>
        <p:txBody>
          <a:bodyPr wrap="square" lIns="108850" tIns="54425" rIns="108850" bIns="54425" rtlCol="0">
            <a:spAutoFit/>
          </a:bodyPr>
          <a:lstStyle/>
          <a:p>
            <a:r>
              <a:rPr lang="en-IE" sz="1900" dirty="0"/>
              <a:t>19</a:t>
            </a:r>
          </a:p>
        </p:txBody>
      </p:sp>
    </p:spTree>
    <p:extLst>
      <p:ext uri="{BB962C8B-B14F-4D97-AF65-F5344CB8AC3E}">
        <p14:creationId xmlns:p14="http://schemas.microsoft.com/office/powerpoint/2010/main" val="20628355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r>
              <a:rPr lang="en-IE" dirty="0"/>
              <a:t>Acknowledgements </a:t>
            </a:r>
            <a:endParaRPr lang="en-US" dirty="0"/>
          </a:p>
        </p:txBody>
      </p:sp>
      <p:sp>
        <p:nvSpPr>
          <p:cNvPr id="3" name="Content Placeholder 2"/>
          <p:cNvSpPr>
            <a:spLocks noGrp="1"/>
          </p:cNvSpPr>
          <p:nvPr>
            <p:ph idx="1"/>
          </p:nvPr>
        </p:nvSpPr>
        <p:spPr>
          <a:xfrm>
            <a:off x="227805" y="762794"/>
            <a:ext cx="11962607" cy="5059988"/>
          </a:xfrm>
        </p:spPr>
        <p:txBody>
          <a:bodyPr>
            <a:noAutofit/>
          </a:bodyPr>
          <a:lstStyle/>
          <a:p>
            <a:pPr marL="0" indent="0">
              <a:buNone/>
            </a:pPr>
            <a:r>
              <a:rPr lang="en-US" sz="2000" dirty="0" smtClean="0"/>
              <a:t>In </a:t>
            </a:r>
            <a:r>
              <a:rPr lang="en-US" sz="2000" dirty="0"/>
              <a:t>order to accurately track the HIV epidemic in Ireland and to assess the impact of HIV prevention </a:t>
            </a:r>
            <a:r>
              <a:rPr lang="en-US" sz="2000" dirty="0" err="1"/>
              <a:t>programmes</a:t>
            </a:r>
            <a:r>
              <a:rPr lang="en-US" sz="2000" dirty="0"/>
              <a:t>, it is essential to have good quality surveillance data. The production of this annual report is the result of a huge amount of work carried out by many people in collecting and collating the data. </a:t>
            </a:r>
            <a:endParaRPr lang="en-US" sz="2000" b="1" dirty="0"/>
          </a:p>
          <a:p>
            <a:pPr marL="0" indent="0">
              <a:buNone/>
            </a:pPr>
            <a:endParaRPr lang="en-US" sz="2000" b="1" dirty="0"/>
          </a:p>
          <a:p>
            <a:pPr marL="0" indent="0">
              <a:buNone/>
            </a:pPr>
            <a:r>
              <a:rPr lang="en-US" sz="2000" dirty="0"/>
              <a:t>We would like to sincerely thank all of the data providers and all who have </a:t>
            </a:r>
            <a:r>
              <a:rPr lang="en-US" sz="2000" dirty="0" smtClean="0"/>
              <a:t>contributed </a:t>
            </a:r>
            <a:r>
              <a:rPr lang="en-US" sz="2000" dirty="0"/>
              <a:t>to this report including: </a:t>
            </a:r>
            <a:endParaRPr lang="en-US" sz="2000" b="1" dirty="0"/>
          </a:p>
          <a:p>
            <a:pPr lvl="0"/>
            <a:r>
              <a:rPr lang="en-IE" sz="2000" dirty="0"/>
              <a:t>National Virus Reference Laboratory (NVRL)</a:t>
            </a:r>
            <a:endParaRPr lang="en-US" sz="2000" dirty="0"/>
          </a:p>
          <a:p>
            <a:pPr lvl="0"/>
            <a:r>
              <a:rPr lang="en-IE" sz="2000" dirty="0"/>
              <a:t>Microbiology laboratories</a:t>
            </a:r>
            <a:endParaRPr lang="en-US" sz="2000" dirty="0"/>
          </a:p>
          <a:p>
            <a:pPr lvl="0"/>
            <a:r>
              <a:rPr lang="en-IE" sz="2000" dirty="0"/>
              <a:t>Departments of Public Health</a:t>
            </a:r>
            <a:endParaRPr lang="en-US" sz="2000" dirty="0"/>
          </a:p>
          <a:p>
            <a:pPr lvl="0"/>
            <a:r>
              <a:rPr lang="en-IE" sz="2000" dirty="0"/>
              <a:t>Consultants in Infectious Disease/Genitourinary Medicine</a:t>
            </a:r>
            <a:endParaRPr lang="en-US" sz="2000" dirty="0"/>
          </a:p>
          <a:p>
            <a:pPr lvl="0"/>
            <a:r>
              <a:rPr lang="en-IE" sz="2000" dirty="0"/>
              <a:t>Infectious Disease Unit, Our Lady’s Hospital for Children (OLHC), Crumlin for paediatric data</a:t>
            </a:r>
            <a:endParaRPr lang="en-US" sz="2000" dirty="0"/>
          </a:p>
          <a:p>
            <a:pPr lvl="0"/>
            <a:r>
              <a:rPr lang="en-IE" sz="2000" dirty="0"/>
              <a:t>GPs</a:t>
            </a:r>
            <a:endParaRPr lang="en-US" sz="2000" dirty="0"/>
          </a:p>
          <a:p>
            <a:pPr lvl="0"/>
            <a:r>
              <a:rPr lang="en-IE" sz="2000" dirty="0"/>
              <a:t>HIV clinical nurse specialists</a:t>
            </a:r>
            <a:endParaRPr lang="en-US" sz="2000" dirty="0"/>
          </a:p>
          <a:p>
            <a:pPr lvl="0"/>
            <a:r>
              <a:rPr lang="en-IE" sz="2000" dirty="0"/>
              <a:t>Health Advisors</a:t>
            </a:r>
            <a:endParaRPr lang="en-US" sz="2000" dirty="0"/>
          </a:p>
          <a:p>
            <a:pPr lvl="0"/>
            <a:r>
              <a:rPr lang="en-IE" sz="2000" dirty="0"/>
              <a:t>All other clinical staff involved. </a:t>
            </a:r>
            <a:endParaRPr lang="en-US" sz="2000" dirty="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465381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06" y="153194"/>
            <a:ext cx="9448085" cy="564293"/>
          </a:xfrm>
        </p:spPr>
        <p:txBody>
          <a:bodyPr/>
          <a:lstStyle/>
          <a:p>
            <a:r>
              <a:rPr lang="en-IE" b="0" dirty="0" smtClean="0"/>
              <a:t>Summary</a:t>
            </a:r>
            <a:endParaRPr lang="en-US" b="0" dirty="0"/>
          </a:p>
        </p:txBody>
      </p:sp>
      <p:sp>
        <p:nvSpPr>
          <p:cNvPr id="3" name="Content Placeholder 2"/>
          <p:cNvSpPr>
            <a:spLocks noGrp="1"/>
          </p:cNvSpPr>
          <p:nvPr>
            <p:ph idx="1"/>
          </p:nvPr>
        </p:nvSpPr>
        <p:spPr>
          <a:xfrm>
            <a:off x="0" y="686594"/>
            <a:ext cx="11962607" cy="5059988"/>
          </a:xfrm>
        </p:spPr>
        <p:txBody>
          <a:bodyPr>
            <a:noAutofit/>
          </a:bodyPr>
          <a:lstStyle/>
          <a:p>
            <a:pPr marL="0" indent="0">
              <a:buNone/>
            </a:pPr>
            <a:r>
              <a:rPr lang="en-IE" dirty="0">
                <a:solidFill>
                  <a:srgbClr val="BA1F46"/>
                </a:solidFill>
              </a:rPr>
              <a:t>Probable route of transmission (slides </a:t>
            </a:r>
            <a:r>
              <a:rPr lang="en-IE" dirty="0" smtClean="0">
                <a:solidFill>
                  <a:srgbClr val="BA1F46"/>
                </a:solidFill>
              </a:rPr>
              <a:t>11-16)</a:t>
            </a:r>
            <a:endParaRPr lang="en-IE" dirty="0">
              <a:solidFill>
                <a:srgbClr val="BA1F46"/>
              </a:solidFill>
            </a:endParaRPr>
          </a:p>
          <a:p>
            <a:r>
              <a:rPr lang="en-IE" dirty="0" smtClean="0"/>
              <a:t>Diagnoses among </a:t>
            </a:r>
            <a:r>
              <a:rPr lang="en-IE" dirty="0"/>
              <a:t>men who have sex with men (MSM) </a:t>
            </a:r>
            <a:r>
              <a:rPr lang="en-IE" dirty="0" smtClean="0"/>
              <a:t>decreased slightly in 2017. </a:t>
            </a:r>
          </a:p>
          <a:p>
            <a:r>
              <a:rPr lang="en-IE" dirty="0" smtClean="0"/>
              <a:t>Diagnoses among </a:t>
            </a:r>
            <a:r>
              <a:rPr lang="en-IE" dirty="0"/>
              <a:t>heterosexuals </a:t>
            </a:r>
            <a:r>
              <a:rPr lang="en-IE" dirty="0" smtClean="0"/>
              <a:t>increased between 2015 and 2017 having remained stable between 2010 and 2015. The increase is higher among those with a history of being previously HIV positive abroad. </a:t>
            </a:r>
          </a:p>
          <a:p>
            <a:r>
              <a:rPr lang="en-IE" dirty="0" smtClean="0"/>
              <a:t>Since </a:t>
            </a:r>
            <a:r>
              <a:rPr lang="en-IE" dirty="0"/>
              <a:t>2009, there </a:t>
            </a:r>
            <a:r>
              <a:rPr lang="en-IE" dirty="0" smtClean="0"/>
              <a:t>have been less than </a:t>
            </a:r>
            <a:r>
              <a:rPr lang="en-IE" dirty="0"/>
              <a:t>30 </a:t>
            </a:r>
            <a:r>
              <a:rPr lang="en-IE" dirty="0" smtClean="0"/>
              <a:t>diagnoses per </a:t>
            </a:r>
            <a:r>
              <a:rPr lang="en-IE" dirty="0"/>
              <a:t>year among people who inject drugs (PWID), apart from in 2015 (n=49) when there was an outbreak of HIV among homeless PWID living in Dublin.  </a:t>
            </a:r>
          </a:p>
          <a:p>
            <a:pPr marL="0" indent="0">
              <a:buNone/>
            </a:pPr>
            <a:r>
              <a:rPr lang="en-IE" dirty="0" smtClean="0">
                <a:solidFill>
                  <a:srgbClr val="BA1F46"/>
                </a:solidFill>
              </a:rPr>
              <a:t>Region </a:t>
            </a:r>
            <a:r>
              <a:rPr lang="en-IE" dirty="0">
                <a:solidFill>
                  <a:srgbClr val="BA1F46"/>
                </a:solidFill>
              </a:rPr>
              <a:t>of Birth (slides </a:t>
            </a:r>
            <a:r>
              <a:rPr lang="en-IE" dirty="0" smtClean="0">
                <a:solidFill>
                  <a:srgbClr val="BA1F46"/>
                </a:solidFill>
              </a:rPr>
              <a:t>17-18)</a:t>
            </a:r>
            <a:endParaRPr lang="en-IE" dirty="0">
              <a:solidFill>
                <a:srgbClr val="BA1F46"/>
              </a:solidFill>
            </a:endParaRPr>
          </a:p>
          <a:p>
            <a:r>
              <a:rPr lang="en-IE" dirty="0"/>
              <a:t>Since 2003, the number of </a:t>
            </a:r>
            <a:r>
              <a:rPr lang="en-IE" dirty="0" smtClean="0"/>
              <a:t>HIV diagnoses among </a:t>
            </a:r>
            <a:r>
              <a:rPr lang="en-IE" dirty="0"/>
              <a:t>those who were born in Ireland has been less than among those born abroad. </a:t>
            </a:r>
            <a:endParaRPr lang="en-IE" dirty="0" smtClean="0"/>
          </a:p>
          <a:p>
            <a:r>
              <a:rPr lang="en-IE" dirty="0" smtClean="0"/>
              <a:t>The rate of HIV </a:t>
            </a:r>
            <a:r>
              <a:rPr lang="en-IE" dirty="0" smtClean="0"/>
              <a:t>diagnosis among </a:t>
            </a:r>
            <a:r>
              <a:rPr lang="en-IE" dirty="0" smtClean="0"/>
              <a:t>those born in Ireland has remained stable since 2003 while the rate among those born abroad has increased from 18 per 100,000 in 2011 to 38 per 100,000 in 2016 and 2017. </a:t>
            </a:r>
            <a:endParaRPr lang="en-I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7444869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53194"/>
            <a:ext cx="9448085" cy="564293"/>
          </a:xfrm>
        </p:spPr>
        <p:txBody>
          <a:bodyPr/>
          <a:lstStyle/>
          <a:p>
            <a:r>
              <a:rPr lang="en-IE" b="0" dirty="0" smtClean="0"/>
              <a:t>HIV diagnoses and rates</a:t>
            </a:r>
            <a:endParaRPr lang="en-IE" b="0" dirty="0"/>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5277" y="915194"/>
            <a:ext cx="9533732" cy="545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032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98501"/>
            <a:ext cx="11049000" cy="564293"/>
          </a:xfrm>
        </p:spPr>
        <p:txBody>
          <a:bodyPr>
            <a:noAutofit/>
          </a:bodyPr>
          <a:lstStyle/>
          <a:p>
            <a:r>
              <a:rPr lang="en-IE" b="0" dirty="0" smtClean="0"/>
              <a:t>HIV diagnoses by </a:t>
            </a:r>
            <a:r>
              <a:rPr lang="en-IE" b="0" dirty="0" smtClean="0"/>
              <a:t>history of previous diagnosis abroad</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2206" y="915194"/>
            <a:ext cx="9483198" cy="544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0717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79108"/>
            <a:ext cx="9448085" cy="564293"/>
          </a:xfrm>
        </p:spPr>
        <p:txBody>
          <a:bodyPr/>
          <a:lstStyle/>
          <a:p>
            <a:r>
              <a:rPr lang="en-IE" b="0" dirty="0" smtClean="0"/>
              <a:t>Rates of </a:t>
            </a:r>
            <a:r>
              <a:rPr lang="en-IE" b="0" dirty="0" smtClean="0"/>
              <a:t>HIV diagnosis by </a:t>
            </a:r>
            <a:r>
              <a:rPr lang="en-IE" b="0" dirty="0" smtClean="0"/>
              <a:t>sex</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9806" y="678452"/>
            <a:ext cx="9448800" cy="5763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323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r>
              <a:rPr lang="en-IE" b="0" dirty="0" smtClean="0"/>
              <a:t>Rates </a:t>
            </a:r>
            <a:r>
              <a:rPr lang="en-IE" b="0" dirty="0" smtClean="0"/>
              <a:t>of </a:t>
            </a:r>
            <a:r>
              <a:rPr lang="en-IE" b="0" dirty="0" smtClean="0"/>
              <a:t>HIV diagnosis by </a:t>
            </a:r>
            <a:r>
              <a:rPr lang="en-IE" b="0" dirty="0" smtClean="0"/>
              <a:t>age group</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7406" y="728759"/>
            <a:ext cx="9938108" cy="5618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453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a:bodyPr>
          <a:lstStyle/>
          <a:p>
            <a:r>
              <a:rPr lang="en-IE" b="0" dirty="0" smtClean="0"/>
              <a:t>Rates of HIV diagnosis by </a:t>
            </a:r>
            <a:r>
              <a:rPr lang="en-IE" b="0" dirty="0" smtClean="0"/>
              <a:t>age group in males  </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206" y="928573"/>
            <a:ext cx="10058400" cy="5274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5891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r>
              <a:rPr lang="en-IE" b="0" dirty="0" smtClean="0"/>
              <a:t>Rates of HIV diagnosis </a:t>
            </a:r>
            <a:r>
              <a:rPr lang="en-IE" b="0" dirty="0" smtClean="0"/>
              <a:t>by </a:t>
            </a:r>
            <a:r>
              <a:rPr lang="en-IE" b="0" dirty="0" smtClean="0"/>
              <a:t>age group in females </a:t>
            </a:r>
            <a:endParaRPr lang="en-US"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606" y="847301"/>
            <a:ext cx="9430692" cy="5334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6189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15753</TotalTime>
  <Words>608</Words>
  <Application>Microsoft Office PowerPoint</Application>
  <PresentationFormat>Custom</PresentationFormat>
  <Paragraphs>72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Health Protection Surveillance Centre</vt:lpstr>
      <vt:lpstr>Summary</vt:lpstr>
      <vt:lpstr>Summary</vt:lpstr>
      <vt:lpstr>HIV diagnoses and rates</vt:lpstr>
      <vt:lpstr>HIV diagnoses by history of previous diagnosis abroad</vt:lpstr>
      <vt:lpstr>Rates of HIV diagnosis by sex</vt:lpstr>
      <vt:lpstr>Rates of HIV diagnosis by age group</vt:lpstr>
      <vt:lpstr>Rates of HIV diagnosis by age group in males  </vt:lpstr>
      <vt:lpstr>Rates of HIV diagnosis by age group in females </vt:lpstr>
      <vt:lpstr>HIV notification rates by HSE Area</vt:lpstr>
      <vt:lpstr>HIV diagnoses by route of transmission </vt:lpstr>
      <vt:lpstr>HIV diagnoses by history of previous diagnosis abroad and  route of transmission</vt:lpstr>
      <vt:lpstr>HIV diagnoses among MSM by geographic origin</vt:lpstr>
      <vt:lpstr>HIV diagnoses among heterosexuals by sex</vt:lpstr>
      <vt:lpstr>HIV diagnoses among heterosexuals by geographic origin  </vt:lpstr>
      <vt:lpstr>HIV diagnoses among people who inject drugs by sex</vt:lpstr>
      <vt:lpstr>HIV diagnoses by region of birth</vt:lpstr>
      <vt:lpstr>Rates of HIV diagnosis by region of birth </vt:lpstr>
      <vt:lpstr>Data for this report were extracted from CIDR on 9th October 2018 and were correct at the time of publication.   It is important to note that - the HIV surveillance system captures new diagnoses of HIV infection and therefore does not measure incidence.   - persons newly diagnosed in Ireland may have been previously diagnosed with HIV in another country and are included in surveillance figures at first confirmatory test in Ireland.   - data are presented by date of notification on CIDR (Computerised Infectious Disease Reporting) system         </vt:lpstr>
      <vt:lpstr> A detailed annual report on HIV in 2017 is available at http://www.hpsc.ie/a-z/hivstis/hivandaids/hivdataandreports/   Trend slides on HIV among MSM are available at  http://www.hpsc.ie/a-z/hivstis/sexuallytransmittedinfections/dataonhivandstisamongmenwhohavesexwithmenmsm/   Weekly HIV and STI reports are available at http://www.hpsc.ie/notifiablediseases/weeklyidreports/           </vt:lpstr>
      <vt:lpstr>Acknowledgements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Kate ODonnell</cp:lastModifiedBy>
  <cp:revision>64</cp:revision>
  <cp:lastPrinted>2018-11-13T14:38:04Z</cp:lastPrinted>
  <dcterms:created xsi:type="dcterms:W3CDTF">2006-08-16T00:00:00Z</dcterms:created>
  <dcterms:modified xsi:type="dcterms:W3CDTF">2018-11-22T17:12:21Z</dcterms:modified>
</cp:coreProperties>
</file>