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charts/chart6.xml" ContentType="application/vnd.openxmlformats-officedocument.drawingml.chart+xml"/>
  <Override PartName="/ppt/notesSlides/notesSlide13.xml" ContentType="application/vnd.openxmlformats-officedocument.presentationml.notesSlide+xml"/>
  <Override PartName="/ppt/charts/chart7.xml" ContentType="application/vnd.openxmlformats-officedocument.drawingml.chart+xml"/>
  <Override PartName="/ppt/notesSlides/notesSlide14.xml" ContentType="application/vnd.openxmlformats-officedocument.presentationml.notesSlide+xml"/>
  <Override PartName="/ppt/charts/chart8.xml" ContentType="application/vnd.openxmlformats-officedocument.drawingml.chart+xml"/>
  <Override PartName="/ppt/notesSlides/notesSlide15.xml" ContentType="application/vnd.openxmlformats-officedocument.presentationml.notesSlide+xml"/>
  <Override PartName="/ppt/charts/chart9.xml" ContentType="application/vnd.openxmlformats-officedocument.drawingml.chart+xml"/>
  <Override PartName="/ppt/notesSlides/notesSlide16.xml" ContentType="application/vnd.openxmlformats-officedocument.presentationml.notesSlide+xml"/>
  <Override PartName="/ppt/charts/chart10.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5" r:id="rId2"/>
    <p:sldId id="283" r:id="rId3"/>
    <p:sldId id="319" r:id="rId4"/>
    <p:sldId id="285" r:id="rId5"/>
    <p:sldId id="320" r:id="rId6"/>
    <p:sldId id="287" r:id="rId7"/>
    <p:sldId id="289" r:id="rId8"/>
    <p:sldId id="288" r:id="rId9"/>
    <p:sldId id="316" r:id="rId10"/>
    <p:sldId id="315" r:id="rId11"/>
    <p:sldId id="312" r:id="rId12"/>
    <p:sldId id="295" r:id="rId13"/>
    <p:sldId id="317" r:id="rId14"/>
    <p:sldId id="322" r:id="rId15"/>
    <p:sldId id="321" r:id="rId16"/>
    <p:sldId id="314" r:id="rId17"/>
    <p:sldId id="301" r:id="rId18"/>
    <p:sldId id="318" r:id="rId19"/>
    <p:sldId id="307" r:id="rId20"/>
    <p:sldId id="290" r:id="rId21"/>
    <p:sldId id="310" r:id="rId22"/>
    <p:sldId id="311" r:id="rId23"/>
  </p:sldIdLst>
  <p:sldSz cx="9144000" cy="6858000" type="screen4x3"/>
  <p:notesSz cx="6799263" cy="99298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51" autoAdjust="0"/>
    <p:restoredTop sz="89419" autoAdjust="0"/>
  </p:normalViewPr>
  <p:slideViewPr>
    <p:cSldViewPr>
      <p:cViewPr>
        <p:scale>
          <a:sx n="66" d="100"/>
          <a:sy n="66" d="100"/>
        </p:scale>
        <p:origin x="-418" y="-16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35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192.168.1.114\pub\HepHIVSTI\Hepatitis\Hepatitis%20C\NVRL%20project\Project%20description\Data%20analysis\Scientific%20paper,%20results%20file,%20database%20and%20supplemental%20data\NVRL%20Jan%202011\NVRL%20data%20analysis%20April%202010%20post%20deduplication.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192.168.1.114\pub\HepHIVSTI\Hepatitis\Reports\Hep%20C%20Reports\Quarterly%20reports\2016\NM%20Hepatitis%20C%20full%20file%20-%20Feb%202017.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54362351279694"/>
          <c:y val="5.0209205020920501E-2"/>
          <c:w val="0.75445911107558261"/>
          <c:h val="0.64435146443514646"/>
        </c:manualLayout>
      </c:layout>
      <c:barChart>
        <c:barDir val="col"/>
        <c:grouping val="stacked"/>
        <c:varyColors val="0"/>
        <c:ser>
          <c:idx val="0"/>
          <c:order val="0"/>
          <c:tx>
            <c:v>Male</c:v>
          </c:tx>
          <c:spPr>
            <a:solidFill>
              <a:schemeClr val="tx2">
                <a:lumMod val="75000"/>
              </a:schemeClr>
            </a:solidFill>
          </c:spPr>
          <c:invertIfNegative val="0"/>
          <c:cat>
            <c:numRef>
              <c:f>'med age and sex'!$A$59:$A$71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'med age and sex'!$B$59:$B$71</c:f>
              <c:numCache>
                <c:formatCode>General</c:formatCode>
                <c:ptCount val="13"/>
                <c:pt idx="0">
                  <c:v>689</c:v>
                </c:pt>
                <c:pt idx="1">
                  <c:v>894</c:v>
                </c:pt>
                <c:pt idx="2">
                  <c:v>777</c:v>
                </c:pt>
                <c:pt idx="3">
                  <c:v>973</c:v>
                </c:pt>
                <c:pt idx="4">
                  <c:v>953</c:v>
                </c:pt>
                <c:pt idx="5">
                  <c:v>826</c:v>
                </c:pt>
                <c:pt idx="6">
                  <c:v>818</c:v>
                </c:pt>
                <c:pt idx="7">
                  <c:v>808</c:v>
                </c:pt>
                <c:pt idx="8">
                  <c:v>584</c:v>
                </c:pt>
                <c:pt idx="9">
                  <c:v>522</c:v>
                </c:pt>
                <c:pt idx="10">
                  <c:v>489</c:v>
                </c:pt>
                <c:pt idx="11">
                  <c:v>457</c:v>
                </c:pt>
                <c:pt idx="12">
                  <c:v>461</c:v>
                </c:pt>
              </c:numCache>
            </c:numRef>
          </c:val>
        </c:ser>
        <c:ser>
          <c:idx val="1"/>
          <c:order val="1"/>
          <c:tx>
            <c:v>Female</c:v>
          </c:tx>
          <c:spPr>
            <a:solidFill>
              <a:schemeClr val="tx2">
                <a:lumMod val="60000"/>
                <a:lumOff val="40000"/>
              </a:schemeClr>
            </a:solidFill>
          </c:spPr>
          <c:invertIfNegative val="0"/>
          <c:cat>
            <c:numRef>
              <c:f>'med age and sex'!$A$59:$A$71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'med age and sex'!$C$59:$C$71</c:f>
              <c:numCache>
                <c:formatCode>General</c:formatCode>
                <c:ptCount val="13"/>
                <c:pt idx="0">
                  <c:v>411</c:v>
                </c:pt>
                <c:pt idx="1">
                  <c:v>491</c:v>
                </c:pt>
                <c:pt idx="2">
                  <c:v>414</c:v>
                </c:pt>
                <c:pt idx="3">
                  <c:v>542</c:v>
                </c:pt>
                <c:pt idx="4">
                  <c:v>524</c:v>
                </c:pt>
                <c:pt idx="5">
                  <c:v>404</c:v>
                </c:pt>
                <c:pt idx="6">
                  <c:v>388</c:v>
                </c:pt>
                <c:pt idx="7">
                  <c:v>422</c:v>
                </c:pt>
                <c:pt idx="8">
                  <c:v>290</c:v>
                </c:pt>
                <c:pt idx="9">
                  <c:v>229</c:v>
                </c:pt>
                <c:pt idx="10">
                  <c:v>208</c:v>
                </c:pt>
                <c:pt idx="11">
                  <c:v>215</c:v>
                </c:pt>
                <c:pt idx="12">
                  <c:v>185</c:v>
                </c:pt>
              </c:numCache>
            </c:numRef>
          </c:val>
        </c:ser>
        <c:ser>
          <c:idx val="2"/>
          <c:order val="2"/>
          <c:tx>
            <c:v>Unknown sex</c:v>
          </c:tx>
          <c:spPr>
            <a:solidFill>
              <a:schemeClr val="tx2">
                <a:lumMod val="40000"/>
                <a:lumOff val="60000"/>
              </a:schemeClr>
            </a:solidFill>
          </c:spPr>
          <c:invertIfNegative val="0"/>
          <c:cat>
            <c:numRef>
              <c:f>'med age and sex'!$A$59:$A$71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'med age and sex'!$D$59:$D$71</c:f>
              <c:numCache>
                <c:formatCode>General</c:formatCode>
                <c:ptCount val="13"/>
                <c:pt idx="0">
                  <c:v>19</c:v>
                </c:pt>
                <c:pt idx="1">
                  <c:v>14</c:v>
                </c:pt>
                <c:pt idx="2">
                  <c:v>17</c:v>
                </c:pt>
                <c:pt idx="3">
                  <c:v>23</c:v>
                </c:pt>
                <c:pt idx="4">
                  <c:v>27</c:v>
                </c:pt>
                <c:pt idx="5">
                  <c:v>3</c:v>
                </c:pt>
                <c:pt idx="6">
                  <c:v>9</c:v>
                </c:pt>
                <c:pt idx="7">
                  <c:v>5</c:v>
                </c:pt>
                <c:pt idx="8">
                  <c:v>5</c:v>
                </c:pt>
                <c:pt idx="9">
                  <c:v>3</c:v>
                </c:pt>
                <c:pt idx="10">
                  <c:v>1</c:v>
                </c:pt>
                <c:pt idx="11">
                  <c:v>3</c:v>
                </c:pt>
                <c:pt idx="12">
                  <c:v>4</c:v>
                </c:pt>
              </c:numCache>
            </c:numRef>
          </c:val>
        </c:ser>
        <c:dLbls>
          <c:showLegendKey val="0"/>
          <c:showVal val="0"/>
          <c:showCatName val="0"/>
          <c:showSerName val="0"/>
          <c:showPercent val="0"/>
          <c:showBubbleSize val="0"/>
        </c:dLbls>
        <c:gapWidth val="50"/>
        <c:overlap val="100"/>
        <c:axId val="34200960"/>
        <c:axId val="36537856"/>
      </c:barChart>
      <c:lineChart>
        <c:grouping val="standard"/>
        <c:varyColors val="0"/>
        <c:ser>
          <c:idx val="5"/>
          <c:order val="5"/>
          <c:tx>
            <c:v>Total</c:v>
          </c:tx>
          <c:spPr>
            <a:ln>
              <a:noFill/>
            </a:ln>
          </c:spPr>
          <c:marker>
            <c:symbol val="none"/>
          </c:marker>
          <c:dLbls>
            <c:dLbl>
              <c:idx val="0"/>
              <c:layout>
                <c:manualLayout>
                  <c:x val="-4.0343005982120254E-2"/>
                  <c:y val="-3.6569812576244871E-2"/>
                </c:manualLayout>
              </c:layout>
              <c:dLblPos val="r"/>
              <c:showLegendKey val="0"/>
              <c:showVal val="1"/>
              <c:showCatName val="0"/>
              <c:showSerName val="0"/>
              <c:showPercent val="0"/>
              <c:showBubbleSize val="0"/>
            </c:dLbl>
            <c:dLbl>
              <c:idx val="1"/>
              <c:layout>
                <c:manualLayout>
                  <c:x val="-4.0452755905511811E-2"/>
                  <c:y val="-4.2416176851133046E-2"/>
                </c:manualLayout>
              </c:layout>
              <c:dLblPos val="r"/>
              <c:showLegendKey val="0"/>
              <c:showVal val="1"/>
              <c:showCatName val="0"/>
              <c:showSerName val="0"/>
              <c:showPercent val="0"/>
              <c:showBubbleSize val="0"/>
            </c:dLbl>
            <c:dLbl>
              <c:idx val="2"/>
              <c:layout>
                <c:manualLayout>
                  <c:x val="-3.9723296873824053E-2"/>
                  <c:y val="-6.9945780159217277E-2"/>
                </c:manualLayout>
              </c:layout>
              <c:dLblPos val="r"/>
              <c:showLegendKey val="0"/>
              <c:showVal val="1"/>
              <c:showCatName val="0"/>
              <c:showSerName val="0"/>
              <c:showPercent val="0"/>
              <c:showBubbleSize val="0"/>
            </c:dLbl>
            <c:dLbl>
              <c:idx val="3"/>
              <c:layout>
                <c:manualLayout>
                  <c:x val="-3.2611519866968183E-2"/>
                  <c:y val="-3.4155585627097897E-2"/>
                </c:manualLayout>
              </c:layout>
              <c:dLblPos val="r"/>
              <c:showLegendKey val="0"/>
              <c:showVal val="1"/>
              <c:showCatName val="0"/>
              <c:showSerName val="0"/>
              <c:showPercent val="0"/>
              <c:showBubbleSize val="0"/>
            </c:dLbl>
            <c:dLbl>
              <c:idx val="4"/>
              <c:layout>
                <c:manualLayout>
                  <c:x val="-3.4477687962986191E-2"/>
                  <c:y val="-3.0795075592693694E-2"/>
                </c:manualLayout>
              </c:layout>
              <c:dLblPos val="r"/>
              <c:showLegendKey val="0"/>
              <c:showVal val="1"/>
              <c:showCatName val="0"/>
              <c:showSerName val="0"/>
              <c:showPercent val="0"/>
              <c:showBubbleSize val="0"/>
            </c:dLbl>
            <c:dLbl>
              <c:idx val="5"/>
              <c:layout>
                <c:manualLayout>
                  <c:x val="-3.9897677764898679E-2"/>
                  <c:y val="-4.3606890687959782E-2"/>
                </c:manualLayout>
              </c:layout>
              <c:dLblPos val="r"/>
              <c:showLegendKey val="0"/>
              <c:showVal val="1"/>
              <c:showCatName val="0"/>
              <c:showSerName val="0"/>
              <c:showPercent val="0"/>
              <c:showBubbleSize val="0"/>
            </c:dLbl>
            <c:dLbl>
              <c:idx val="6"/>
              <c:layout>
                <c:manualLayout>
                  <c:x val="-3.747567474581677E-2"/>
                  <c:y val="-1.885856034211135E-2"/>
                </c:manualLayout>
              </c:layout>
              <c:dLblPos val="r"/>
              <c:showLegendKey val="0"/>
              <c:showVal val="1"/>
              <c:showCatName val="0"/>
              <c:showSerName val="0"/>
              <c:showPercent val="0"/>
              <c:showBubbleSize val="0"/>
            </c:dLbl>
            <c:dLbl>
              <c:idx val="7"/>
              <c:layout>
                <c:manualLayout>
                  <c:x val="-3.0633357046349688E-2"/>
                  <c:y val="-2.9453694580383601E-2"/>
                </c:manualLayout>
              </c:layout>
              <c:dLblPos val="r"/>
              <c:showLegendKey val="0"/>
              <c:showVal val="1"/>
              <c:showCatName val="0"/>
              <c:showSerName val="0"/>
              <c:showPercent val="0"/>
              <c:showBubbleSize val="0"/>
            </c:dLbl>
            <c:dLbl>
              <c:idx val="8"/>
              <c:layout>
                <c:manualLayout>
                  <c:x val="-2.4018836616720007E-2"/>
                  <c:y val="-3.8641198336796821E-2"/>
                </c:manualLayout>
              </c:layout>
              <c:dLblPos val="r"/>
              <c:showLegendKey val="0"/>
              <c:showVal val="1"/>
              <c:showCatName val="0"/>
              <c:showSerName val="0"/>
              <c:showPercent val="0"/>
              <c:showBubbleSize val="0"/>
            </c:dLbl>
            <c:dLbl>
              <c:idx val="9"/>
              <c:layout>
                <c:manualLayout>
                  <c:x val="-2.6623385932029058E-2"/>
                  <c:y val="-3.6686042170177811E-2"/>
                </c:manualLayout>
              </c:layout>
              <c:dLblPos val="r"/>
              <c:showLegendKey val="0"/>
              <c:showVal val="1"/>
              <c:showCatName val="0"/>
              <c:showSerName val="0"/>
              <c:showPercent val="0"/>
              <c:showBubbleSize val="0"/>
            </c:dLbl>
            <c:dLbl>
              <c:idx val="10"/>
              <c:layout>
                <c:manualLayout>
                  <c:x val="-2.742202031315517E-2"/>
                  <c:y val="-4.1165735683284785E-2"/>
                </c:manualLayout>
              </c:layout>
              <c:dLblPos val="r"/>
              <c:showLegendKey val="0"/>
              <c:showVal val="1"/>
              <c:showCatName val="0"/>
              <c:showSerName val="0"/>
              <c:showPercent val="0"/>
              <c:showBubbleSize val="0"/>
            </c:dLbl>
            <c:dLbl>
              <c:idx val="11"/>
              <c:layout>
                <c:manualLayout>
                  <c:x val="-2.8844353315581318E-2"/>
                  <c:y val="-3.2491836061931186E-2"/>
                </c:manualLayout>
              </c:layout>
              <c:dLblPos val="r"/>
              <c:showLegendKey val="0"/>
              <c:showVal val="1"/>
              <c:showCatName val="0"/>
              <c:showSerName val="0"/>
              <c:showPercent val="0"/>
              <c:showBubbleSize val="0"/>
            </c:dLbl>
            <c:dLbl>
              <c:idx val="12"/>
              <c:layout>
                <c:manualLayout>
                  <c:x val="-3.1211137830563628E-2"/>
                  <c:y val="-4.1165735683284736E-2"/>
                </c:manualLayout>
              </c:layout>
              <c:dLblPos val="r"/>
              <c:showLegendKey val="0"/>
              <c:showVal val="1"/>
              <c:showCatName val="0"/>
              <c:showSerName val="0"/>
              <c:showPercent val="0"/>
              <c:showBubbleSize val="0"/>
            </c:dLbl>
            <c:txPr>
              <a:bodyPr/>
              <a:lstStyle/>
              <a:p>
                <a:pPr>
                  <a:defRPr sz="1400" b="1"/>
                </a:pPr>
                <a:endParaRPr lang="en-US"/>
              </a:p>
            </c:txPr>
            <c:showLegendKey val="0"/>
            <c:showVal val="1"/>
            <c:showCatName val="0"/>
            <c:showSerName val="0"/>
            <c:showPercent val="0"/>
            <c:showBubbleSize val="0"/>
            <c:showLeaderLines val="0"/>
          </c:dLbls>
          <c:cat>
            <c:numRef>
              <c:f>'med age and sex'!$A$59:$A$71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'med age and sex'!$E$59:$E$71</c:f>
              <c:numCache>
                <c:formatCode>0</c:formatCode>
                <c:ptCount val="13"/>
                <c:pt idx="0">
                  <c:v>1119</c:v>
                </c:pt>
                <c:pt idx="1">
                  <c:v>1399</c:v>
                </c:pt>
                <c:pt idx="2">
                  <c:v>1208</c:v>
                </c:pt>
                <c:pt idx="3">
                  <c:v>1538</c:v>
                </c:pt>
                <c:pt idx="4">
                  <c:v>1504</c:v>
                </c:pt>
                <c:pt idx="5">
                  <c:v>1233</c:v>
                </c:pt>
                <c:pt idx="6">
                  <c:v>1215</c:v>
                </c:pt>
                <c:pt idx="7">
                  <c:v>1235</c:v>
                </c:pt>
                <c:pt idx="8">
                  <c:v>879</c:v>
                </c:pt>
                <c:pt idx="9">
                  <c:v>754</c:v>
                </c:pt>
                <c:pt idx="10">
                  <c:v>698</c:v>
                </c:pt>
                <c:pt idx="11">
                  <c:v>675</c:v>
                </c:pt>
                <c:pt idx="12">
                  <c:v>650</c:v>
                </c:pt>
              </c:numCache>
            </c:numRef>
          </c:val>
          <c:smooth val="0"/>
        </c:ser>
        <c:dLbls>
          <c:showLegendKey val="0"/>
          <c:showVal val="0"/>
          <c:showCatName val="0"/>
          <c:showSerName val="0"/>
          <c:showPercent val="0"/>
          <c:showBubbleSize val="0"/>
        </c:dLbls>
        <c:marker val="1"/>
        <c:smooth val="0"/>
        <c:axId val="34200960"/>
        <c:axId val="36537856"/>
      </c:lineChart>
      <c:lineChart>
        <c:grouping val="standard"/>
        <c:varyColors val="0"/>
        <c:ser>
          <c:idx val="3"/>
          <c:order val="3"/>
          <c:tx>
            <c:v>Median age males</c:v>
          </c:tx>
          <c:spPr>
            <a:ln w="50800">
              <a:solidFill>
                <a:schemeClr val="tx2"/>
              </a:solidFill>
            </a:ln>
          </c:spPr>
          <c:marker>
            <c:symbol val="none"/>
          </c:marker>
          <c:cat>
            <c:numRef>
              <c:f>'med age and sex'!$A$59:$A$71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'med age and sex'!$F$59:$F$71</c:f>
              <c:numCache>
                <c:formatCode>General</c:formatCode>
                <c:ptCount val="13"/>
                <c:pt idx="0">
                  <c:v>32</c:v>
                </c:pt>
                <c:pt idx="1">
                  <c:v>32</c:v>
                </c:pt>
                <c:pt idx="2">
                  <c:v>33</c:v>
                </c:pt>
                <c:pt idx="3">
                  <c:v>34</c:v>
                </c:pt>
                <c:pt idx="4">
                  <c:v>35</c:v>
                </c:pt>
                <c:pt idx="5">
                  <c:v>35</c:v>
                </c:pt>
                <c:pt idx="6">
                  <c:v>36</c:v>
                </c:pt>
                <c:pt idx="7">
                  <c:v>36</c:v>
                </c:pt>
                <c:pt idx="8">
                  <c:v>38</c:v>
                </c:pt>
                <c:pt idx="9">
                  <c:v>38</c:v>
                </c:pt>
                <c:pt idx="10">
                  <c:v>40</c:v>
                </c:pt>
                <c:pt idx="11">
                  <c:v>39</c:v>
                </c:pt>
                <c:pt idx="12">
                  <c:v>39</c:v>
                </c:pt>
              </c:numCache>
            </c:numRef>
          </c:val>
          <c:smooth val="0"/>
        </c:ser>
        <c:ser>
          <c:idx val="4"/>
          <c:order val="4"/>
          <c:tx>
            <c:v>Median age females</c:v>
          </c:tx>
          <c:spPr>
            <a:ln w="50800">
              <a:solidFill>
                <a:srgbClr val="0070C0"/>
              </a:solidFill>
            </a:ln>
          </c:spPr>
          <c:marker>
            <c:symbol val="none"/>
          </c:marker>
          <c:cat>
            <c:numRef>
              <c:f>'med age and sex'!$A$59:$A$71</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'med age and sex'!$G$59:$G$71</c:f>
              <c:numCache>
                <c:formatCode>General</c:formatCode>
                <c:ptCount val="13"/>
                <c:pt idx="0">
                  <c:v>29</c:v>
                </c:pt>
                <c:pt idx="1">
                  <c:v>31</c:v>
                </c:pt>
                <c:pt idx="2">
                  <c:v>32</c:v>
                </c:pt>
                <c:pt idx="3">
                  <c:v>31</c:v>
                </c:pt>
                <c:pt idx="4">
                  <c:v>32</c:v>
                </c:pt>
                <c:pt idx="5">
                  <c:v>32</c:v>
                </c:pt>
                <c:pt idx="6">
                  <c:v>33</c:v>
                </c:pt>
                <c:pt idx="7">
                  <c:v>34</c:v>
                </c:pt>
                <c:pt idx="8">
                  <c:v>35</c:v>
                </c:pt>
                <c:pt idx="9">
                  <c:v>36</c:v>
                </c:pt>
                <c:pt idx="10">
                  <c:v>36.5</c:v>
                </c:pt>
                <c:pt idx="11">
                  <c:v>38</c:v>
                </c:pt>
                <c:pt idx="12">
                  <c:v>38</c:v>
                </c:pt>
              </c:numCache>
            </c:numRef>
          </c:val>
          <c:smooth val="0"/>
        </c:ser>
        <c:dLbls>
          <c:showLegendKey val="0"/>
          <c:showVal val="0"/>
          <c:showCatName val="0"/>
          <c:showSerName val="0"/>
          <c:showPercent val="0"/>
          <c:showBubbleSize val="0"/>
        </c:dLbls>
        <c:marker val="1"/>
        <c:smooth val="0"/>
        <c:axId val="36539776"/>
        <c:axId val="36541568"/>
      </c:lineChart>
      <c:catAx>
        <c:axId val="34200960"/>
        <c:scaling>
          <c:orientation val="minMax"/>
        </c:scaling>
        <c:delete val="0"/>
        <c:axPos val="b"/>
        <c:title>
          <c:tx>
            <c:rich>
              <a:bodyPr/>
              <a:lstStyle/>
              <a:p>
                <a:pPr>
                  <a:defRPr sz="1600" b="1"/>
                </a:pPr>
                <a:r>
                  <a:rPr lang="en-IE" sz="1600" b="1"/>
                  <a:t>Year</a:t>
                </a:r>
              </a:p>
            </c:rich>
          </c:tx>
          <c:layout>
            <c:manualLayout>
              <c:xMode val="edge"/>
              <c:yMode val="edge"/>
              <c:x val="0.47884222805482646"/>
              <c:y val="0.7988447746848546"/>
            </c:manualLayout>
          </c:layout>
          <c:overlay val="0"/>
          <c:spPr>
            <a:noFill/>
            <a:ln w="25400">
              <a:noFill/>
            </a:ln>
          </c:spPr>
        </c:title>
        <c:numFmt formatCode="General" sourceLinked="1"/>
        <c:majorTickMark val="out"/>
        <c:minorTickMark val="none"/>
        <c:tickLblPos val="nextTo"/>
        <c:txPr>
          <a:bodyPr rot="0" vert="horz"/>
          <a:lstStyle/>
          <a:p>
            <a:pPr>
              <a:defRPr sz="1400"/>
            </a:pPr>
            <a:endParaRPr lang="en-US"/>
          </a:p>
        </c:txPr>
        <c:crossAx val="36537856"/>
        <c:crosses val="autoZero"/>
        <c:auto val="1"/>
        <c:lblAlgn val="ctr"/>
        <c:lblOffset val="100"/>
        <c:noMultiLvlLbl val="0"/>
      </c:catAx>
      <c:valAx>
        <c:axId val="36537856"/>
        <c:scaling>
          <c:orientation val="minMax"/>
        </c:scaling>
        <c:delete val="0"/>
        <c:axPos val="l"/>
        <c:title>
          <c:tx>
            <c:rich>
              <a:bodyPr/>
              <a:lstStyle/>
              <a:p>
                <a:pPr>
                  <a:defRPr sz="1600" b="1"/>
                </a:pPr>
                <a:r>
                  <a:rPr lang="en-IE" sz="1600" b="1"/>
                  <a:t>Number of notifications</a:t>
                </a:r>
              </a:p>
            </c:rich>
          </c:tx>
          <c:layout>
            <c:manualLayout>
              <c:xMode val="edge"/>
              <c:yMode val="edge"/>
              <c:x val="2.3526283817927041E-2"/>
              <c:y val="0.10157956037671588"/>
            </c:manualLayout>
          </c:layout>
          <c:overlay val="0"/>
          <c:spPr>
            <a:noFill/>
            <a:ln w="25400">
              <a:noFill/>
            </a:ln>
          </c:spPr>
        </c:title>
        <c:numFmt formatCode="General" sourceLinked="1"/>
        <c:majorTickMark val="out"/>
        <c:minorTickMark val="none"/>
        <c:tickLblPos val="nextTo"/>
        <c:txPr>
          <a:bodyPr rot="0" vert="horz"/>
          <a:lstStyle/>
          <a:p>
            <a:pPr>
              <a:defRPr sz="1400"/>
            </a:pPr>
            <a:endParaRPr lang="en-US"/>
          </a:p>
        </c:txPr>
        <c:crossAx val="34200960"/>
        <c:crosses val="autoZero"/>
        <c:crossBetween val="between"/>
      </c:valAx>
      <c:catAx>
        <c:axId val="36539776"/>
        <c:scaling>
          <c:orientation val="minMax"/>
        </c:scaling>
        <c:delete val="1"/>
        <c:axPos val="b"/>
        <c:numFmt formatCode="General" sourceLinked="1"/>
        <c:majorTickMark val="out"/>
        <c:minorTickMark val="none"/>
        <c:tickLblPos val="nextTo"/>
        <c:crossAx val="36541568"/>
        <c:crosses val="autoZero"/>
        <c:auto val="1"/>
        <c:lblAlgn val="ctr"/>
        <c:lblOffset val="100"/>
        <c:noMultiLvlLbl val="0"/>
      </c:catAx>
      <c:valAx>
        <c:axId val="36541568"/>
        <c:scaling>
          <c:orientation val="minMax"/>
        </c:scaling>
        <c:delete val="0"/>
        <c:axPos val="r"/>
        <c:title>
          <c:tx>
            <c:rich>
              <a:bodyPr/>
              <a:lstStyle/>
              <a:p>
                <a:pPr>
                  <a:defRPr sz="1600" b="1"/>
                </a:pPr>
                <a:r>
                  <a:rPr lang="en-IE" sz="1600" b="1"/>
                  <a:t>Median age</a:t>
                </a:r>
              </a:p>
            </c:rich>
          </c:tx>
          <c:layout>
            <c:manualLayout>
              <c:xMode val="edge"/>
              <c:yMode val="edge"/>
              <c:x val="0.94774789387281644"/>
              <c:y val="0.24926472219141621"/>
            </c:manualLayout>
          </c:layout>
          <c:overlay val="0"/>
          <c:spPr>
            <a:noFill/>
            <a:ln w="25400">
              <a:noFill/>
            </a:ln>
          </c:spPr>
        </c:title>
        <c:numFmt formatCode="General" sourceLinked="1"/>
        <c:majorTickMark val="out"/>
        <c:minorTickMark val="none"/>
        <c:tickLblPos val="nextTo"/>
        <c:txPr>
          <a:bodyPr rot="0" vert="horz"/>
          <a:lstStyle/>
          <a:p>
            <a:pPr>
              <a:defRPr sz="1400"/>
            </a:pPr>
            <a:endParaRPr lang="en-US"/>
          </a:p>
        </c:txPr>
        <c:crossAx val="36539776"/>
        <c:crosses val="max"/>
        <c:crossBetween val="between"/>
      </c:valAx>
    </c:plotArea>
    <c:legend>
      <c:legendPos val="b"/>
      <c:legendEntry>
        <c:idx val="3"/>
        <c:delete val="1"/>
      </c:legendEntry>
      <c:layout>
        <c:manualLayout>
          <c:xMode val="edge"/>
          <c:yMode val="edge"/>
          <c:x val="3.5963575714084428E-2"/>
          <c:y val="0.89785257476618241"/>
          <c:w val="0.93280053476461511"/>
          <c:h val="6.9892795090754523E-2"/>
        </c:manualLayout>
      </c:layout>
      <c:overlay val="0"/>
      <c:txPr>
        <a:bodyPr/>
        <a:lstStyle/>
        <a:p>
          <a:pPr>
            <a:defRPr sz="1400"/>
          </a:pPr>
          <a:endParaRPr lang="en-US"/>
        </a:p>
      </c:txPr>
    </c:legend>
    <c:plotVisOnly val="1"/>
    <c:dispBlanksAs val="gap"/>
    <c:showDLblsOverMax val="0"/>
  </c:chart>
  <c:txPr>
    <a:bodyPr/>
    <a:lstStyle/>
    <a:p>
      <a:pPr>
        <a:defRPr sz="9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0.10587114078562183"/>
          <c:y val="2.8252405949256341E-2"/>
          <c:w val="0.61786371071687607"/>
          <c:h val="0.66224394607495718"/>
        </c:manualLayout>
      </c:layout>
      <c:barChart>
        <c:barDir val="col"/>
        <c:grouping val="stacked"/>
        <c:varyColors val="0"/>
        <c:ser>
          <c:idx val="0"/>
          <c:order val="0"/>
          <c:tx>
            <c:strRef>
              <c:f>'region and COB'!$A$51</c:f>
              <c:strCache>
                <c:ptCount val="1"/>
                <c:pt idx="0">
                  <c:v>People who inject drugs</c:v>
                </c:pt>
              </c:strCache>
            </c:strRef>
          </c:tx>
          <c:invertIfNegative val="0"/>
          <c:dPt>
            <c:idx val="0"/>
            <c:invertIfNegative val="0"/>
            <c:bubble3D val="0"/>
            <c:spPr>
              <a:solidFill>
                <a:schemeClr val="tx2"/>
              </a:solidFill>
            </c:spPr>
          </c:dPt>
          <c:cat>
            <c:strRef>
              <c:f>'region and COB'!$B$50:$H$50</c:f>
              <c:strCache>
                <c:ptCount val="7"/>
                <c:pt idx="0">
                  <c:v>Ireland</c:v>
                </c:pt>
                <c:pt idx="1">
                  <c:v>Central and Eastern Europe</c:v>
                </c:pt>
                <c:pt idx="2">
                  <c:v>Western Europe</c:v>
                </c:pt>
                <c:pt idx="3">
                  <c:v>Asia</c:v>
                </c:pt>
                <c:pt idx="4">
                  <c:v>Africa</c:v>
                </c:pt>
                <c:pt idx="5">
                  <c:v>Latin America</c:v>
                </c:pt>
                <c:pt idx="6">
                  <c:v>Other</c:v>
                </c:pt>
              </c:strCache>
            </c:strRef>
          </c:cat>
          <c:val>
            <c:numRef>
              <c:f>'region and COB'!$B$51:$H$51</c:f>
              <c:numCache>
                <c:formatCode>General</c:formatCode>
                <c:ptCount val="7"/>
                <c:pt idx="0">
                  <c:v>594</c:v>
                </c:pt>
                <c:pt idx="1">
                  <c:v>136</c:v>
                </c:pt>
                <c:pt idx="2">
                  <c:v>101</c:v>
                </c:pt>
                <c:pt idx="3">
                  <c:v>4</c:v>
                </c:pt>
                <c:pt idx="4">
                  <c:v>7</c:v>
                </c:pt>
                <c:pt idx="5">
                  <c:v>5</c:v>
                </c:pt>
                <c:pt idx="6">
                  <c:v>11</c:v>
                </c:pt>
              </c:numCache>
            </c:numRef>
          </c:val>
        </c:ser>
        <c:ser>
          <c:idx val="1"/>
          <c:order val="1"/>
          <c:tx>
            <c:strRef>
              <c:f>'region and COB'!$A$52</c:f>
              <c:strCache>
                <c:ptCount val="1"/>
                <c:pt idx="0">
                  <c:v>Recd blood/blood products</c:v>
                </c:pt>
              </c:strCache>
            </c:strRef>
          </c:tx>
          <c:spPr>
            <a:solidFill>
              <a:schemeClr val="tx2">
                <a:lumMod val="60000"/>
                <a:lumOff val="40000"/>
              </a:schemeClr>
            </a:solidFill>
          </c:spPr>
          <c:invertIfNegative val="0"/>
          <c:cat>
            <c:strRef>
              <c:f>'region and COB'!$B$50:$H$50</c:f>
              <c:strCache>
                <c:ptCount val="7"/>
                <c:pt idx="0">
                  <c:v>Ireland</c:v>
                </c:pt>
                <c:pt idx="1">
                  <c:v>Central and Eastern Europe</c:v>
                </c:pt>
                <c:pt idx="2">
                  <c:v>Western Europe</c:v>
                </c:pt>
                <c:pt idx="3">
                  <c:v>Asia</c:v>
                </c:pt>
                <c:pt idx="4">
                  <c:v>Africa</c:v>
                </c:pt>
                <c:pt idx="5">
                  <c:v>Latin America</c:v>
                </c:pt>
                <c:pt idx="6">
                  <c:v>Other</c:v>
                </c:pt>
              </c:strCache>
            </c:strRef>
          </c:cat>
          <c:val>
            <c:numRef>
              <c:f>'region and COB'!$B$52:$H$52</c:f>
              <c:numCache>
                <c:formatCode>General</c:formatCode>
                <c:ptCount val="7"/>
                <c:pt idx="0">
                  <c:v>86</c:v>
                </c:pt>
                <c:pt idx="1">
                  <c:v>39</c:v>
                </c:pt>
                <c:pt idx="2">
                  <c:v>17</c:v>
                </c:pt>
                <c:pt idx="3">
                  <c:v>7</c:v>
                </c:pt>
                <c:pt idx="4">
                  <c:v>5</c:v>
                </c:pt>
                <c:pt idx="5">
                  <c:v>2</c:v>
                </c:pt>
                <c:pt idx="6">
                  <c:v>3</c:v>
                </c:pt>
              </c:numCache>
            </c:numRef>
          </c:val>
        </c:ser>
        <c:ser>
          <c:idx val="2"/>
          <c:order val="2"/>
          <c:tx>
            <c:strRef>
              <c:f>'region and COB'!$A$53</c:f>
              <c:strCache>
                <c:ptCount val="1"/>
                <c:pt idx="0">
                  <c:v>Possible sexual exposure</c:v>
                </c:pt>
              </c:strCache>
            </c:strRef>
          </c:tx>
          <c:spPr>
            <a:solidFill>
              <a:srgbClr val="00B0F0"/>
            </a:solidFill>
          </c:spPr>
          <c:invertIfNegative val="0"/>
          <c:cat>
            <c:strRef>
              <c:f>'region and COB'!$B$50:$H$50</c:f>
              <c:strCache>
                <c:ptCount val="7"/>
                <c:pt idx="0">
                  <c:v>Ireland</c:v>
                </c:pt>
                <c:pt idx="1">
                  <c:v>Central and Eastern Europe</c:v>
                </c:pt>
                <c:pt idx="2">
                  <c:v>Western Europe</c:v>
                </c:pt>
                <c:pt idx="3">
                  <c:v>Asia</c:v>
                </c:pt>
                <c:pt idx="4">
                  <c:v>Africa</c:v>
                </c:pt>
                <c:pt idx="5">
                  <c:v>Latin America</c:v>
                </c:pt>
                <c:pt idx="6">
                  <c:v>Other</c:v>
                </c:pt>
              </c:strCache>
            </c:strRef>
          </c:cat>
          <c:val>
            <c:numRef>
              <c:f>'region and COB'!$B$53:$H$53</c:f>
              <c:numCache>
                <c:formatCode>General</c:formatCode>
                <c:ptCount val="7"/>
                <c:pt idx="0">
                  <c:v>65</c:v>
                </c:pt>
                <c:pt idx="1">
                  <c:v>56</c:v>
                </c:pt>
                <c:pt idx="2">
                  <c:v>19</c:v>
                </c:pt>
                <c:pt idx="3">
                  <c:v>6</c:v>
                </c:pt>
                <c:pt idx="4">
                  <c:v>1</c:v>
                </c:pt>
                <c:pt idx="5">
                  <c:v>5</c:v>
                </c:pt>
                <c:pt idx="6">
                  <c:v>3</c:v>
                </c:pt>
              </c:numCache>
            </c:numRef>
          </c:val>
        </c:ser>
        <c:ser>
          <c:idx val="3"/>
          <c:order val="3"/>
          <c:tx>
            <c:strRef>
              <c:f>'region and COB'!$A$54</c:f>
              <c:strCache>
                <c:ptCount val="1"/>
                <c:pt idx="0">
                  <c:v>Vertical transmission</c:v>
                </c:pt>
              </c:strCache>
            </c:strRef>
          </c:tx>
          <c:spPr>
            <a:solidFill>
              <a:srgbClr val="0070C0"/>
            </a:solidFill>
          </c:spPr>
          <c:invertIfNegative val="0"/>
          <c:cat>
            <c:strRef>
              <c:f>'region and COB'!$B$50:$H$50</c:f>
              <c:strCache>
                <c:ptCount val="7"/>
                <c:pt idx="0">
                  <c:v>Ireland</c:v>
                </c:pt>
                <c:pt idx="1">
                  <c:v>Central and Eastern Europe</c:v>
                </c:pt>
                <c:pt idx="2">
                  <c:v>Western Europe</c:v>
                </c:pt>
                <c:pt idx="3">
                  <c:v>Asia</c:v>
                </c:pt>
                <c:pt idx="4">
                  <c:v>Africa</c:v>
                </c:pt>
                <c:pt idx="5">
                  <c:v>Latin America</c:v>
                </c:pt>
                <c:pt idx="6">
                  <c:v>Other</c:v>
                </c:pt>
              </c:strCache>
            </c:strRef>
          </c:cat>
          <c:val>
            <c:numRef>
              <c:f>'region and COB'!$B$54:$H$54</c:f>
              <c:numCache>
                <c:formatCode>General</c:formatCode>
                <c:ptCount val="7"/>
                <c:pt idx="0">
                  <c:v>49</c:v>
                </c:pt>
                <c:pt idx="1">
                  <c:v>10</c:v>
                </c:pt>
                <c:pt idx="2">
                  <c:v>2</c:v>
                </c:pt>
                <c:pt idx="3">
                  <c:v>7</c:v>
                </c:pt>
                <c:pt idx="4">
                  <c:v>1</c:v>
                </c:pt>
                <c:pt idx="6">
                  <c:v>1</c:v>
                </c:pt>
              </c:numCache>
            </c:numRef>
          </c:val>
        </c:ser>
        <c:ser>
          <c:idx val="4"/>
          <c:order val="4"/>
          <c:tx>
            <c:strRef>
              <c:f>'region and COB'!$A$55</c:f>
              <c:strCache>
                <c:ptCount val="1"/>
                <c:pt idx="0">
                  <c:v>Tattooing or body piercing</c:v>
                </c:pt>
              </c:strCache>
            </c:strRef>
          </c:tx>
          <c:spPr>
            <a:solidFill>
              <a:schemeClr val="accent5">
                <a:lumMod val="60000"/>
                <a:lumOff val="40000"/>
              </a:schemeClr>
            </a:solidFill>
          </c:spPr>
          <c:invertIfNegative val="0"/>
          <c:cat>
            <c:strRef>
              <c:f>'region and COB'!$B$50:$H$50</c:f>
              <c:strCache>
                <c:ptCount val="7"/>
                <c:pt idx="0">
                  <c:v>Ireland</c:v>
                </c:pt>
                <c:pt idx="1">
                  <c:v>Central and Eastern Europe</c:v>
                </c:pt>
                <c:pt idx="2">
                  <c:v>Western Europe</c:v>
                </c:pt>
                <c:pt idx="3">
                  <c:v>Asia</c:v>
                </c:pt>
                <c:pt idx="4">
                  <c:v>Africa</c:v>
                </c:pt>
                <c:pt idx="5">
                  <c:v>Latin America</c:v>
                </c:pt>
                <c:pt idx="6">
                  <c:v>Other</c:v>
                </c:pt>
              </c:strCache>
            </c:strRef>
          </c:cat>
          <c:val>
            <c:numRef>
              <c:f>'region and COB'!$B$55:$H$55</c:f>
              <c:numCache>
                <c:formatCode>General</c:formatCode>
                <c:ptCount val="7"/>
                <c:pt idx="0">
                  <c:v>18</c:v>
                </c:pt>
                <c:pt idx="1">
                  <c:v>31</c:v>
                </c:pt>
                <c:pt idx="2">
                  <c:v>8</c:v>
                </c:pt>
                <c:pt idx="4">
                  <c:v>1</c:v>
                </c:pt>
                <c:pt idx="5">
                  <c:v>2</c:v>
                </c:pt>
              </c:numCache>
            </c:numRef>
          </c:val>
        </c:ser>
        <c:ser>
          <c:idx val="5"/>
          <c:order val="5"/>
          <c:tx>
            <c:strRef>
              <c:f>'region and COB'!$A$56</c:f>
              <c:strCache>
                <c:ptCount val="1"/>
                <c:pt idx="0">
                  <c:v>Other and no known risk factor</c:v>
                </c:pt>
              </c:strCache>
            </c:strRef>
          </c:tx>
          <c:invertIfNegative val="0"/>
          <c:cat>
            <c:strRef>
              <c:f>'region and COB'!$B$50:$H$50</c:f>
              <c:strCache>
                <c:ptCount val="7"/>
                <c:pt idx="0">
                  <c:v>Ireland</c:v>
                </c:pt>
                <c:pt idx="1">
                  <c:v>Central and Eastern Europe</c:v>
                </c:pt>
                <c:pt idx="2">
                  <c:v>Western Europe</c:v>
                </c:pt>
                <c:pt idx="3">
                  <c:v>Asia</c:v>
                </c:pt>
                <c:pt idx="4">
                  <c:v>Africa</c:v>
                </c:pt>
                <c:pt idx="5">
                  <c:v>Latin America</c:v>
                </c:pt>
                <c:pt idx="6">
                  <c:v>Other</c:v>
                </c:pt>
              </c:strCache>
            </c:strRef>
          </c:cat>
          <c:val>
            <c:numRef>
              <c:f>'region and COB'!$B$56:$H$56</c:f>
              <c:numCache>
                <c:formatCode>General</c:formatCode>
                <c:ptCount val="7"/>
                <c:pt idx="0">
                  <c:v>90</c:v>
                </c:pt>
                <c:pt idx="1">
                  <c:v>81</c:v>
                </c:pt>
                <c:pt idx="2">
                  <c:v>28</c:v>
                </c:pt>
                <c:pt idx="3">
                  <c:v>28</c:v>
                </c:pt>
                <c:pt idx="4">
                  <c:v>13</c:v>
                </c:pt>
                <c:pt idx="5">
                  <c:v>0</c:v>
                </c:pt>
                <c:pt idx="6">
                  <c:v>9</c:v>
                </c:pt>
              </c:numCache>
            </c:numRef>
          </c:val>
        </c:ser>
        <c:dLbls>
          <c:showLegendKey val="0"/>
          <c:showVal val="0"/>
          <c:showCatName val="0"/>
          <c:showSerName val="0"/>
          <c:showPercent val="0"/>
          <c:showBubbleSize val="0"/>
        </c:dLbls>
        <c:gapWidth val="150"/>
        <c:overlap val="100"/>
        <c:axId val="106897408"/>
        <c:axId val="106899328"/>
      </c:barChart>
      <c:catAx>
        <c:axId val="106897408"/>
        <c:scaling>
          <c:orientation val="minMax"/>
        </c:scaling>
        <c:delete val="0"/>
        <c:axPos val="b"/>
        <c:title>
          <c:tx>
            <c:rich>
              <a:bodyPr/>
              <a:lstStyle/>
              <a:p>
                <a:pPr>
                  <a:defRPr sz="1600"/>
                </a:pPr>
                <a:r>
                  <a:rPr lang="en-US" sz="1600"/>
                  <a:t>Country of birth</a:t>
                </a:r>
              </a:p>
            </c:rich>
          </c:tx>
          <c:layout/>
          <c:overlay val="0"/>
        </c:title>
        <c:majorTickMark val="out"/>
        <c:minorTickMark val="none"/>
        <c:tickLblPos val="nextTo"/>
        <c:txPr>
          <a:bodyPr/>
          <a:lstStyle/>
          <a:p>
            <a:pPr>
              <a:defRPr sz="1400"/>
            </a:pPr>
            <a:endParaRPr lang="en-US"/>
          </a:p>
        </c:txPr>
        <c:crossAx val="106899328"/>
        <c:crosses val="autoZero"/>
        <c:auto val="1"/>
        <c:lblAlgn val="ctr"/>
        <c:lblOffset val="100"/>
        <c:noMultiLvlLbl val="0"/>
      </c:catAx>
      <c:valAx>
        <c:axId val="106899328"/>
        <c:scaling>
          <c:orientation val="minMax"/>
        </c:scaling>
        <c:delete val="0"/>
        <c:axPos val="l"/>
        <c:title>
          <c:tx>
            <c:rich>
              <a:bodyPr rot="-5400000" vert="horz"/>
              <a:lstStyle/>
              <a:p>
                <a:pPr>
                  <a:defRPr sz="1600"/>
                </a:pPr>
                <a:r>
                  <a:rPr lang="en-US" sz="1600"/>
                  <a:t>Number of notifications</a:t>
                </a:r>
              </a:p>
            </c:rich>
          </c:tx>
          <c:layout/>
          <c:overlay val="0"/>
        </c:title>
        <c:numFmt formatCode="General" sourceLinked="1"/>
        <c:majorTickMark val="out"/>
        <c:minorTickMark val="none"/>
        <c:tickLblPos val="nextTo"/>
        <c:txPr>
          <a:bodyPr/>
          <a:lstStyle/>
          <a:p>
            <a:pPr>
              <a:defRPr sz="1400"/>
            </a:pPr>
            <a:endParaRPr lang="en-US"/>
          </a:p>
        </c:txPr>
        <c:crossAx val="106897408"/>
        <c:crosses val="autoZero"/>
        <c:crossBetween val="between"/>
      </c:valAx>
    </c:plotArea>
    <c:legend>
      <c:legendPos val="r"/>
      <c:layout>
        <c:manualLayout>
          <c:xMode val="edge"/>
          <c:yMode val="edge"/>
          <c:x val="0.69203229903091168"/>
          <c:y val="0.10542865926774418"/>
          <c:w val="0.2850253540031234"/>
          <c:h val="0.4181589976592639"/>
        </c:manualLayout>
      </c:layout>
      <c:overlay val="0"/>
      <c:txPr>
        <a:bodyPr/>
        <a:lstStyle/>
        <a:p>
          <a:pPr>
            <a:defRPr sz="1400"/>
          </a:pPr>
          <a:endParaRPr lang="en-US"/>
        </a:p>
      </c:txPr>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517234186786254"/>
          <c:y val="3.8585209003215451E-2"/>
          <c:w val="0.85879404147329264"/>
          <c:h val="0.66881028938906761"/>
        </c:manualLayout>
      </c:layout>
      <c:barChart>
        <c:barDir val="col"/>
        <c:grouping val="stacked"/>
        <c:varyColors val="0"/>
        <c:ser>
          <c:idx val="0"/>
          <c:order val="0"/>
          <c:tx>
            <c:v>Drug use</c:v>
          </c:tx>
          <c:invertIfNegative val="0"/>
          <c:cat>
            <c:numRef>
              <c:f>'risk factors'!$A$3:$A$18</c:f>
              <c:numCache>
                <c:formatCode>General</c:formatCode>
                <c:ptCount val="16"/>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numCache>
            </c:numRef>
          </c:cat>
          <c:val>
            <c:numRef>
              <c:f>'risk factors'!$B$3:$B$18</c:f>
              <c:numCache>
                <c:formatCode>General</c:formatCode>
                <c:ptCount val="16"/>
                <c:pt idx="0">
                  <c:v>1</c:v>
                </c:pt>
                <c:pt idx="1">
                  <c:v>3</c:v>
                </c:pt>
                <c:pt idx="2">
                  <c:v>20</c:v>
                </c:pt>
                <c:pt idx="3">
                  <c:v>101</c:v>
                </c:pt>
                <c:pt idx="4">
                  <c:v>423</c:v>
                </c:pt>
                <c:pt idx="5">
                  <c:v>376</c:v>
                </c:pt>
                <c:pt idx="6">
                  <c:v>325</c:v>
                </c:pt>
                <c:pt idx="7">
                  <c:v>403</c:v>
                </c:pt>
                <c:pt idx="8">
                  <c:v>666</c:v>
                </c:pt>
                <c:pt idx="9">
                  <c:v>794</c:v>
                </c:pt>
                <c:pt idx="10">
                  <c:v>756</c:v>
                </c:pt>
                <c:pt idx="11">
                  <c:v>749</c:v>
                </c:pt>
                <c:pt idx="12">
                  <c:v>563</c:v>
                </c:pt>
                <c:pt idx="13">
                  <c:v>454</c:v>
                </c:pt>
                <c:pt idx="14">
                  <c:v>342</c:v>
                </c:pt>
                <c:pt idx="15">
                  <c:v>279</c:v>
                </c:pt>
              </c:numCache>
            </c:numRef>
          </c:val>
        </c:ser>
        <c:ser>
          <c:idx val="1"/>
          <c:order val="1"/>
          <c:tx>
            <c:v>Blood or blood products</c:v>
          </c:tx>
          <c:invertIfNegative val="0"/>
          <c:cat>
            <c:numRef>
              <c:f>'risk factors'!$A$3:$A$18</c:f>
              <c:numCache>
                <c:formatCode>General</c:formatCode>
                <c:ptCount val="16"/>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numCache>
            </c:numRef>
          </c:cat>
          <c:val>
            <c:numRef>
              <c:f>'risk factors'!$C$3:$C$18</c:f>
              <c:numCache>
                <c:formatCode>General</c:formatCode>
                <c:ptCount val="16"/>
                <c:pt idx="0">
                  <c:v>4</c:v>
                </c:pt>
                <c:pt idx="1">
                  <c:v>68</c:v>
                </c:pt>
                <c:pt idx="2">
                  <c:v>68</c:v>
                </c:pt>
                <c:pt idx="3">
                  <c:v>79</c:v>
                </c:pt>
                <c:pt idx="4">
                  <c:v>44</c:v>
                </c:pt>
                <c:pt idx="5">
                  <c:v>396</c:v>
                </c:pt>
                <c:pt idx="6">
                  <c:v>282</c:v>
                </c:pt>
                <c:pt idx="7">
                  <c:v>101</c:v>
                </c:pt>
                <c:pt idx="8">
                  <c:v>62</c:v>
                </c:pt>
                <c:pt idx="9">
                  <c:v>39</c:v>
                </c:pt>
                <c:pt idx="10">
                  <c:v>27</c:v>
                </c:pt>
                <c:pt idx="11">
                  <c:v>19</c:v>
                </c:pt>
                <c:pt idx="12">
                  <c:v>31</c:v>
                </c:pt>
                <c:pt idx="13">
                  <c:v>37</c:v>
                </c:pt>
                <c:pt idx="14">
                  <c:v>24</c:v>
                </c:pt>
                <c:pt idx="15">
                  <c:v>4</c:v>
                </c:pt>
              </c:numCache>
            </c:numRef>
          </c:val>
        </c:ser>
        <c:ser>
          <c:idx val="2"/>
          <c:order val="2"/>
          <c:tx>
            <c:v>Other risk factor</c:v>
          </c:tx>
          <c:invertIfNegative val="0"/>
          <c:cat>
            <c:numRef>
              <c:f>'risk factors'!$A$3:$A$18</c:f>
              <c:numCache>
                <c:formatCode>General</c:formatCode>
                <c:ptCount val="16"/>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numCache>
            </c:numRef>
          </c:cat>
          <c:val>
            <c:numRef>
              <c:f>'risk factors'!$D$3:$D$18</c:f>
              <c:numCache>
                <c:formatCode>General</c:formatCode>
                <c:ptCount val="16"/>
                <c:pt idx="0">
                  <c:v>0</c:v>
                </c:pt>
                <c:pt idx="1">
                  <c:v>1</c:v>
                </c:pt>
                <c:pt idx="2">
                  <c:v>1</c:v>
                </c:pt>
                <c:pt idx="3">
                  <c:v>5</c:v>
                </c:pt>
                <c:pt idx="4">
                  <c:v>8</c:v>
                </c:pt>
                <c:pt idx="5">
                  <c:v>15</c:v>
                </c:pt>
                <c:pt idx="6">
                  <c:v>10</c:v>
                </c:pt>
                <c:pt idx="7">
                  <c:v>13</c:v>
                </c:pt>
                <c:pt idx="8">
                  <c:v>19</c:v>
                </c:pt>
                <c:pt idx="9">
                  <c:v>33</c:v>
                </c:pt>
                <c:pt idx="10">
                  <c:v>36</c:v>
                </c:pt>
                <c:pt idx="11">
                  <c:v>35</c:v>
                </c:pt>
                <c:pt idx="12">
                  <c:v>44</c:v>
                </c:pt>
                <c:pt idx="13">
                  <c:v>54</c:v>
                </c:pt>
                <c:pt idx="14">
                  <c:v>44</c:v>
                </c:pt>
                <c:pt idx="15">
                  <c:v>26</c:v>
                </c:pt>
              </c:numCache>
            </c:numRef>
          </c:val>
        </c:ser>
        <c:ser>
          <c:idx val="3"/>
          <c:order val="3"/>
          <c:tx>
            <c:v>No risk factor data</c:v>
          </c:tx>
          <c:invertIfNegative val="0"/>
          <c:cat>
            <c:numRef>
              <c:f>'risk factors'!$A$3:$A$18</c:f>
              <c:numCache>
                <c:formatCode>General</c:formatCode>
                <c:ptCount val="16"/>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numCache>
            </c:numRef>
          </c:cat>
          <c:val>
            <c:numRef>
              <c:f>'risk factors'!$E$3:$E$18</c:f>
              <c:numCache>
                <c:formatCode>General</c:formatCode>
                <c:ptCount val="16"/>
                <c:pt idx="0">
                  <c:v>0</c:v>
                </c:pt>
                <c:pt idx="1">
                  <c:v>5</c:v>
                </c:pt>
                <c:pt idx="2">
                  <c:v>15</c:v>
                </c:pt>
                <c:pt idx="3">
                  <c:v>63</c:v>
                </c:pt>
                <c:pt idx="4">
                  <c:v>57</c:v>
                </c:pt>
                <c:pt idx="5">
                  <c:v>90</c:v>
                </c:pt>
                <c:pt idx="6">
                  <c:v>108</c:v>
                </c:pt>
                <c:pt idx="7">
                  <c:v>123</c:v>
                </c:pt>
                <c:pt idx="8">
                  <c:v>168</c:v>
                </c:pt>
                <c:pt idx="9">
                  <c:v>166</c:v>
                </c:pt>
                <c:pt idx="10">
                  <c:v>213</c:v>
                </c:pt>
                <c:pt idx="11">
                  <c:v>250</c:v>
                </c:pt>
                <c:pt idx="12">
                  <c:v>265</c:v>
                </c:pt>
                <c:pt idx="13">
                  <c:v>337</c:v>
                </c:pt>
                <c:pt idx="14">
                  <c:v>294</c:v>
                </c:pt>
                <c:pt idx="15">
                  <c:v>346</c:v>
                </c:pt>
              </c:numCache>
            </c:numRef>
          </c:val>
        </c:ser>
        <c:dLbls>
          <c:showLegendKey val="0"/>
          <c:showVal val="0"/>
          <c:showCatName val="0"/>
          <c:showSerName val="0"/>
          <c:showPercent val="0"/>
          <c:showBubbleSize val="0"/>
        </c:dLbls>
        <c:gapWidth val="150"/>
        <c:overlap val="100"/>
        <c:axId val="112290048"/>
        <c:axId val="112324992"/>
      </c:barChart>
      <c:lineChart>
        <c:grouping val="standard"/>
        <c:varyColors val="0"/>
        <c:ser>
          <c:idx val="4"/>
          <c:order val="4"/>
          <c:tx>
            <c:v>Total</c:v>
          </c:tx>
          <c:spPr>
            <a:ln>
              <a:noFill/>
            </a:ln>
          </c:spPr>
          <c:marker>
            <c:symbol val="none"/>
          </c:marker>
          <c:dLbls>
            <c:dLbl>
              <c:idx val="0"/>
              <c:layout>
                <c:manualLayout>
                  <c:x val="-1.3775351125860567E-2"/>
                  <c:y val="-3.8890786595850872E-2"/>
                </c:manualLayout>
              </c:layout>
              <c:dLblPos val="r"/>
              <c:showLegendKey val="0"/>
              <c:showVal val="1"/>
              <c:showCatName val="0"/>
              <c:showSerName val="0"/>
              <c:showPercent val="0"/>
              <c:showBubbleSize val="0"/>
            </c:dLbl>
            <c:dLbl>
              <c:idx val="1"/>
              <c:layout>
                <c:manualLayout>
                  <c:x val="-2.5713316799925456E-2"/>
                  <c:y val="-4.2600158854654624E-2"/>
                </c:manualLayout>
              </c:layout>
              <c:dLblPos val="r"/>
              <c:showLegendKey val="0"/>
              <c:showVal val="1"/>
              <c:showCatName val="0"/>
              <c:showSerName val="0"/>
              <c:showPercent val="0"/>
              <c:showBubbleSize val="0"/>
            </c:dLbl>
            <c:dLbl>
              <c:idx val="2"/>
              <c:layout>
                <c:manualLayout>
                  <c:x val="-2.3801678845719626E-2"/>
                  <c:y val="-3.9787245861570938E-2"/>
                </c:manualLayout>
              </c:layout>
              <c:dLblPos val="r"/>
              <c:showLegendKey val="0"/>
              <c:showVal val="1"/>
              <c:showCatName val="0"/>
              <c:showSerName val="0"/>
              <c:showPercent val="0"/>
              <c:showBubbleSize val="0"/>
            </c:dLbl>
            <c:dLbl>
              <c:idx val="3"/>
              <c:layout>
                <c:manualLayout>
                  <c:x val="-2.9493362744641278E-2"/>
                  <c:y val="-3.5511394256359574E-2"/>
                </c:manualLayout>
              </c:layout>
              <c:dLblPos val="r"/>
              <c:showLegendKey val="0"/>
              <c:showVal val="1"/>
              <c:showCatName val="0"/>
              <c:showSerName val="0"/>
              <c:showPercent val="0"/>
              <c:showBubbleSize val="0"/>
            </c:dLbl>
            <c:dLbl>
              <c:idx val="4"/>
              <c:layout>
                <c:manualLayout>
                  <c:x val="-2.7057365489855965E-2"/>
                  <c:y val="-3.9787453135389651E-2"/>
                </c:manualLayout>
              </c:layout>
              <c:dLblPos val="r"/>
              <c:showLegendKey val="0"/>
              <c:showVal val="1"/>
              <c:showCatName val="0"/>
              <c:showSerName val="0"/>
              <c:showPercent val="0"/>
              <c:showBubbleSize val="0"/>
            </c:dLbl>
            <c:dLbl>
              <c:idx val="5"/>
              <c:layout>
                <c:manualLayout>
                  <c:x val="-3.1665536841007459E-2"/>
                  <c:y val="-4.4296952854155261E-2"/>
                </c:manualLayout>
              </c:layout>
              <c:dLblPos val="r"/>
              <c:showLegendKey val="0"/>
              <c:showVal val="1"/>
              <c:showCatName val="0"/>
              <c:showSerName val="0"/>
              <c:showPercent val="0"/>
              <c:showBubbleSize val="0"/>
            </c:dLbl>
            <c:dLbl>
              <c:idx val="6"/>
              <c:layout>
                <c:manualLayout>
                  <c:x val="-2.0289076303349807E-2"/>
                  <c:y val="-3.8197041124783816E-2"/>
                </c:manualLayout>
              </c:layout>
              <c:dLblPos val="r"/>
              <c:showLegendKey val="0"/>
              <c:showVal val="1"/>
              <c:showCatName val="0"/>
              <c:showSerName val="0"/>
              <c:showPercent val="0"/>
              <c:showBubbleSize val="0"/>
            </c:dLbl>
            <c:dLbl>
              <c:idx val="7"/>
              <c:layout>
                <c:manualLayout>
                  <c:x val="-2.5865293641208324E-2"/>
                  <c:y val="-4.0829418621811504E-2"/>
                </c:manualLayout>
              </c:layout>
              <c:dLblPos val="r"/>
              <c:showLegendKey val="0"/>
              <c:showVal val="1"/>
              <c:showCatName val="0"/>
              <c:showSerName val="0"/>
              <c:showPercent val="0"/>
              <c:showBubbleSize val="0"/>
            </c:dLbl>
            <c:dLbl>
              <c:idx val="8"/>
              <c:layout>
                <c:manualLayout>
                  <c:x val="-2.9197080291970798E-2"/>
                  <c:y val="-3.9867109634551492E-2"/>
                </c:manualLayout>
              </c:layout>
              <c:dLblPos val="r"/>
              <c:showLegendKey val="0"/>
              <c:showVal val="1"/>
              <c:showCatName val="0"/>
              <c:showSerName val="0"/>
              <c:showPercent val="0"/>
              <c:showBubbleSize val="0"/>
            </c:dLbl>
            <c:dLbl>
              <c:idx val="9"/>
              <c:layout>
                <c:manualLayout>
                  <c:x val="-3.8929440389294336E-2"/>
                  <c:y val="-3.9867109634551492E-2"/>
                </c:manualLayout>
              </c:layout>
              <c:dLblPos val="r"/>
              <c:showLegendKey val="0"/>
              <c:showVal val="1"/>
              <c:showCatName val="0"/>
              <c:showSerName val="0"/>
              <c:showPercent val="0"/>
              <c:showBubbleSize val="0"/>
            </c:dLbl>
            <c:dLbl>
              <c:idx val="10"/>
              <c:layout>
                <c:manualLayout>
                  <c:x val="-3.503649635036498E-2"/>
                  <c:y val="-3.5437430786268008E-2"/>
                </c:manualLayout>
              </c:layout>
              <c:dLblPos val="r"/>
              <c:showLegendKey val="0"/>
              <c:showVal val="1"/>
              <c:showCatName val="0"/>
              <c:showSerName val="0"/>
              <c:showPercent val="0"/>
              <c:showBubbleSize val="0"/>
            </c:dLbl>
            <c:dLbl>
              <c:idx val="11"/>
              <c:layout>
                <c:manualLayout>
                  <c:x val="-3.503649635036498E-2"/>
                  <c:y val="-3.9867109634551506E-2"/>
                </c:manualLayout>
              </c:layout>
              <c:dLblPos val="r"/>
              <c:showLegendKey val="0"/>
              <c:showVal val="1"/>
              <c:showCatName val="0"/>
              <c:showSerName val="0"/>
              <c:showPercent val="0"/>
              <c:showBubbleSize val="0"/>
            </c:dLbl>
            <c:dLbl>
              <c:idx val="12"/>
              <c:layout>
                <c:manualLayout>
                  <c:x val="-3.3090024330900226E-2"/>
                  <c:y val="-4.4296788482834984E-2"/>
                </c:manualLayout>
              </c:layout>
              <c:dLblPos val="r"/>
              <c:showLegendKey val="0"/>
              <c:showVal val="1"/>
              <c:showCatName val="0"/>
              <c:showSerName val="0"/>
              <c:showPercent val="0"/>
              <c:showBubbleSize val="0"/>
            </c:dLbl>
            <c:dLbl>
              <c:idx val="13"/>
              <c:layout>
                <c:manualLayout>
                  <c:x val="-2.9197080291970798E-2"/>
                  <c:y val="-4.4296788482834984E-2"/>
                </c:manualLayout>
              </c:layout>
              <c:dLblPos val="r"/>
              <c:showLegendKey val="0"/>
              <c:showVal val="1"/>
              <c:showCatName val="0"/>
              <c:showSerName val="0"/>
              <c:showPercent val="0"/>
              <c:showBubbleSize val="0"/>
            </c:dLbl>
            <c:dLbl>
              <c:idx val="14"/>
              <c:layout>
                <c:manualLayout>
                  <c:x val="-2.9197080291970798E-2"/>
                  <c:y val="-3.9867109634551458E-2"/>
                </c:manualLayout>
              </c:layout>
              <c:dLblPos val="r"/>
              <c:showLegendKey val="0"/>
              <c:showVal val="1"/>
              <c:showCatName val="0"/>
              <c:showSerName val="0"/>
              <c:showPercent val="0"/>
              <c:showBubbleSize val="0"/>
            </c:dLbl>
            <c:dLbl>
              <c:idx val="15"/>
              <c:layout>
                <c:manualLayout>
                  <c:x val="-2.8055686464944652E-2"/>
                  <c:y val="-4.5105477500841533E-2"/>
                </c:manualLayout>
              </c:layout>
              <c:dLblPos val="r"/>
              <c:showLegendKey val="0"/>
              <c:showVal val="1"/>
              <c:showCatName val="0"/>
              <c:showSerName val="0"/>
              <c:showPercent val="0"/>
              <c:showBubbleSize val="0"/>
            </c:dLbl>
            <c:txPr>
              <a:bodyPr/>
              <a:lstStyle/>
              <a:p>
                <a:pPr>
                  <a:defRPr sz="1400" b="1" i="0" u="none" strike="noStrike" baseline="0">
                    <a:solidFill>
                      <a:srgbClr val="000000"/>
                    </a:solidFill>
                    <a:latin typeface="Calibri"/>
                    <a:ea typeface="Calibri"/>
                    <a:cs typeface="Calibri"/>
                  </a:defRPr>
                </a:pPr>
                <a:endParaRPr lang="en-US"/>
              </a:p>
            </c:txPr>
            <c:showLegendKey val="0"/>
            <c:showVal val="1"/>
            <c:showCatName val="0"/>
            <c:showSerName val="0"/>
            <c:showPercent val="0"/>
            <c:showBubbleSize val="0"/>
            <c:showLeaderLines val="0"/>
          </c:dLbls>
          <c:cat>
            <c:numRef>
              <c:f>'risk factors'!$A$3:$A$18</c:f>
              <c:numCache>
                <c:formatCode>General</c:formatCode>
                <c:ptCount val="16"/>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numCache>
            </c:numRef>
          </c:cat>
          <c:val>
            <c:numRef>
              <c:f>'risk factors'!$F$3:$F$18</c:f>
              <c:numCache>
                <c:formatCode>General</c:formatCode>
                <c:ptCount val="16"/>
                <c:pt idx="0">
                  <c:v>5</c:v>
                </c:pt>
                <c:pt idx="1">
                  <c:v>77</c:v>
                </c:pt>
                <c:pt idx="2">
                  <c:v>104</c:v>
                </c:pt>
                <c:pt idx="3">
                  <c:v>248</c:v>
                </c:pt>
                <c:pt idx="4">
                  <c:v>532</c:v>
                </c:pt>
                <c:pt idx="5">
                  <c:v>877</c:v>
                </c:pt>
                <c:pt idx="6">
                  <c:v>725</c:v>
                </c:pt>
                <c:pt idx="7">
                  <c:v>640</c:v>
                </c:pt>
                <c:pt idx="8">
                  <c:v>915</c:v>
                </c:pt>
                <c:pt idx="9">
                  <c:v>1032</c:v>
                </c:pt>
                <c:pt idx="10">
                  <c:v>1032</c:v>
                </c:pt>
                <c:pt idx="11">
                  <c:v>1053</c:v>
                </c:pt>
                <c:pt idx="12">
                  <c:v>903</c:v>
                </c:pt>
                <c:pt idx="13">
                  <c:v>882</c:v>
                </c:pt>
                <c:pt idx="14">
                  <c:v>704</c:v>
                </c:pt>
                <c:pt idx="15">
                  <c:v>655</c:v>
                </c:pt>
              </c:numCache>
            </c:numRef>
          </c:val>
          <c:smooth val="0"/>
        </c:ser>
        <c:dLbls>
          <c:showLegendKey val="0"/>
          <c:showVal val="0"/>
          <c:showCatName val="0"/>
          <c:showSerName val="0"/>
          <c:showPercent val="0"/>
          <c:showBubbleSize val="0"/>
        </c:dLbls>
        <c:marker val="1"/>
        <c:smooth val="0"/>
        <c:axId val="112290048"/>
        <c:axId val="112324992"/>
      </c:lineChart>
      <c:catAx>
        <c:axId val="112290048"/>
        <c:scaling>
          <c:orientation val="minMax"/>
        </c:scaling>
        <c:delete val="0"/>
        <c:axPos val="b"/>
        <c:title>
          <c:tx>
            <c:rich>
              <a:bodyPr/>
              <a:lstStyle/>
              <a:p>
                <a:pPr>
                  <a:defRPr sz="1600" b="1" i="0" u="none" strike="noStrike" baseline="0">
                    <a:solidFill>
                      <a:srgbClr val="000000"/>
                    </a:solidFill>
                    <a:latin typeface="+mn-lt"/>
                    <a:ea typeface="Arial"/>
                    <a:cs typeface="Arial"/>
                  </a:defRPr>
                </a:pPr>
                <a:r>
                  <a:rPr lang="en-IE" sz="1600">
                    <a:latin typeface="+mn-lt"/>
                  </a:rPr>
                  <a:t>Year of diagnosis</a:t>
                </a:r>
              </a:p>
            </c:rich>
          </c:tx>
          <c:layout>
            <c:manualLayout>
              <c:xMode val="edge"/>
              <c:yMode val="edge"/>
              <c:x val="0.45462628524645421"/>
              <c:y val="0.81736318722191814"/>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mn-lt"/>
                <a:ea typeface="Arial"/>
                <a:cs typeface="Arial"/>
              </a:defRPr>
            </a:pPr>
            <a:endParaRPr lang="en-US"/>
          </a:p>
        </c:txPr>
        <c:crossAx val="112324992"/>
        <c:crosses val="autoZero"/>
        <c:auto val="1"/>
        <c:lblAlgn val="ctr"/>
        <c:lblOffset val="100"/>
        <c:noMultiLvlLbl val="0"/>
      </c:catAx>
      <c:valAx>
        <c:axId val="112324992"/>
        <c:scaling>
          <c:orientation val="minMax"/>
        </c:scaling>
        <c:delete val="0"/>
        <c:axPos val="l"/>
        <c:title>
          <c:tx>
            <c:rich>
              <a:bodyPr/>
              <a:lstStyle/>
              <a:p>
                <a:pPr>
                  <a:defRPr sz="1600" b="1" i="0" u="none" strike="noStrike" baseline="0">
                    <a:solidFill>
                      <a:srgbClr val="000000"/>
                    </a:solidFill>
                    <a:latin typeface="+mn-lt"/>
                    <a:ea typeface="Arial"/>
                    <a:cs typeface="Arial"/>
                  </a:defRPr>
                </a:pPr>
                <a:r>
                  <a:rPr lang="en-IE" sz="1600">
                    <a:latin typeface="+mn-lt"/>
                  </a:rPr>
                  <a:t>Number of confirmed cases</a:t>
                </a:r>
              </a:p>
            </c:rich>
          </c:tx>
          <c:layout>
            <c:manualLayout>
              <c:xMode val="edge"/>
              <c:yMode val="edge"/>
              <c:x val="9.872242790843198E-3"/>
              <c:y val="0.10940460650974777"/>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Arial"/>
                <a:ea typeface="Arial"/>
                <a:cs typeface="Arial"/>
              </a:defRPr>
            </a:pPr>
            <a:endParaRPr lang="en-US"/>
          </a:p>
        </c:txPr>
        <c:crossAx val="112290048"/>
        <c:crosses val="autoZero"/>
        <c:crossBetween val="between"/>
      </c:valAx>
    </c:plotArea>
    <c:legend>
      <c:legendPos val="b"/>
      <c:legendEntry>
        <c:idx val="4"/>
        <c:delete val="1"/>
      </c:legendEntry>
      <c:layout>
        <c:manualLayout>
          <c:xMode val="edge"/>
          <c:yMode val="edge"/>
          <c:x val="0.11870635579956175"/>
          <c:y val="0.90934951647086892"/>
          <c:w val="0.8430724614125068"/>
          <c:h val="5.9490224149788773E-2"/>
        </c:manualLayout>
      </c:layout>
      <c:overlay val="0"/>
      <c:txPr>
        <a:bodyPr/>
        <a:lstStyle/>
        <a:p>
          <a:pPr>
            <a:defRPr sz="1400" b="0" i="0" u="none" strike="noStrike" baseline="0">
              <a:solidFill>
                <a:srgbClr val="000000"/>
              </a:solidFill>
              <a:latin typeface="+mn-lt"/>
              <a:ea typeface="Arial"/>
              <a:cs typeface="Arial"/>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487802281228012"/>
          <c:y val="5.1400554097404488E-2"/>
          <c:w val="0.85038896141169495"/>
          <c:h val="0.64144140487593693"/>
        </c:manualLayout>
      </c:layout>
      <c:barChart>
        <c:barDir val="col"/>
        <c:grouping val="clustered"/>
        <c:varyColors val="0"/>
        <c:ser>
          <c:idx val="0"/>
          <c:order val="0"/>
          <c:tx>
            <c:v>Male</c:v>
          </c:tx>
          <c:spPr>
            <a:solidFill>
              <a:srgbClr val="002060"/>
            </a:solidFill>
          </c:spPr>
          <c:invertIfNegative val="0"/>
          <c:cat>
            <c:strRef>
              <c:f>'Age and sex'!$A$247:$A$256</c:f>
              <c:strCache>
                <c:ptCount val="10"/>
                <c:pt idx="0">
                  <c:v>0-4</c:v>
                </c:pt>
                <c:pt idx="1">
                  <c:v>5-9</c:v>
                </c:pt>
                <c:pt idx="2">
                  <c:v>10-14</c:v>
                </c:pt>
                <c:pt idx="3">
                  <c:v>15-19</c:v>
                </c:pt>
                <c:pt idx="4">
                  <c:v>20-24</c:v>
                </c:pt>
                <c:pt idx="5">
                  <c:v>25-34</c:v>
                </c:pt>
                <c:pt idx="6">
                  <c:v>35-44</c:v>
                </c:pt>
                <c:pt idx="7">
                  <c:v>45-54</c:v>
                </c:pt>
                <c:pt idx="8">
                  <c:v>55-64</c:v>
                </c:pt>
                <c:pt idx="9">
                  <c:v>65+</c:v>
                </c:pt>
              </c:strCache>
            </c:strRef>
          </c:cat>
          <c:val>
            <c:numRef>
              <c:f>'Age and sex'!$J$247:$J$256</c:f>
              <c:numCache>
                <c:formatCode>0.0</c:formatCode>
                <c:ptCount val="10"/>
                <c:pt idx="0">
                  <c:v>1.2846153846153845</c:v>
                </c:pt>
                <c:pt idx="1">
                  <c:v>0.88461538461538458</c:v>
                </c:pt>
                <c:pt idx="2">
                  <c:v>0.77692307692307694</c:v>
                </c:pt>
                <c:pt idx="3">
                  <c:v>3.1538461538461542</c:v>
                </c:pt>
                <c:pt idx="4">
                  <c:v>28.023076923076925</c:v>
                </c:pt>
                <c:pt idx="5">
                  <c:v>75.053846153846152</c:v>
                </c:pt>
                <c:pt idx="6">
                  <c:v>67.2</c:v>
                </c:pt>
                <c:pt idx="7">
                  <c:v>38.91538461538461</c:v>
                </c:pt>
                <c:pt idx="8">
                  <c:v>15.969230769230769</c:v>
                </c:pt>
                <c:pt idx="9">
                  <c:v>4.0615384615384613</c:v>
                </c:pt>
              </c:numCache>
            </c:numRef>
          </c:val>
        </c:ser>
        <c:ser>
          <c:idx val="1"/>
          <c:order val="1"/>
          <c:tx>
            <c:v>Female</c:v>
          </c:tx>
          <c:spPr>
            <a:solidFill>
              <a:schemeClr val="accent1"/>
            </a:solidFill>
          </c:spPr>
          <c:invertIfNegative val="0"/>
          <c:cat>
            <c:strRef>
              <c:f>'Age and sex'!$A$247:$A$256</c:f>
              <c:strCache>
                <c:ptCount val="10"/>
                <c:pt idx="0">
                  <c:v>0-4</c:v>
                </c:pt>
                <c:pt idx="1">
                  <c:v>5-9</c:v>
                </c:pt>
                <c:pt idx="2">
                  <c:v>10-14</c:v>
                </c:pt>
                <c:pt idx="3">
                  <c:v>15-19</c:v>
                </c:pt>
                <c:pt idx="4">
                  <c:v>20-24</c:v>
                </c:pt>
                <c:pt idx="5">
                  <c:v>25-34</c:v>
                </c:pt>
                <c:pt idx="6">
                  <c:v>35-44</c:v>
                </c:pt>
                <c:pt idx="7">
                  <c:v>45-54</c:v>
                </c:pt>
                <c:pt idx="8">
                  <c:v>55-64</c:v>
                </c:pt>
                <c:pt idx="9">
                  <c:v>65+</c:v>
                </c:pt>
              </c:strCache>
            </c:strRef>
          </c:cat>
          <c:val>
            <c:numRef>
              <c:f>'Age and sex'!$K$247:$K$256</c:f>
              <c:numCache>
                <c:formatCode>0.0</c:formatCode>
                <c:ptCount val="10"/>
                <c:pt idx="0">
                  <c:v>2.4461538461538463</c:v>
                </c:pt>
                <c:pt idx="1">
                  <c:v>0.49999999999999994</c:v>
                </c:pt>
                <c:pt idx="2">
                  <c:v>0.66923076923076918</c:v>
                </c:pt>
                <c:pt idx="3">
                  <c:v>4.0923076923076929</c:v>
                </c:pt>
                <c:pt idx="4">
                  <c:v>23.707692307692312</c:v>
                </c:pt>
                <c:pt idx="5">
                  <c:v>42.623076923076923</c:v>
                </c:pt>
                <c:pt idx="6">
                  <c:v>26.084615384615383</c:v>
                </c:pt>
                <c:pt idx="7">
                  <c:v>13.738461538461539</c:v>
                </c:pt>
                <c:pt idx="8">
                  <c:v>9.2461538461538471</c:v>
                </c:pt>
                <c:pt idx="9">
                  <c:v>3.8923076923076918</c:v>
                </c:pt>
              </c:numCache>
            </c:numRef>
          </c:val>
        </c:ser>
        <c:dLbls>
          <c:showLegendKey val="0"/>
          <c:showVal val="0"/>
          <c:showCatName val="0"/>
          <c:showSerName val="0"/>
          <c:showPercent val="0"/>
          <c:showBubbleSize val="0"/>
        </c:dLbls>
        <c:gapWidth val="150"/>
        <c:axId val="36556160"/>
        <c:axId val="51398144"/>
      </c:barChart>
      <c:catAx>
        <c:axId val="36556160"/>
        <c:scaling>
          <c:orientation val="minMax"/>
        </c:scaling>
        <c:delete val="0"/>
        <c:axPos val="b"/>
        <c:title>
          <c:tx>
            <c:rich>
              <a:bodyPr/>
              <a:lstStyle/>
              <a:p>
                <a:pPr>
                  <a:defRPr sz="1600" b="1" i="0" u="none" strike="noStrike" baseline="0">
                    <a:solidFill>
                      <a:srgbClr val="000000"/>
                    </a:solidFill>
                    <a:latin typeface="Calibri"/>
                    <a:ea typeface="Calibri"/>
                    <a:cs typeface="Calibri"/>
                  </a:defRPr>
                </a:pPr>
                <a:r>
                  <a:rPr lang="en-IE" sz="1600"/>
                  <a:t>Age group (years)</a:t>
                </a:r>
              </a:p>
            </c:rich>
          </c:tx>
          <c:layout>
            <c:manualLayout>
              <c:xMode val="edge"/>
              <c:yMode val="edge"/>
              <c:x val="0.41731987683034283"/>
              <c:y val="0.80422247476797359"/>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51398144"/>
        <c:crosses val="autoZero"/>
        <c:auto val="1"/>
        <c:lblAlgn val="ctr"/>
        <c:lblOffset val="100"/>
        <c:noMultiLvlLbl val="0"/>
      </c:catAx>
      <c:valAx>
        <c:axId val="51398144"/>
        <c:scaling>
          <c:orientation val="minMax"/>
        </c:scaling>
        <c:delete val="0"/>
        <c:axPos val="l"/>
        <c:title>
          <c:tx>
            <c:rich>
              <a:bodyPr/>
              <a:lstStyle/>
              <a:p>
                <a:pPr>
                  <a:defRPr sz="1600" b="1" i="0" u="none" strike="noStrike" baseline="0">
                    <a:solidFill>
                      <a:srgbClr val="000000"/>
                    </a:solidFill>
                    <a:latin typeface="Calibri"/>
                    <a:ea typeface="Calibri"/>
                    <a:cs typeface="Calibri"/>
                  </a:defRPr>
                </a:pPr>
                <a:r>
                  <a:rPr lang="en-IE" sz="1600"/>
                  <a:t>Mean annual notification rates per 100,000</a:t>
                </a:r>
              </a:p>
            </c:rich>
          </c:tx>
          <c:layout>
            <c:manualLayout>
              <c:xMode val="edge"/>
              <c:yMode val="edge"/>
              <c:x val="1.0661546865163128E-2"/>
              <c:y val="6.6230400012051396E-2"/>
            </c:manualLayout>
          </c:layout>
          <c:overlay val="0"/>
        </c:title>
        <c:numFmt formatCode="0" sourceLinked="0"/>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36556160"/>
        <c:crosses val="autoZero"/>
        <c:crossBetween val="between"/>
      </c:valAx>
    </c:plotArea>
    <c:legend>
      <c:legendPos val="r"/>
      <c:layout>
        <c:manualLayout>
          <c:xMode val="edge"/>
          <c:yMode val="edge"/>
          <c:x val="0.40567558058801367"/>
          <c:y val="0.88764307167789591"/>
          <c:w val="0.17948755071096545"/>
          <c:h val="7.865187921097494E-2"/>
        </c:manualLayout>
      </c:layout>
      <c:overlay val="0"/>
      <c:txPr>
        <a:bodyPr/>
        <a:lstStyle/>
        <a:p>
          <a:pPr>
            <a:defRPr sz="14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7725252749694472E-2"/>
          <c:y val="5.1400554097404488E-2"/>
          <c:w val="0.87754172578274547"/>
          <c:h val="0.62800225586987513"/>
        </c:manualLayout>
      </c:layout>
      <c:barChart>
        <c:barDir val="col"/>
        <c:grouping val="clustered"/>
        <c:varyColors val="0"/>
        <c:ser>
          <c:idx val="0"/>
          <c:order val="0"/>
          <c:tx>
            <c:v>Male</c:v>
          </c:tx>
          <c:spPr>
            <a:solidFill>
              <a:schemeClr val="tx2"/>
            </a:solidFill>
          </c:spPr>
          <c:invertIfNegative val="0"/>
          <c:cat>
            <c:strRef>
              <c:f>'Age and sex'!$A$268:$A$277</c:f>
              <c:strCache>
                <c:ptCount val="10"/>
                <c:pt idx="0">
                  <c:v>0-4</c:v>
                </c:pt>
                <c:pt idx="1">
                  <c:v>5-9</c:v>
                </c:pt>
                <c:pt idx="2">
                  <c:v>10-14</c:v>
                </c:pt>
                <c:pt idx="3">
                  <c:v>15-19</c:v>
                </c:pt>
                <c:pt idx="4">
                  <c:v>20-24</c:v>
                </c:pt>
                <c:pt idx="5">
                  <c:v>25-34</c:v>
                </c:pt>
                <c:pt idx="6">
                  <c:v>35-44</c:v>
                </c:pt>
                <c:pt idx="7">
                  <c:v>45-54</c:v>
                </c:pt>
                <c:pt idx="8">
                  <c:v>55-64</c:v>
                </c:pt>
                <c:pt idx="9">
                  <c:v>65+</c:v>
                </c:pt>
              </c:strCache>
            </c:strRef>
          </c:cat>
          <c:val>
            <c:numRef>
              <c:f>'Age and sex'!$J$268:$J$277</c:f>
              <c:numCache>
                <c:formatCode>General</c:formatCode>
                <c:ptCount val="10"/>
                <c:pt idx="0">
                  <c:v>0.5</c:v>
                </c:pt>
                <c:pt idx="1">
                  <c:v>0.6</c:v>
                </c:pt>
                <c:pt idx="2">
                  <c:v>0</c:v>
                </c:pt>
                <c:pt idx="3">
                  <c:v>0.7</c:v>
                </c:pt>
                <c:pt idx="4">
                  <c:v>8.9</c:v>
                </c:pt>
                <c:pt idx="5">
                  <c:v>30.1</c:v>
                </c:pt>
                <c:pt idx="6">
                  <c:v>51.1</c:v>
                </c:pt>
                <c:pt idx="7">
                  <c:v>31.2</c:v>
                </c:pt>
                <c:pt idx="8">
                  <c:v>24.1</c:v>
                </c:pt>
                <c:pt idx="9">
                  <c:v>4.9000000000000004</c:v>
                </c:pt>
              </c:numCache>
            </c:numRef>
          </c:val>
        </c:ser>
        <c:ser>
          <c:idx val="1"/>
          <c:order val="1"/>
          <c:tx>
            <c:v>Female</c:v>
          </c:tx>
          <c:spPr>
            <a:solidFill>
              <a:schemeClr val="tx2">
                <a:lumMod val="60000"/>
                <a:lumOff val="40000"/>
              </a:schemeClr>
            </a:solidFill>
          </c:spPr>
          <c:invertIfNegative val="0"/>
          <c:cat>
            <c:strRef>
              <c:f>'Age and sex'!$A$268:$A$277</c:f>
              <c:strCache>
                <c:ptCount val="10"/>
                <c:pt idx="0">
                  <c:v>0-4</c:v>
                </c:pt>
                <c:pt idx="1">
                  <c:v>5-9</c:v>
                </c:pt>
                <c:pt idx="2">
                  <c:v>10-14</c:v>
                </c:pt>
                <c:pt idx="3">
                  <c:v>15-19</c:v>
                </c:pt>
                <c:pt idx="4">
                  <c:v>20-24</c:v>
                </c:pt>
                <c:pt idx="5">
                  <c:v>25-34</c:v>
                </c:pt>
                <c:pt idx="6">
                  <c:v>35-44</c:v>
                </c:pt>
                <c:pt idx="7">
                  <c:v>45-54</c:v>
                </c:pt>
                <c:pt idx="8">
                  <c:v>55-64</c:v>
                </c:pt>
                <c:pt idx="9">
                  <c:v>65+</c:v>
                </c:pt>
              </c:strCache>
            </c:strRef>
          </c:cat>
          <c:val>
            <c:numRef>
              <c:f>'Age and sex'!$K$268:$K$277</c:f>
              <c:numCache>
                <c:formatCode>General</c:formatCode>
                <c:ptCount val="10"/>
                <c:pt idx="0">
                  <c:v>0.6</c:v>
                </c:pt>
                <c:pt idx="1">
                  <c:v>0</c:v>
                </c:pt>
                <c:pt idx="2">
                  <c:v>0</c:v>
                </c:pt>
                <c:pt idx="3">
                  <c:v>0.7</c:v>
                </c:pt>
                <c:pt idx="4">
                  <c:v>6</c:v>
                </c:pt>
                <c:pt idx="5">
                  <c:v>15.5</c:v>
                </c:pt>
                <c:pt idx="6">
                  <c:v>16.399999999999999</c:v>
                </c:pt>
                <c:pt idx="7">
                  <c:v>9.3000000000000007</c:v>
                </c:pt>
                <c:pt idx="8">
                  <c:v>8.6</c:v>
                </c:pt>
                <c:pt idx="9">
                  <c:v>3.4</c:v>
                </c:pt>
              </c:numCache>
            </c:numRef>
          </c:val>
        </c:ser>
        <c:dLbls>
          <c:showLegendKey val="0"/>
          <c:showVal val="0"/>
          <c:showCatName val="0"/>
          <c:showSerName val="0"/>
          <c:showPercent val="0"/>
          <c:showBubbleSize val="0"/>
        </c:dLbls>
        <c:gapWidth val="150"/>
        <c:axId val="48894336"/>
        <c:axId val="48896256"/>
      </c:barChart>
      <c:catAx>
        <c:axId val="48894336"/>
        <c:scaling>
          <c:orientation val="minMax"/>
        </c:scaling>
        <c:delete val="0"/>
        <c:axPos val="b"/>
        <c:title>
          <c:tx>
            <c:rich>
              <a:bodyPr/>
              <a:lstStyle/>
              <a:p>
                <a:pPr>
                  <a:defRPr sz="1600" b="1" i="0" u="none" strike="noStrike" baseline="0">
                    <a:solidFill>
                      <a:srgbClr val="000000"/>
                    </a:solidFill>
                    <a:latin typeface="Calibri"/>
                    <a:ea typeface="Calibri"/>
                    <a:cs typeface="Calibri"/>
                  </a:defRPr>
                </a:pPr>
                <a:r>
                  <a:rPr lang="en-IE" sz="1600"/>
                  <a:t>Age group (years)</a:t>
                </a:r>
              </a:p>
            </c:rich>
          </c:tx>
          <c:layout>
            <c:manualLayout>
              <c:xMode val="edge"/>
              <c:yMode val="edge"/>
              <c:x val="0.4181484388801972"/>
              <c:y val="0.81076584710926658"/>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48896256"/>
        <c:crosses val="autoZero"/>
        <c:auto val="1"/>
        <c:lblAlgn val="ctr"/>
        <c:lblOffset val="100"/>
        <c:noMultiLvlLbl val="0"/>
      </c:catAx>
      <c:valAx>
        <c:axId val="48896256"/>
        <c:scaling>
          <c:orientation val="minMax"/>
        </c:scaling>
        <c:delete val="0"/>
        <c:axPos val="l"/>
        <c:title>
          <c:tx>
            <c:rich>
              <a:bodyPr/>
              <a:lstStyle/>
              <a:p>
                <a:pPr>
                  <a:defRPr sz="1600" b="1" i="0" u="none" strike="noStrike" baseline="0">
                    <a:solidFill>
                      <a:srgbClr val="000000"/>
                    </a:solidFill>
                    <a:latin typeface="Calibri"/>
                    <a:ea typeface="Calibri"/>
                    <a:cs typeface="Calibri"/>
                  </a:defRPr>
                </a:pPr>
                <a:r>
                  <a:rPr lang="en-IE" sz="1600"/>
                  <a:t>Notification rates per 100,000</a:t>
                </a:r>
              </a:p>
            </c:rich>
          </c:tx>
          <c:layout>
            <c:manualLayout>
              <c:xMode val="edge"/>
              <c:yMode val="edge"/>
              <c:x val="8.1839722726618717E-3"/>
              <c:y val="6.7913593404875919E-2"/>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48894336"/>
        <c:crosses val="autoZero"/>
        <c:crossBetween val="between"/>
      </c:valAx>
    </c:plotArea>
    <c:legend>
      <c:legendPos val="r"/>
      <c:layout>
        <c:manualLayout>
          <c:xMode val="edge"/>
          <c:yMode val="edge"/>
          <c:x val="0.41160677869003026"/>
          <c:y val="0.88764295737271071"/>
          <c:w val="0.17948755071096545"/>
          <c:h val="7.8651820184526766E-2"/>
        </c:manualLayout>
      </c:layout>
      <c:overlay val="0"/>
      <c:txPr>
        <a:bodyPr/>
        <a:lstStyle/>
        <a:p>
          <a:pPr>
            <a:defRPr sz="14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0.1072792913719969"/>
          <c:y val="4.2659198581110037E-2"/>
          <c:w val="0.74224995036981323"/>
          <c:h val="0.7416874976854424"/>
        </c:manualLayout>
      </c:layout>
      <c:lineChart>
        <c:grouping val="standard"/>
        <c:varyColors val="0"/>
        <c:ser>
          <c:idx val="1"/>
          <c:order val="0"/>
          <c:tx>
            <c:v>HSE E</c:v>
          </c:tx>
          <c:spPr>
            <a:ln w="50800"/>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HB!$B$28:$B$40</c:f>
              <c:numCache>
                <c:formatCode>General</c:formatCode>
                <c:ptCount val="13"/>
                <c:pt idx="0">
                  <c:v>61.8</c:v>
                </c:pt>
                <c:pt idx="1">
                  <c:v>70.400000000000006</c:v>
                </c:pt>
                <c:pt idx="2">
                  <c:v>61.1</c:v>
                </c:pt>
                <c:pt idx="3">
                  <c:v>79.900000000000006</c:v>
                </c:pt>
                <c:pt idx="4">
                  <c:v>77.3</c:v>
                </c:pt>
                <c:pt idx="5">
                  <c:v>56.2</c:v>
                </c:pt>
                <c:pt idx="6">
                  <c:v>56.9</c:v>
                </c:pt>
                <c:pt idx="7">
                  <c:v>57.8</c:v>
                </c:pt>
                <c:pt idx="8">
                  <c:v>38.200000000000003</c:v>
                </c:pt>
                <c:pt idx="9">
                  <c:v>32.700000000000003</c:v>
                </c:pt>
                <c:pt idx="10">
                  <c:v>30</c:v>
                </c:pt>
                <c:pt idx="11">
                  <c:v>28.5</c:v>
                </c:pt>
                <c:pt idx="12">
                  <c:v>28.1</c:v>
                </c:pt>
              </c:numCache>
            </c:numRef>
          </c:val>
          <c:smooth val="0"/>
        </c:ser>
        <c:ser>
          <c:idx val="2"/>
          <c:order val="1"/>
          <c:tx>
            <c:v>HSE M</c:v>
          </c:tx>
          <c:spPr>
            <a:ln w="50800">
              <a:prstDash val="sysDash"/>
            </a:ln>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HB!$C$28:$C$40</c:f>
              <c:numCache>
                <c:formatCode>General</c:formatCode>
                <c:ptCount val="13"/>
                <c:pt idx="0">
                  <c:v>8.3000000000000007</c:v>
                </c:pt>
                <c:pt idx="1">
                  <c:v>18.3</c:v>
                </c:pt>
                <c:pt idx="2">
                  <c:v>19.899999999999999</c:v>
                </c:pt>
                <c:pt idx="3">
                  <c:v>16.7</c:v>
                </c:pt>
                <c:pt idx="4">
                  <c:v>14.3</c:v>
                </c:pt>
                <c:pt idx="5">
                  <c:v>16.600000000000001</c:v>
                </c:pt>
                <c:pt idx="6">
                  <c:v>24.4</c:v>
                </c:pt>
                <c:pt idx="7">
                  <c:v>16.600000000000001</c:v>
                </c:pt>
                <c:pt idx="8">
                  <c:v>12.4</c:v>
                </c:pt>
                <c:pt idx="9">
                  <c:v>9.1999999999999993</c:v>
                </c:pt>
                <c:pt idx="10">
                  <c:v>6.7</c:v>
                </c:pt>
                <c:pt idx="11">
                  <c:v>14.2</c:v>
                </c:pt>
                <c:pt idx="12">
                  <c:v>10.6</c:v>
                </c:pt>
              </c:numCache>
            </c:numRef>
          </c:val>
          <c:smooth val="0"/>
        </c:ser>
        <c:ser>
          <c:idx val="3"/>
          <c:order val="2"/>
          <c:tx>
            <c:v>HSE MW</c:v>
          </c:tx>
          <c:spPr>
            <a:ln w="50800"/>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HB!$D$28:$D$40</c:f>
              <c:numCache>
                <c:formatCode>General</c:formatCode>
                <c:ptCount val="13"/>
                <c:pt idx="0">
                  <c:v>9.1</c:v>
                </c:pt>
                <c:pt idx="1">
                  <c:v>14.1</c:v>
                </c:pt>
                <c:pt idx="2">
                  <c:v>8.9</c:v>
                </c:pt>
                <c:pt idx="3">
                  <c:v>12.2</c:v>
                </c:pt>
                <c:pt idx="4">
                  <c:v>11.4</c:v>
                </c:pt>
                <c:pt idx="5">
                  <c:v>11.3</c:v>
                </c:pt>
                <c:pt idx="6">
                  <c:v>10.3</c:v>
                </c:pt>
                <c:pt idx="7">
                  <c:v>9.5</c:v>
                </c:pt>
                <c:pt idx="8">
                  <c:v>5.8</c:v>
                </c:pt>
                <c:pt idx="9">
                  <c:v>9.1999999999999993</c:v>
                </c:pt>
                <c:pt idx="10">
                  <c:v>10</c:v>
                </c:pt>
                <c:pt idx="11">
                  <c:v>7.1</c:v>
                </c:pt>
                <c:pt idx="12">
                  <c:v>5.5</c:v>
                </c:pt>
              </c:numCache>
            </c:numRef>
          </c:val>
          <c:smooth val="0"/>
        </c:ser>
        <c:ser>
          <c:idx val="4"/>
          <c:order val="3"/>
          <c:tx>
            <c:v>HSE NE</c:v>
          </c:tx>
          <c:spPr>
            <a:ln w="50800">
              <a:prstDash val="lgDash"/>
            </a:ln>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HB!$E$28:$E$40</c:f>
              <c:numCache>
                <c:formatCode>General</c:formatCode>
                <c:ptCount val="13"/>
                <c:pt idx="0">
                  <c:v>5.0999999999999996</c:v>
                </c:pt>
                <c:pt idx="1">
                  <c:v>11.9</c:v>
                </c:pt>
                <c:pt idx="2">
                  <c:v>8.9</c:v>
                </c:pt>
                <c:pt idx="3">
                  <c:v>13.7</c:v>
                </c:pt>
                <c:pt idx="4">
                  <c:v>15.7</c:v>
                </c:pt>
                <c:pt idx="5">
                  <c:v>11.1</c:v>
                </c:pt>
                <c:pt idx="6">
                  <c:v>11.6</c:v>
                </c:pt>
                <c:pt idx="7">
                  <c:v>14.3</c:v>
                </c:pt>
                <c:pt idx="8">
                  <c:v>10</c:v>
                </c:pt>
                <c:pt idx="9">
                  <c:v>8.6</c:v>
                </c:pt>
                <c:pt idx="10">
                  <c:v>8.8000000000000007</c:v>
                </c:pt>
                <c:pt idx="11">
                  <c:v>8.4</c:v>
                </c:pt>
                <c:pt idx="12">
                  <c:v>8.6</c:v>
                </c:pt>
              </c:numCache>
            </c:numRef>
          </c:val>
          <c:smooth val="0"/>
        </c:ser>
        <c:ser>
          <c:idx val="5"/>
          <c:order val="4"/>
          <c:tx>
            <c:v>HSE NW</c:v>
          </c:tx>
          <c:spPr>
            <a:ln w="50800">
              <a:solidFill>
                <a:srgbClr val="002060"/>
              </a:solidFill>
            </a:ln>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HB!$F$28:$F$40</c:f>
              <c:numCache>
                <c:formatCode>General</c:formatCode>
                <c:ptCount val="13"/>
                <c:pt idx="0">
                  <c:v>1.7</c:v>
                </c:pt>
                <c:pt idx="1">
                  <c:v>5.5</c:v>
                </c:pt>
                <c:pt idx="2">
                  <c:v>8.4</c:v>
                </c:pt>
                <c:pt idx="3">
                  <c:v>8.4</c:v>
                </c:pt>
                <c:pt idx="4">
                  <c:v>8.9</c:v>
                </c:pt>
                <c:pt idx="5">
                  <c:v>9.3000000000000007</c:v>
                </c:pt>
                <c:pt idx="6">
                  <c:v>5.8</c:v>
                </c:pt>
                <c:pt idx="7">
                  <c:v>6.2</c:v>
                </c:pt>
                <c:pt idx="8">
                  <c:v>7</c:v>
                </c:pt>
                <c:pt idx="9">
                  <c:v>3.5</c:v>
                </c:pt>
                <c:pt idx="10">
                  <c:v>2.7</c:v>
                </c:pt>
                <c:pt idx="11">
                  <c:v>2.2999999999999998</c:v>
                </c:pt>
                <c:pt idx="12">
                  <c:v>4.3</c:v>
                </c:pt>
              </c:numCache>
            </c:numRef>
          </c:val>
          <c:smooth val="0"/>
        </c:ser>
        <c:ser>
          <c:idx val="6"/>
          <c:order val="5"/>
          <c:tx>
            <c:v>HSE SE</c:v>
          </c:tx>
          <c:spPr>
            <a:ln w="50800"/>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HB!$G$28:$G$40</c:f>
              <c:numCache>
                <c:formatCode>General</c:formatCode>
                <c:ptCount val="13"/>
                <c:pt idx="0">
                  <c:v>6.5</c:v>
                </c:pt>
                <c:pt idx="1">
                  <c:v>13</c:v>
                </c:pt>
                <c:pt idx="2">
                  <c:v>9.1</c:v>
                </c:pt>
                <c:pt idx="3">
                  <c:v>9.5</c:v>
                </c:pt>
                <c:pt idx="4">
                  <c:v>10.6</c:v>
                </c:pt>
                <c:pt idx="5">
                  <c:v>6.3</c:v>
                </c:pt>
                <c:pt idx="6">
                  <c:v>5.3</c:v>
                </c:pt>
                <c:pt idx="7">
                  <c:v>6.5</c:v>
                </c:pt>
                <c:pt idx="8">
                  <c:v>4.7</c:v>
                </c:pt>
                <c:pt idx="9">
                  <c:v>3.8</c:v>
                </c:pt>
                <c:pt idx="10">
                  <c:v>5.6</c:v>
                </c:pt>
                <c:pt idx="11">
                  <c:v>4.2</c:v>
                </c:pt>
                <c:pt idx="12">
                  <c:v>3.9</c:v>
                </c:pt>
              </c:numCache>
            </c:numRef>
          </c:val>
          <c:smooth val="0"/>
        </c:ser>
        <c:ser>
          <c:idx val="7"/>
          <c:order val="6"/>
          <c:tx>
            <c:v>HSE S</c:v>
          </c:tx>
          <c:spPr>
            <a:ln w="50800">
              <a:prstDash val="sysDash"/>
            </a:ln>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HB!$H$28:$H$40</c:f>
              <c:numCache>
                <c:formatCode>General</c:formatCode>
                <c:ptCount val="13"/>
                <c:pt idx="0">
                  <c:v>7.2</c:v>
                </c:pt>
                <c:pt idx="1">
                  <c:v>10</c:v>
                </c:pt>
                <c:pt idx="2">
                  <c:v>11.3</c:v>
                </c:pt>
                <c:pt idx="3">
                  <c:v>10.5</c:v>
                </c:pt>
                <c:pt idx="4">
                  <c:v>10.6</c:v>
                </c:pt>
                <c:pt idx="5">
                  <c:v>14.3</c:v>
                </c:pt>
                <c:pt idx="6">
                  <c:v>9.8000000000000007</c:v>
                </c:pt>
                <c:pt idx="7">
                  <c:v>12.1</c:v>
                </c:pt>
                <c:pt idx="8">
                  <c:v>15.5</c:v>
                </c:pt>
                <c:pt idx="9">
                  <c:v>11.7</c:v>
                </c:pt>
                <c:pt idx="10">
                  <c:v>10.5</c:v>
                </c:pt>
                <c:pt idx="11">
                  <c:v>8.4</c:v>
                </c:pt>
                <c:pt idx="12">
                  <c:v>8.1999999999999993</c:v>
                </c:pt>
              </c:numCache>
            </c:numRef>
          </c:val>
          <c:smooth val="0"/>
        </c:ser>
        <c:ser>
          <c:idx val="8"/>
          <c:order val="7"/>
          <c:tx>
            <c:v>HSE W</c:v>
          </c:tx>
          <c:spPr>
            <a:ln>
              <a:solidFill>
                <a:srgbClr val="00B0F0"/>
              </a:solidFill>
            </a:ln>
          </c:spPr>
          <c:marker>
            <c:symbol val="none"/>
          </c:marker>
          <c:cat>
            <c:numRef>
              <c:f>HB!$A$28:$A$40</c:f>
              <c:numCache>
                <c:formatCode>General</c:formatCode>
                <c:ptCount val="13"/>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numCache>
            </c:numRef>
          </c:cat>
          <c:val>
            <c:numRef>
              <c:f>HB!$I$28:$I$40</c:f>
              <c:numCache>
                <c:formatCode>General</c:formatCode>
                <c:ptCount val="13"/>
                <c:pt idx="0">
                  <c:v>9.4</c:v>
                </c:pt>
                <c:pt idx="1">
                  <c:v>15.4</c:v>
                </c:pt>
                <c:pt idx="2">
                  <c:v>10.4</c:v>
                </c:pt>
                <c:pt idx="3">
                  <c:v>16.899999999999999</c:v>
                </c:pt>
                <c:pt idx="4">
                  <c:v>16.7</c:v>
                </c:pt>
                <c:pt idx="5">
                  <c:v>10.3</c:v>
                </c:pt>
                <c:pt idx="6">
                  <c:v>7.9</c:v>
                </c:pt>
                <c:pt idx="7">
                  <c:v>7.4</c:v>
                </c:pt>
                <c:pt idx="8">
                  <c:v>7.4</c:v>
                </c:pt>
                <c:pt idx="9">
                  <c:v>7.4</c:v>
                </c:pt>
                <c:pt idx="10">
                  <c:v>4.5</c:v>
                </c:pt>
                <c:pt idx="11">
                  <c:v>7.4</c:v>
                </c:pt>
                <c:pt idx="12">
                  <c:v>6.7</c:v>
                </c:pt>
              </c:numCache>
            </c:numRef>
          </c:val>
          <c:smooth val="0"/>
        </c:ser>
        <c:dLbls>
          <c:showLegendKey val="0"/>
          <c:showVal val="0"/>
          <c:showCatName val="0"/>
          <c:showSerName val="0"/>
          <c:showPercent val="0"/>
          <c:showBubbleSize val="0"/>
        </c:dLbls>
        <c:marker val="1"/>
        <c:smooth val="0"/>
        <c:axId val="50084096"/>
        <c:axId val="50094464"/>
      </c:lineChart>
      <c:catAx>
        <c:axId val="50084096"/>
        <c:scaling>
          <c:orientation val="minMax"/>
        </c:scaling>
        <c:delete val="0"/>
        <c:axPos val="b"/>
        <c:title>
          <c:tx>
            <c:rich>
              <a:bodyPr/>
              <a:lstStyle/>
              <a:p>
                <a:pPr>
                  <a:defRPr sz="1600" b="1" i="0" u="none" strike="noStrike" baseline="0">
                    <a:solidFill>
                      <a:srgbClr val="000000"/>
                    </a:solidFill>
                    <a:latin typeface="Calibri"/>
                    <a:ea typeface="Calibri"/>
                    <a:cs typeface="Calibri"/>
                  </a:defRPr>
                </a:pPr>
                <a:r>
                  <a:rPr lang="en-IE" sz="1600"/>
                  <a:t>Year</a:t>
                </a:r>
              </a:p>
            </c:rich>
          </c:tx>
          <c:layout>
            <c:manualLayout>
              <c:xMode val="edge"/>
              <c:yMode val="edge"/>
              <c:x val="0.43062249640215228"/>
              <c:y val="0.90630785075916143"/>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50094464"/>
        <c:crosses val="autoZero"/>
        <c:auto val="1"/>
        <c:lblAlgn val="ctr"/>
        <c:lblOffset val="100"/>
        <c:noMultiLvlLbl val="0"/>
      </c:catAx>
      <c:valAx>
        <c:axId val="50094464"/>
        <c:scaling>
          <c:orientation val="minMax"/>
        </c:scaling>
        <c:delete val="0"/>
        <c:axPos val="l"/>
        <c:title>
          <c:tx>
            <c:rich>
              <a:bodyPr/>
              <a:lstStyle/>
              <a:p>
                <a:pPr>
                  <a:defRPr sz="1600" b="1" i="0" u="none" strike="noStrike" baseline="0">
                    <a:solidFill>
                      <a:srgbClr val="000000"/>
                    </a:solidFill>
                    <a:latin typeface="Calibri"/>
                    <a:ea typeface="Calibri"/>
                    <a:cs typeface="Calibri"/>
                  </a:defRPr>
                </a:pPr>
                <a:r>
                  <a:rPr lang="en-IE" sz="1600"/>
                  <a:t>Notification rate per 100,000</a:t>
                </a:r>
              </a:p>
            </c:rich>
          </c:tx>
          <c:layout>
            <c:manualLayout>
              <c:xMode val="edge"/>
              <c:yMode val="edge"/>
              <c:x val="1.2136060474154964E-2"/>
              <c:y val="0.15364240282825717"/>
            </c:manualLayout>
          </c:layout>
          <c:overlay val="0"/>
        </c:title>
        <c:numFmt formatCode="General" sourceLinked="1"/>
        <c:majorTickMark val="out"/>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50084096"/>
        <c:crosses val="autoZero"/>
        <c:crossBetween val="between"/>
      </c:valAx>
    </c:plotArea>
    <c:legend>
      <c:legendPos val="r"/>
      <c:layout/>
      <c:overlay val="0"/>
      <c:txPr>
        <a:bodyPr/>
        <a:lstStyle/>
        <a:p>
          <a:pPr>
            <a:defRPr sz="14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7273003993232917"/>
          <c:y val="3.4748222419731141E-2"/>
          <c:w val="0.45290017059036453"/>
          <c:h val="0.93599368588675336"/>
        </c:manualLayout>
      </c:layout>
      <c:pieChart>
        <c:varyColors val="1"/>
        <c:ser>
          <c:idx val="0"/>
          <c:order val="0"/>
          <c:spPr>
            <a:solidFill>
              <a:schemeClr val="tx2"/>
            </a:solidFill>
          </c:spPr>
          <c:dPt>
            <c:idx val="0"/>
            <c:bubble3D val="0"/>
          </c:dPt>
          <c:dPt>
            <c:idx val="1"/>
            <c:bubble3D val="0"/>
            <c:spPr>
              <a:solidFill>
                <a:schemeClr val="accent5"/>
              </a:solidFill>
            </c:spPr>
          </c:dPt>
          <c:dPt>
            <c:idx val="2"/>
            <c:bubble3D val="0"/>
            <c:spPr>
              <a:solidFill>
                <a:schemeClr val="tx2">
                  <a:lumMod val="60000"/>
                  <a:lumOff val="40000"/>
                </a:schemeClr>
              </a:solidFill>
            </c:spPr>
          </c:dPt>
          <c:dPt>
            <c:idx val="3"/>
            <c:bubble3D val="0"/>
            <c:spPr>
              <a:solidFill>
                <a:schemeClr val="accent5">
                  <a:lumMod val="60000"/>
                  <a:lumOff val="40000"/>
                </a:schemeClr>
              </a:solidFill>
            </c:spPr>
          </c:dPt>
          <c:dPt>
            <c:idx val="4"/>
            <c:bubble3D val="0"/>
            <c:spPr>
              <a:solidFill>
                <a:schemeClr val="bg1">
                  <a:lumMod val="75000"/>
                </a:schemeClr>
              </a:solidFill>
            </c:spPr>
          </c:dPt>
          <c:dLbls>
            <c:dLbl>
              <c:idx val="0"/>
              <c:layout>
                <c:manualLayout>
                  <c:x val="-0.21216161167277711"/>
                  <c:y val="-5.1253564418767749E-3"/>
                </c:manualLayout>
              </c:layout>
              <c:spPr/>
              <c:txPr>
                <a:bodyPr/>
                <a:lstStyle/>
                <a:p>
                  <a:pPr>
                    <a:defRPr sz="1600" b="1">
                      <a:solidFill>
                        <a:schemeClr val="bg1"/>
                      </a:solidFill>
                    </a:defRPr>
                  </a:pPr>
                  <a:endParaRPr lang="en-US"/>
                </a:p>
              </c:txPr>
              <c:dLblPos val="bestFit"/>
              <c:showLegendKey val="0"/>
              <c:showVal val="0"/>
              <c:showCatName val="1"/>
              <c:showSerName val="0"/>
              <c:showPercent val="0"/>
              <c:showBubbleSize val="0"/>
            </c:dLbl>
            <c:dLbl>
              <c:idx val="1"/>
              <c:layout>
                <c:manualLayout>
                  <c:x val="-9.9026684164479437E-3"/>
                  <c:y val="9.1519028871391073E-2"/>
                </c:manualLayout>
              </c:layout>
              <c:dLblPos val="bestFit"/>
              <c:showLegendKey val="0"/>
              <c:showVal val="0"/>
              <c:showCatName val="1"/>
              <c:showSerName val="0"/>
              <c:showPercent val="0"/>
              <c:showBubbleSize val="0"/>
            </c:dLbl>
            <c:dLbl>
              <c:idx val="2"/>
              <c:layout>
                <c:manualLayout>
                  <c:x val="-6.3666229221347334E-2"/>
                  <c:y val="2.2539370078740158E-3"/>
                </c:manualLayout>
              </c:layout>
              <c:dLblPos val="bestFit"/>
              <c:showLegendKey val="0"/>
              <c:showVal val="0"/>
              <c:showCatName val="1"/>
              <c:showSerName val="0"/>
              <c:showPercent val="0"/>
              <c:showBubbleSize val="0"/>
            </c:dLbl>
            <c:dLbl>
              <c:idx val="3"/>
              <c:layout>
                <c:manualLayout>
                  <c:x val="-3.8908136482939636E-2"/>
                  <c:y val="-7.8918780985710119E-2"/>
                </c:manualLayout>
              </c:layout>
              <c:dLblPos val="bestFit"/>
              <c:showLegendKey val="0"/>
              <c:showVal val="0"/>
              <c:showCatName val="1"/>
              <c:showSerName val="0"/>
              <c:showPercent val="0"/>
              <c:showBubbleSize val="0"/>
            </c:dLbl>
            <c:dLbl>
              <c:idx val="4"/>
              <c:layout>
                <c:manualLayout>
                  <c:x val="-5.2141732283464567E-2"/>
                  <c:y val="-0.1122098279381744"/>
                </c:manualLayout>
              </c:layout>
              <c:dLblPos val="bestFit"/>
              <c:showLegendKey val="0"/>
              <c:showVal val="0"/>
              <c:showCatName val="1"/>
              <c:showSerName val="0"/>
              <c:showPercent val="0"/>
              <c:showBubbleSize val="0"/>
            </c:dLbl>
            <c:txPr>
              <a:bodyPr/>
              <a:lstStyle/>
              <a:p>
                <a:pPr>
                  <a:defRPr sz="1600" b="1"/>
                </a:pPr>
                <a:endParaRPr lang="en-US"/>
              </a:p>
            </c:txPr>
            <c:showLegendKey val="0"/>
            <c:showVal val="0"/>
            <c:showCatName val="1"/>
            <c:showSerName val="0"/>
            <c:showPercent val="0"/>
            <c:showBubbleSize val="0"/>
            <c:showLeaderLines val="1"/>
          </c:dLbls>
          <c:cat>
            <c:strRef>
              <c:f>'rf 2016'!$A$38:$A$42</c:f>
              <c:strCache>
                <c:ptCount val="5"/>
                <c:pt idx="0">
                  <c:v>People who inject drugs, 80%</c:v>
                </c:pt>
                <c:pt idx="1">
                  <c:v>Possible sexual exposure, 5%</c:v>
                </c:pt>
                <c:pt idx="2">
                  <c:v>Received blood or blood products, 4%</c:v>
                </c:pt>
                <c:pt idx="3">
                  <c:v>Vertical transmission, 2%</c:v>
                </c:pt>
                <c:pt idx="4">
                  <c:v>Other &amp; no known risk factor, 9%</c:v>
                </c:pt>
              </c:strCache>
            </c:strRef>
          </c:cat>
          <c:val>
            <c:numRef>
              <c:f>'rf 2016'!$B$38:$B$42</c:f>
              <c:numCache>
                <c:formatCode>General</c:formatCode>
                <c:ptCount val="5"/>
                <c:pt idx="0">
                  <c:v>4225</c:v>
                </c:pt>
                <c:pt idx="1">
                  <c:v>257</c:v>
                </c:pt>
                <c:pt idx="2">
                  <c:v>215</c:v>
                </c:pt>
                <c:pt idx="3">
                  <c:v>106</c:v>
                </c:pt>
                <c:pt idx="4">
                  <c:v>452</c:v>
                </c:pt>
              </c:numCache>
            </c:numRef>
          </c:val>
        </c:ser>
        <c:dLbls>
          <c:showLegendKey val="0"/>
          <c:showVal val="0"/>
          <c:showCatName val="0"/>
          <c:showSerName val="0"/>
          <c:showPercent val="0"/>
          <c:showBubbleSize val="0"/>
          <c:showLeaderLines val="1"/>
        </c:dLbls>
        <c:firstSliceAng val="305"/>
      </c:pieChart>
      <c:spPr>
        <a:noFill/>
        <a:ln w="25400">
          <a:noFill/>
        </a:ln>
      </c:spPr>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0.10779270965687593"/>
          <c:y val="2.964845404489623E-2"/>
          <c:w val="0.57113231870751135"/>
          <c:h val="0.7822816302981187"/>
        </c:manualLayout>
      </c:layout>
      <c:lineChart>
        <c:grouping val="standard"/>
        <c:varyColors val="0"/>
        <c:ser>
          <c:idx val="1"/>
          <c:order val="0"/>
          <c:tx>
            <c:v>People who inject drugs</c:v>
          </c:tx>
          <c:spPr>
            <a:ln w="50800">
              <a:solidFill>
                <a:srgbClr val="002060"/>
              </a:solidFill>
            </a:ln>
          </c:spPr>
          <c:marker>
            <c:symbol val="none"/>
          </c:marker>
          <c:cat>
            <c:numRef>
              <c:f>'rf 2016'!$A$3:$A$12</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'rf 2016'!$B$3:$B$12</c:f>
              <c:numCache>
                <c:formatCode>General</c:formatCode>
                <c:ptCount val="10"/>
                <c:pt idx="0">
                  <c:v>542</c:v>
                </c:pt>
                <c:pt idx="1">
                  <c:v>457</c:v>
                </c:pt>
                <c:pt idx="2">
                  <c:v>611</c:v>
                </c:pt>
                <c:pt idx="3">
                  <c:v>565</c:v>
                </c:pt>
                <c:pt idx="4">
                  <c:v>611</c:v>
                </c:pt>
                <c:pt idx="5">
                  <c:v>421</c:v>
                </c:pt>
                <c:pt idx="6">
                  <c:v>338</c:v>
                </c:pt>
                <c:pt idx="7">
                  <c:v>287</c:v>
                </c:pt>
                <c:pt idx="8">
                  <c:v>198</c:v>
                </c:pt>
                <c:pt idx="9">
                  <c:v>195</c:v>
                </c:pt>
              </c:numCache>
            </c:numRef>
          </c:val>
          <c:smooth val="0"/>
        </c:ser>
        <c:ser>
          <c:idx val="2"/>
          <c:order val="1"/>
          <c:tx>
            <c:v>Blood or blood products</c:v>
          </c:tx>
          <c:spPr>
            <a:ln w="50800">
              <a:solidFill>
                <a:schemeClr val="accent5">
                  <a:lumMod val="75000"/>
                </a:schemeClr>
              </a:solidFill>
              <a:prstDash val="sysDash"/>
            </a:ln>
          </c:spPr>
          <c:marker>
            <c:symbol val="none"/>
          </c:marker>
          <c:cat>
            <c:numRef>
              <c:f>'rf 2016'!$A$3:$A$12</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'rf 2016'!$C$3:$C$12</c:f>
              <c:numCache>
                <c:formatCode>General</c:formatCode>
                <c:ptCount val="10"/>
                <c:pt idx="0">
                  <c:v>32</c:v>
                </c:pt>
                <c:pt idx="1">
                  <c:v>28</c:v>
                </c:pt>
                <c:pt idx="2">
                  <c:v>34</c:v>
                </c:pt>
                <c:pt idx="3">
                  <c:v>19</c:v>
                </c:pt>
                <c:pt idx="4">
                  <c:v>20</c:v>
                </c:pt>
                <c:pt idx="5">
                  <c:v>24</c:v>
                </c:pt>
                <c:pt idx="6">
                  <c:v>14</c:v>
                </c:pt>
                <c:pt idx="7">
                  <c:v>16</c:v>
                </c:pt>
                <c:pt idx="8">
                  <c:v>17</c:v>
                </c:pt>
                <c:pt idx="9">
                  <c:v>11</c:v>
                </c:pt>
              </c:numCache>
            </c:numRef>
          </c:val>
          <c:smooth val="0"/>
        </c:ser>
        <c:ser>
          <c:idx val="3"/>
          <c:order val="2"/>
          <c:tx>
            <c:v>Possible sexual exposure</c:v>
          </c:tx>
          <c:spPr>
            <a:ln w="50800">
              <a:solidFill>
                <a:srgbClr val="00B0F0"/>
              </a:solidFill>
            </a:ln>
          </c:spPr>
          <c:marker>
            <c:symbol val="none"/>
          </c:marker>
          <c:cat>
            <c:numRef>
              <c:f>'rf 2016'!$A$3:$A$12</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'rf 2016'!$D$3:$D$12</c:f>
              <c:numCache>
                <c:formatCode>General</c:formatCode>
                <c:ptCount val="10"/>
                <c:pt idx="0">
                  <c:v>16</c:v>
                </c:pt>
                <c:pt idx="1">
                  <c:v>16</c:v>
                </c:pt>
                <c:pt idx="2">
                  <c:v>27</c:v>
                </c:pt>
                <c:pt idx="3">
                  <c:v>39</c:v>
                </c:pt>
                <c:pt idx="4">
                  <c:v>23</c:v>
                </c:pt>
                <c:pt idx="5">
                  <c:v>39</c:v>
                </c:pt>
                <c:pt idx="6">
                  <c:v>30</c:v>
                </c:pt>
                <c:pt idx="7">
                  <c:v>18</c:v>
                </c:pt>
                <c:pt idx="8">
                  <c:v>14</c:v>
                </c:pt>
                <c:pt idx="9">
                  <c:v>35</c:v>
                </c:pt>
              </c:numCache>
            </c:numRef>
          </c:val>
          <c:smooth val="0"/>
        </c:ser>
        <c:ser>
          <c:idx val="6"/>
          <c:order val="3"/>
          <c:tx>
            <c:v>Other</c:v>
          </c:tx>
          <c:spPr>
            <a:ln w="50800">
              <a:solidFill>
                <a:srgbClr val="0070C0"/>
              </a:solidFill>
              <a:prstDash val="sysDash"/>
            </a:ln>
          </c:spPr>
          <c:marker>
            <c:symbol val="none"/>
          </c:marker>
          <c:cat>
            <c:numRef>
              <c:f>'rf 2016'!$A$3:$A$12</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'rf 2016'!$E$3:$E$12</c:f>
              <c:numCache>
                <c:formatCode>General</c:formatCode>
                <c:ptCount val="10"/>
                <c:pt idx="0">
                  <c:v>84</c:v>
                </c:pt>
                <c:pt idx="1">
                  <c:v>75</c:v>
                </c:pt>
                <c:pt idx="2">
                  <c:v>81</c:v>
                </c:pt>
                <c:pt idx="3">
                  <c:v>57</c:v>
                </c:pt>
                <c:pt idx="4">
                  <c:v>42</c:v>
                </c:pt>
                <c:pt idx="5">
                  <c:v>56</c:v>
                </c:pt>
                <c:pt idx="6">
                  <c:v>47</c:v>
                </c:pt>
                <c:pt idx="7">
                  <c:v>38</c:v>
                </c:pt>
                <c:pt idx="8">
                  <c:v>33</c:v>
                </c:pt>
                <c:pt idx="9">
                  <c:v>45</c:v>
                </c:pt>
              </c:numCache>
            </c:numRef>
          </c:val>
          <c:smooth val="0"/>
        </c:ser>
        <c:ser>
          <c:idx val="7"/>
          <c:order val="4"/>
          <c:tx>
            <c:v>Unknown</c:v>
          </c:tx>
          <c:spPr>
            <a:ln w="50800">
              <a:solidFill>
                <a:schemeClr val="bg1">
                  <a:lumMod val="50000"/>
                </a:schemeClr>
              </a:solidFill>
            </a:ln>
          </c:spPr>
          <c:marker>
            <c:symbol val="none"/>
          </c:marker>
          <c:cat>
            <c:numRef>
              <c:f>'rf 2016'!$A$3:$A$12</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'rf 2016'!$F$3:$F$12</c:f>
              <c:numCache>
                <c:formatCode>General</c:formatCode>
                <c:ptCount val="10"/>
                <c:pt idx="0">
                  <c:v>864</c:v>
                </c:pt>
                <c:pt idx="1">
                  <c:v>928</c:v>
                </c:pt>
                <c:pt idx="2">
                  <c:v>480</c:v>
                </c:pt>
                <c:pt idx="3">
                  <c:v>535</c:v>
                </c:pt>
                <c:pt idx="4">
                  <c:v>539</c:v>
                </c:pt>
                <c:pt idx="5">
                  <c:v>339</c:v>
                </c:pt>
                <c:pt idx="6">
                  <c:v>325</c:v>
                </c:pt>
                <c:pt idx="7">
                  <c:v>339</c:v>
                </c:pt>
                <c:pt idx="8">
                  <c:v>413</c:v>
                </c:pt>
                <c:pt idx="9">
                  <c:v>364</c:v>
                </c:pt>
              </c:numCache>
            </c:numRef>
          </c:val>
          <c:smooth val="0"/>
        </c:ser>
        <c:dLbls>
          <c:showLegendKey val="0"/>
          <c:showVal val="0"/>
          <c:showCatName val="0"/>
          <c:showSerName val="0"/>
          <c:showPercent val="0"/>
          <c:showBubbleSize val="0"/>
        </c:dLbls>
        <c:marker val="1"/>
        <c:smooth val="0"/>
        <c:axId val="38947072"/>
        <c:axId val="48371968"/>
      </c:lineChart>
      <c:catAx>
        <c:axId val="38947072"/>
        <c:scaling>
          <c:orientation val="minMax"/>
        </c:scaling>
        <c:delete val="0"/>
        <c:axPos val="b"/>
        <c:title>
          <c:tx>
            <c:rich>
              <a:bodyPr/>
              <a:lstStyle/>
              <a:p>
                <a:pPr>
                  <a:defRPr sz="1600"/>
                </a:pPr>
                <a:r>
                  <a:rPr lang="en-US" sz="1600"/>
                  <a:t>Year</a:t>
                </a:r>
              </a:p>
            </c:rich>
          </c:tx>
          <c:layout>
            <c:manualLayout>
              <c:xMode val="edge"/>
              <c:yMode val="edge"/>
              <c:x val="0.38095225456368514"/>
              <c:y val="0.90595082727918674"/>
            </c:manualLayout>
          </c:layout>
          <c:overlay val="0"/>
        </c:title>
        <c:numFmt formatCode="General" sourceLinked="1"/>
        <c:majorTickMark val="out"/>
        <c:minorTickMark val="none"/>
        <c:tickLblPos val="nextTo"/>
        <c:txPr>
          <a:bodyPr/>
          <a:lstStyle/>
          <a:p>
            <a:pPr>
              <a:defRPr sz="1400"/>
            </a:pPr>
            <a:endParaRPr lang="en-US"/>
          </a:p>
        </c:txPr>
        <c:crossAx val="48371968"/>
        <c:crosses val="autoZero"/>
        <c:auto val="1"/>
        <c:lblAlgn val="ctr"/>
        <c:lblOffset val="100"/>
        <c:noMultiLvlLbl val="0"/>
      </c:catAx>
      <c:valAx>
        <c:axId val="48371968"/>
        <c:scaling>
          <c:orientation val="minMax"/>
        </c:scaling>
        <c:delete val="0"/>
        <c:axPos val="l"/>
        <c:title>
          <c:tx>
            <c:rich>
              <a:bodyPr rot="-5400000" vert="horz"/>
              <a:lstStyle/>
              <a:p>
                <a:pPr>
                  <a:defRPr sz="1600"/>
                </a:pPr>
                <a:r>
                  <a:rPr lang="en-US" sz="1600"/>
                  <a:t>Number of notifications</a:t>
                </a:r>
              </a:p>
            </c:rich>
          </c:tx>
          <c:layout>
            <c:manualLayout>
              <c:xMode val="edge"/>
              <c:yMode val="edge"/>
              <c:x val="1.6912913975640684E-2"/>
              <c:y val="0.18366250489407057"/>
            </c:manualLayout>
          </c:layout>
          <c:overlay val="0"/>
        </c:title>
        <c:numFmt formatCode="General" sourceLinked="1"/>
        <c:majorTickMark val="out"/>
        <c:minorTickMark val="none"/>
        <c:tickLblPos val="nextTo"/>
        <c:txPr>
          <a:bodyPr/>
          <a:lstStyle/>
          <a:p>
            <a:pPr>
              <a:defRPr sz="1400"/>
            </a:pPr>
            <a:endParaRPr lang="en-US"/>
          </a:p>
        </c:txPr>
        <c:crossAx val="38947072"/>
        <c:crosses val="autoZero"/>
        <c:crossBetween val="between"/>
      </c:valAx>
    </c:plotArea>
    <c:legend>
      <c:legendPos val="r"/>
      <c:layout>
        <c:manualLayout>
          <c:xMode val="edge"/>
          <c:yMode val="edge"/>
          <c:x val="0.7112082338022353"/>
          <c:y val="0.30437203636838217"/>
          <c:w val="0.25142381078769649"/>
          <c:h val="0.38739939966067782"/>
        </c:manualLayout>
      </c:layout>
      <c:overlay val="0"/>
      <c:txPr>
        <a:bodyPr/>
        <a:lstStyle/>
        <a:p>
          <a:pPr>
            <a:defRPr sz="1400"/>
          </a:pPr>
          <a:endParaRPr lang="en-US"/>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8085656253247848"/>
          <c:y val="1.630253787759648E-2"/>
          <c:w val="0.46178997584497777"/>
          <c:h val="0.95360491664060998"/>
        </c:manualLayout>
      </c:layout>
      <c:pieChart>
        <c:varyColors val="1"/>
        <c:ser>
          <c:idx val="0"/>
          <c:order val="0"/>
          <c:spPr>
            <a:solidFill>
              <a:schemeClr val="tx2"/>
            </a:solidFill>
          </c:spPr>
          <c:dPt>
            <c:idx val="0"/>
            <c:bubble3D val="0"/>
          </c:dPt>
          <c:dPt>
            <c:idx val="1"/>
            <c:bubble3D val="0"/>
            <c:spPr>
              <a:solidFill>
                <a:schemeClr val="accent5"/>
              </a:solidFill>
            </c:spPr>
          </c:dPt>
          <c:dPt>
            <c:idx val="2"/>
            <c:bubble3D val="0"/>
            <c:spPr>
              <a:solidFill>
                <a:schemeClr val="tx2">
                  <a:lumMod val="60000"/>
                  <a:lumOff val="40000"/>
                </a:schemeClr>
              </a:solidFill>
            </c:spPr>
          </c:dPt>
          <c:dPt>
            <c:idx val="3"/>
            <c:bubble3D val="0"/>
            <c:spPr>
              <a:solidFill>
                <a:schemeClr val="accent5">
                  <a:lumMod val="60000"/>
                  <a:lumOff val="40000"/>
                </a:schemeClr>
              </a:solidFill>
            </c:spPr>
          </c:dPt>
          <c:dPt>
            <c:idx val="4"/>
            <c:bubble3D val="0"/>
            <c:spPr>
              <a:solidFill>
                <a:schemeClr val="bg1">
                  <a:lumMod val="75000"/>
                </a:schemeClr>
              </a:solidFill>
            </c:spPr>
          </c:dPt>
          <c:dLbls>
            <c:dLbl>
              <c:idx val="0"/>
              <c:layout>
                <c:manualLayout>
                  <c:x val="-0.23385898430640323"/>
                  <c:y val="1.3742365737819817E-2"/>
                </c:manualLayout>
              </c:layout>
              <c:spPr/>
              <c:txPr>
                <a:bodyPr/>
                <a:lstStyle/>
                <a:p>
                  <a:pPr>
                    <a:defRPr sz="1600" b="1">
                      <a:solidFill>
                        <a:schemeClr val="bg1"/>
                      </a:solidFill>
                    </a:defRPr>
                  </a:pPr>
                  <a:endParaRPr lang="en-US"/>
                </a:p>
              </c:txPr>
              <c:dLblPos val="bestFit"/>
              <c:showLegendKey val="0"/>
              <c:showVal val="0"/>
              <c:showCatName val="1"/>
              <c:showSerName val="0"/>
              <c:showPercent val="0"/>
              <c:showBubbleSize val="0"/>
            </c:dLbl>
            <c:dLbl>
              <c:idx val="1"/>
              <c:layout>
                <c:manualLayout>
                  <c:x val="0.13780547681082031"/>
                  <c:y val="-0.18571215801928248"/>
                </c:manualLayout>
              </c:layout>
              <c:dLblPos val="bestFit"/>
              <c:showLegendKey val="0"/>
              <c:showVal val="0"/>
              <c:showCatName val="1"/>
              <c:showSerName val="0"/>
              <c:showPercent val="0"/>
              <c:showBubbleSize val="0"/>
            </c:dLbl>
            <c:dLbl>
              <c:idx val="2"/>
              <c:layout>
                <c:manualLayout>
                  <c:x val="-1.7717901415971703E-2"/>
                  <c:y val="2.8339278544878638E-2"/>
                </c:manualLayout>
              </c:layout>
              <c:dLblPos val="bestFit"/>
              <c:showLegendKey val="0"/>
              <c:showVal val="0"/>
              <c:showCatName val="1"/>
              <c:showSerName val="0"/>
              <c:showPercent val="0"/>
              <c:showBubbleSize val="0"/>
            </c:dLbl>
            <c:dLbl>
              <c:idx val="3"/>
              <c:layout>
                <c:manualLayout>
                  <c:x val="-3.8908136482939636E-2"/>
                  <c:y val="-9.7437299504228594E-2"/>
                </c:manualLayout>
              </c:layout>
              <c:dLblPos val="bestFit"/>
              <c:showLegendKey val="0"/>
              <c:showVal val="0"/>
              <c:showCatName val="1"/>
              <c:showSerName val="0"/>
              <c:showPercent val="0"/>
              <c:showBubbleSize val="0"/>
            </c:dLbl>
            <c:dLbl>
              <c:idx val="4"/>
              <c:layout>
                <c:manualLayout>
                  <c:x val="0.16885881407442183"/>
                  <c:y val="0.14625243528569393"/>
                </c:manualLayout>
              </c:layout>
              <c:dLblPos val="bestFit"/>
              <c:showLegendKey val="0"/>
              <c:showVal val="0"/>
              <c:showCatName val="1"/>
              <c:showSerName val="0"/>
              <c:showPercent val="0"/>
              <c:showBubbleSize val="0"/>
            </c:dLbl>
            <c:txPr>
              <a:bodyPr/>
              <a:lstStyle/>
              <a:p>
                <a:pPr>
                  <a:defRPr sz="1600" b="1"/>
                </a:pPr>
                <a:endParaRPr lang="en-US"/>
              </a:p>
            </c:txPr>
            <c:showLegendKey val="0"/>
            <c:showVal val="0"/>
            <c:showCatName val="1"/>
            <c:showSerName val="0"/>
            <c:showPercent val="0"/>
            <c:showBubbleSize val="0"/>
            <c:showLeaderLines val="1"/>
          </c:dLbls>
          <c:cat>
            <c:strRef>
              <c:f>'rf 2016'!$A$71:$A$75</c:f>
              <c:strCache>
                <c:ptCount val="5"/>
                <c:pt idx="0">
                  <c:v>People who inject drugs, 68%</c:v>
                </c:pt>
                <c:pt idx="1">
                  <c:v>Possible sexual exposure, 12%</c:v>
                </c:pt>
                <c:pt idx="2">
                  <c:v>Received blood or blood products, 4%</c:v>
                </c:pt>
                <c:pt idx="3">
                  <c:v>Vertical transmission, 2%</c:v>
                </c:pt>
                <c:pt idx="4">
                  <c:v>Other &amp; no known risk factor, 14%</c:v>
                </c:pt>
              </c:strCache>
            </c:strRef>
          </c:cat>
          <c:val>
            <c:numRef>
              <c:f>'rf 2016'!$B$71:$B$75</c:f>
              <c:numCache>
                <c:formatCode>General</c:formatCode>
                <c:ptCount val="5"/>
                <c:pt idx="0">
                  <c:v>195</c:v>
                </c:pt>
                <c:pt idx="1">
                  <c:v>35</c:v>
                </c:pt>
                <c:pt idx="2">
                  <c:v>11</c:v>
                </c:pt>
                <c:pt idx="3">
                  <c:v>5</c:v>
                </c:pt>
                <c:pt idx="4">
                  <c:v>40</c:v>
                </c:pt>
              </c:numCache>
            </c:numRef>
          </c:val>
        </c:ser>
        <c:dLbls>
          <c:showLegendKey val="0"/>
          <c:showVal val="0"/>
          <c:showCatName val="0"/>
          <c:showSerName val="0"/>
          <c:showPercent val="0"/>
          <c:showBubbleSize val="0"/>
          <c:showLeaderLines val="1"/>
        </c:dLbls>
        <c:firstSliceAng val="326"/>
      </c:pieChart>
      <c:spPr>
        <a:noFill/>
        <a:ln w="25400">
          <a:noFill/>
        </a:ln>
      </c:spPr>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0.12623620718146164"/>
          <c:y val="3.403617921595456E-2"/>
          <c:w val="0.53720174882529392"/>
          <c:h val="0.77287562590511383"/>
        </c:manualLayout>
      </c:layout>
      <c:barChart>
        <c:barDir val="col"/>
        <c:grouping val="stacked"/>
        <c:varyColors val="0"/>
        <c:ser>
          <c:idx val="0"/>
          <c:order val="0"/>
          <c:tx>
            <c:strRef>
              <c:f>'msm table 2'!$L$23</c:f>
              <c:strCache>
                <c:ptCount val="1"/>
                <c:pt idx="0">
                  <c:v>HIV positive &amp; other recent STI*</c:v>
                </c:pt>
              </c:strCache>
            </c:strRef>
          </c:tx>
          <c:spPr>
            <a:solidFill>
              <a:schemeClr val="accent2"/>
            </a:solidFill>
          </c:spPr>
          <c:invertIfNegative val="0"/>
          <c:cat>
            <c:numRef>
              <c:f>'msm table 2'!$K$24:$K$28</c:f>
              <c:numCache>
                <c:formatCode>General</c:formatCode>
                <c:ptCount val="5"/>
                <c:pt idx="0">
                  <c:v>2012</c:v>
                </c:pt>
                <c:pt idx="1">
                  <c:v>2013</c:v>
                </c:pt>
                <c:pt idx="2">
                  <c:v>2014</c:v>
                </c:pt>
                <c:pt idx="3">
                  <c:v>2015</c:v>
                </c:pt>
                <c:pt idx="4">
                  <c:v>2016</c:v>
                </c:pt>
              </c:numCache>
            </c:numRef>
          </c:cat>
          <c:val>
            <c:numRef>
              <c:f>'msm table 2'!$L$24:$L$28</c:f>
              <c:numCache>
                <c:formatCode>General</c:formatCode>
                <c:ptCount val="5"/>
                <c:pt idx="0">
                  <c:v>1</c:v>
                </c:pt>
                <c:pt idx="1">
                  <c:v>0</c:v>
                </c:pt>
                <c:pt idx="2">
                  <c:v>3</c:v>
                </c:pt>
                <c:pt idx="3">
                  <c:v>4</c:v>
                </c:pt>
                <c:pt idx="4">
                  <c:v>11</c:v>
                </c:pt>
              </c:numCache>
            </c:numRef>
          </c:val>
        </c:ser>
        <c:ser>
          <c:idx val="1"/>
          <c:order val="1"/>
          <c:tx>
            <c:strRef>
              <c:f>'msm table 2'!$M$23</c:f>
              <c:strCache>
                <c:ptCount val="1"/>
                <c:pt idx="0">
                  <c:v>HIV positive, no other recent STI</c:v>
                </c:pt>
              </c:strCache>
            </c:strRef>
          </c:tx>
          <c:spPr>
            <a:solidFill>
              <a:schemeClr val="accent2">
                <a:lumMod val="60000"/>
                <a:lumOff val="40000"/>
              </a:schemeClr>
            </a:solidFill>
          </c:spPr>
          <c:invertIfNegative val="0"/>
          <c:cat>
            <c:numRef>
              <c:f>'msm table 2'!$K$24:$K$28</c:f>
              <c:numCache>
                <c:formatCode>General</c:formatCode>
                <c:ptCount val="5"/>
                <c:pt idx="0">
                  <c:v>2012</c:v>
                </c:pt>
                <c:pt idx="1">
                  <c:v>2013</c:v>
                </c:pt>
                <c:pt idx="2">
                  <c:v>2014</c:v>
                </c:pt>
                <c:pt idx="3">
                  <c:v>2015</c:v>
                </c:pt>
                <c:pt idx="4">
                  <c:v>2016</c:v>
                </c:pt>
              </c:numCache>
            </c:numRef>
          </c:cat>
          <c:val>
            <c:numRef>
              <c:f>'msm table 2'!$M$24:$M$28</c:f>
              <c:numCache>
                <c:formatCode>General</c:formatCode>
                <c:ptCount val="5"/>
                <c:pt idx="0">
                  <c:v>2</c:v>
                </c:pt>
                <c:pt idx="1">
                  <c:v>4</c:v>
                </c:pt>
                <c:pt idx="2">
                  <c:v>0</c:v>
                </c:pt>
                <c:pt idx="3">
                  <c:v>3</c:v>
                </c:pt>
                <c:pt idx="4">
                  <c:v>8</c:v>
                </c:pt>
              </c:numCache>
            </c:numRef>
          </c:val>
        </c:ser>
        <c:ser>
          <c:idx val="2"/>
          <c:order val="2"/>
          <c:tx>
            <c:strRef>
              <c:f>'msm table 2'!$N$23</c:f>
              <c:strCache>
                <c:ptCount val="1"/>
                <c:pt idx="0">
                  <c:v>HIV negative, but had other recent STI</c:v>
                </c:pt>
              </c:strCache>
            </c:strRef>
          </c:tx>
          <c:invertIfNegative val="0"/>
          <c:cat>
            <c:numRef>
              <c:f>'msm table 2'!$K$24:$K$28</c:f>
              <c:numCache>
                <c:formatCode>General</c:formatCode>
                <c:ptCount val="5"/>
                <c:pt idx="0">
                  <c:v>2012</c:v>
                </c:pt>
                <c:pt idx="1">
                  <c:v>2013</c:v>
                </c:pt>
                <c:pt idx="2">
                  <c:v>2014</c:v>
                </c:pt>
                <c:pt idx="3">
                  <c:v>2015</c:v>
                </c:pt>
                <c:pt idx="4">
                  <c:v>2016</c:v>
                </c:pt>
              </c:numCache>
            </c:numRef>
          </c:cat>
          <c:val>
            <c:numRef>
              <c:f>'msm table 2'!$N$24:$N$28</c:f>
              <c:numCache>
                <c:formatCode>General</c:formatCode>
                <c:ptCount val="5"/>
                <c:pt idx="0">
                  <c:v>0</c:v>
                </c:pt>
                <c:pt idx="1">
                  <c:v>4</c:v>
                </c:pt>
                <c:pt idx="2">
                  <c:v>0</c:v>
                </c:pt>
                <c:pt idx="3">
                  <c:v>0</c:v>
                </c:pt>
                <c:pt idx="4">
                  <c:v>4</c:v>
                </c:pt>
              </c:numCache>
            </c:numRef>
          </c:val>
        </c:ser>
        <c:ser>
          <c:idx val="3"/>
          <c:order val="3"/>
          <c:tx>
            <c:strRef>
              <c:f>'msm table 2'!$O$23</c:f>
              <c:strCache>
                <c:ptCount val="1"/>
                <c:pt idx="0">
                  <c:v>HIV negative and no other recent STI</c:v>
                </c:pt>
              </c:strCache>
            </c:strRef>
          </c:tx>
          <c:invertIfNegative val="0"/>
          <c:cat>
            <c:numRef>
              <c:f>'msm table 2'!$K$24:$K$28</c:f>
              <c:numCache>
                <c:formatCode>General</c:formatCode>
                <c:ptCount val="5"/>
                <c:pt idx="0">
                  <c:v>2012</c:v>
                </c:pt>
                <c:pt idx="1">
                  <c:v>2013</c:v>
                </c:pt>
                <c:pt idx="2">
                  <c:v>2014</c:v>
                </c:pt>
                <c:pt idx="3">
                  <c:v>2015</c:v>
                </c:pt>
                <c:pt idx="4">
                  <c:v>2016</c:v>
                </c:pt>
              </c:numCache>
            </c:numRef>
          </c:cat>
          <c:val>
            <c:numRef>
              <c:f>'msm table 2'!$O$24:$O$28</c:f>
              <c:numCache>
                <c:formatCode>General</c:formatCode>
                <c:ptCount val="5"/>
                <c:pt idx="0">
                  <c:v>2</c:v>
                </c:pt>
                <c:pt idx="1">
                  <c:v>5</c:v>
                </c:pt>
                <c:pt idx="2">
                  <c:v>0</c:v>
                </c:pt>
                <c:pt idx="3">
                  <c:v>1</c:v>
                </c:pt>
                <c:pt idx="4">
                  <c:v>5</c:v>
                </c:pt>
              </c:numCache>
            </c:numRef>
          </c:val>
        </c:ser>
        <c:dLbls>
          <c:showLegendKey val="0"/>
          <c:showVal val="0"/>
          <c:showCatName val="0"/>
          <c:showSerName val="0"/>
          <c:showPercent val="0"/>
          <c:showBubbleSize val="0"/>
        </c:dLbls>
        <c:gapWidth val="150"/>
        <c:overlap val="100"/>
        <c:axId val="112619904"/>
        <c:axId val="112621824"/>
      </c:barChart>
      <c:catAx>
        <c:axId val="112619904"/>
        <c:scaling>
          <c:orientation val="minMax"/>
        </c:scaling>
        <c:delete val="0"/>
        <c:axPos val="b"/>
        <c:title>
          <c:tx>
            <c:rich>
              <a:bodyPr/>
              <a:lstStyle/>
              <a:p>
                <a:pPr>
                  <a:defRPr sz="1600"/>
                </a:pPr>
                <a:r>
                  <a:rPr lang="en-US" sz="1600"/>
                  <a:t>Year of hepatitis C notification</a:t>
                </a:r>
              </a:p>
            </c:rich>
          </c:tx>
          <c:layout>
            <c:manualLayout>
              <c:xMode val="edge"/>
              <c:yMode val="edge"/>
              <c:x val="0.240361675270296"/>
              <c:y val="0.90645815106445027"/>
            </c:manualLayout>
          </c:layout>
          <c:overlay val="0"/>
        </c:title>
        <c:numFmt formatCode="General" sourceLinked="1"/>
        <c:majorTickMark val="out"/>
        <c:minorTickMark val="none"/>
        <c:tickLblPos val="nextTo"/>
        <c:txPr>
          <a:bodyPr/>
          <a:lstStyle/>
          <a:p>
            <a:pPr>
              <a:defRPr sz="1400"/>
            </a:pPr>
            <a:endParaRPr lang="en-US"/>
          </a:p>
        </c:txPr>
        <c:crossAx val="112621824"/>
        <c:crosses val="autoZero"/>
        <c:auto val="1"/>
        <c:lblAlgn val="ctr"/>
        <c:lblOffset val="100"/>
        <c:noMultiLvlLbl val="0"/>
      </c:catAx>
      <c:valAx>
        <c:axId val="112621824"/>
        <c:scaling>
          <c:orientation val="minMax"/>
        </c:scaling>
        <c:delete val="0"/>
        <c:axPos val="l"/>
        <c:title>
          <c:tx>
            <c:rich>
              <a:bodyPr rot="-5400000" vert="horz"/>
              <a:lstStyle/>
              <a:p>
                <a:pPr>
                  <a:defRPr sz="1600"/>
                </a:pPr>
                <a:r>
                  <a:rPr lang="en-US" sz="1600"/>
                  <a:t>Number of hepatitis C notifications identified as MSM</a:t>
                </a:r>
              </a:p>
            </c:rich>
          </c:tx>
          <c:layout>
            <c:manualLayout>
              <c:xMode val="edge"/>
              <c:yMode val="edge"/>
              <c:x val="1.8450184501845018E-2"/>
              <c:y val="7.1994386118401865E-2"/>
            </c:manualLayout>
          </c:layout>
          <c:overlay val="0"/>
        </c:title>
        <c:numFmt formatCode="General" sourceLinked="1"/>
        <c:majorTickMark val="out"/>
        <c:minorTickMark val="none"/>
        <c:tickLblPos val="nextTo"/>
        <c:txPr>
          <a:bodyPr/>
          <a:lstStyle/>
          <a:p>
            <a:pPr>
              <a:defRPr sz="1400"/>
            </a:pPr>
            <a:endParaRPr lang="en-US"/>
          </a:p>
        </c:txPr>
        <c:crossAx val="112619904"/>
        <c:crosses val="autoZero"/>
        <c:crossBetween val="between"/>
      </c:valAx>
    </c:plotArea>
    <c:legend>
      <c:legendPos val="r"/>
      <c:layout>
        <c:manualLayout>
          <c:xMode val="edge"/>
          <c:yMode val="edge"/>
          <c:x val="0.66716303230546747"/>
          <c:y val="0.19158300149885879"/>
          <c:w val="0.32394439833482552"/>
          <c:h val="0.59826880833903451"/>
        </c:manualLayout>
      </c:layout>
      <c:overlay val="0"/>
      <c:txPr>
        <a:bodyPr/>
        <a:lstStyle/>
        <a:p>
          <a:pPr>
            <a:defRPr sz="1400"/>
          </a:pPr>
          <a:endParaRPr lang="en-US"/>
        </a:p>
      </c:txPr>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0.39583333333333331"/>
          <c:y val="3.2966677941699406E-2"/>
          <c:w val="0.49028935809300322"/>
          <c:h val="0.94157039523326314"/>
        </c:manualLayout>
      </c:layout>
      <c:pieChart>
        <c:varyColors val="1"/>
        <c:ser>
          <c:idx val="0"/>
          <c:order val="0"/>
          <c:dPt>
            <c:idx val="0"/>
            <c:bubble3D val="0"/>
            <c:spPr>
              <a:solidFill>
                <a:schemeClr val="tx2"/>
              </a:solidFill>
            </c:spPr>
          </c:dPt>
          <c:dPt>
            <c:idx val="2"/>
            <c:bubble3D val="0"/>
            <c:spPr>
              <a:solidFill>
                <a:schemeClr val="accent5">
                  <a:lumMod val="60000"/>
                  <a:lumOff val="40000"/>
                </a:schemeClr>
              </a:solidFill>
            </c:spPr>
          </c:dPt>
          <c:dPt>
            <c:idx val="3"/>
            <c:bubble3D val="0"/>
            <c:spPr>
              <a:solidFill>
                <a:schemeClr val="tx2">
                  <a:lumMod val="60000"/>
                  <a:lumOff val="40000"/>
                </a:schemeClr>
              </a:solidFill>
            </c:spPr>
          </c:dPt>
          <c:dPt>
            <c:idx val="4"/>
            <c:bubble3D val="0"/>
            <c:spPr>
              <a:solidFill>
                <a:srgbClr val="00B0F0"/>
              </a:solidFill>
            </c:spPr>
          </c:dPt>
          <c:dPt>
            <c:idx val="5"/>
            <c:bubble3D val="0"/>
            <c:spPr>
              <a:solidFill>
                <a:schemeClr val="tx2">
                  <a:lumMod val="40000"/>
                  <a:lumOff val="60000"/>
                </a:schemeClr>
              </a:solidFill>
            </c:spPr>
          </c:dPt>
          <c:dPt>
            <c:idx val="6"/>
            <c:bubble3D val="0"/>
            <c:spPr>
              <a:solidFill>
                <a:schemeClr val="accent5"/>
              </a:solidFill>
            </c:spPr>
          </c:dPt>
          <c:dLbls>
            <c:dLbl>
              <c:idx val="0"/>
              <c:layout>
                <c:manualLayout>
                  <c:x val="-0.11855533683289589"/>
                  <c:y val="0.33399897929425487"/>
                </c:manualLayout>
              </c:layout>
              <c:spPr/>
              <c:txPr>
                <a:bodyPr/>
                <a:lstStyle/>
                <a:p>
                  <a:pPr>
                    <a:defRPr sz="1600" b="1">
                      <a:solidFill>
                        <a:schemeClr val="bg1"/>
                      </a:solidFill>
                    </a:defRPr>
                  </a:pPr>
                  <a:endParaRPr lang="en-US"/>
                </a:p>
              </c:txPr>
              <c:dLblPos val="bestFit"/>
              <c:showLegendKey val="0"/>
              <c:showVal val="0"/>
              <c:showCatName val="1"/>
              <c:showSerName val="0"/>
              <c:showPercent val="0"/>
              <c:showBubbleSize val="0"/>
            </c:dLbl>
            <c:dLbl>
              <c:idx val="1"/>
              <c:layout>
                <c:manualLayout>
                  <c:x val="-9.1814632545931765E-2"/>
                  <c:y val="-0.17192111402741325"/>
                </c:manualLayout>
              </c:layout>
              <c:dLblPos val="bestFit"/>
              <c:showLegendKey val="0"/>
              <c:showVal val="0"/>
              <c:showCatName val="1"/>
              <c:showSerName val="0"/>
              <c:showPercent val="0"/>
              <c:showBubbleSize val="0"/>
            </c:dLbl>
            <c:dLbl>
              <c:idx val="2"/>
              <c:layout>
                <c:manualLayout>
                  <c:x val="0.14354833770778652"/>
                  <c:y val="-0.1069983960338291"/>
                </c:manualLayout>
              </c:layout>
              <c:dLblPos val="bestFit"/>
              <c:showLegendKey val="0"/>
              <c:showVal val="0"/>
              <c:showCatName val="1"/>
              <c:showSerName val="0"/>
              <c:showPercent val="0"/>
              <c:showBubbleSize val="0"/>
            </c:dLbl>
            <c:dLbl>
              <c:idx val="4"/>
              <c:layout>
                <c:manualLayout>
                  <c:x val="-0.10612915573053368"/>
                  <c:y val="0.21776939340915719"/>
                </c:manualLayout>
              </c:layout>
              <c:dLblPos val="bestFit"/>
              <c:showLegendKey val="0"/>
              <c:showVal val="0"/>
              <c:showCatName val="1"/>
              <c:showSerName val="0"/>
              <c:showPercent val="0"/>
              <c:showBubbleSize val="0"/>
            </c:dLbl>
            <c:dLbl>
              <c:idx val="5"/>
              <c:layout>
                <c:manualLayout>
                  <c:x val="-5.3475940507436572E-2"/>
                  <c:y val="5.8180227471566051E-2"/>
                </c:manualLayout>
              </c:layout>
              <c:dLblPos val="bestFit"/>
              <c:showLegendKey val="0"/>
              <c:showVal val="0"/>
              <c:showCatName val="1"/>
              <c:showSerName val="0"/>
              <c:showPercent val="0"/>
              <c:showBubbleSize val="0"/>
            </c:dLbl>
            <c:dLbl>
              <c:idx val="6"/>
              <c:layout>
                <c:manualLayout>
                  <c:x val="-0.19060356517935259"/>
                  <c:y val="-9.8586322543015456E-2"/>
                </c:manualLayout>
              </c:layout>
              <c:dLblPos val="bestFit"/>
              <c:showLegendKey val="0"/>
              <c:showVal val="0"/>
              <c:showCatName val="1"/>
              <c:showSerName val="0"/>
              <c:showPercent val="0"/>
              <c:showBubbleSize val="0"/>
            </c:dLbl>
            <c:dLbl>
              <c:idx val="7"/>
              <c:layout>
                <c:manualLayout>
                  <c:x val="3.7298228346456692E-2"/>
                  <c:y val="-0.11085338291046952"/>
                </c:manualLayout>
              </c:layout>
              <c:dLblPos val="bestFit"/>
              <c:showLegendKey val="0"/>
              <c:showVal val="0"/>
              <c:showCatName val="1"/>
              <c:showSerName val="0"/>
              <c:showPercent val="0"/>
              <c:showBubbleSize val="0"/>
            </c:dLbl>
            <c:txPr>
              <a:bodyPr/>
              <a:lstStyle/>
              <a:p>
                <a:pPr>
                  <a:defRPr sz="1600" b="1"/>
                </a:pPr>
                <a:endParaRPr lang="en-US"/>
              </a:p>
            </c:txPr>
            <c:showLegendKey val="0"/>
            <c:showVal val="0"/>
            <c:showCatName val="1"/>
            <c:showSerName val="0"/>
            <c:showPercent val="0"/>
            <c:showBubbleSize val="0"/>
            <c:showLeaderLines val="1"/>
          </c:dLbls>
          <c:cat>
            <c:strRef>
              <c:f>'region and COB'!$A$17:$A$24</c:f>
              <c:strCache>
                <c:ptCount val="8"/>
                <c:pt idx="0">
                  <c:v>Ireland, 45%</c:v>
                </c:pt>
                <c:pt idx="1">
                  <c:v>Central and Eastern Europe, 32%</c:v>
                </c:pt>
                <c:pt idx="2">
                  <c:v>Western Europe, 9%</c:v>
                </c:pt>
                <c:pt idx="3">
                  <c:v>Asia, 8%</c:v>
                </c:pt>
                <c:pt idx="4">
                  <c:v>Sub-Saharan Africa, 2%</c:v>
                </c:pt>
                <c:pt idx="5">
                  <c:v>North Africa and Middle East, 2%</c:v>
                </c:pt>
                <c:pt idx="6">
                  <c:v>Latin America, 1%</c:v>
                </c:pt>
                <c:pt idx="7">
                  <c:v>Other, 1%</c:v>
                </c:pt>
              </c:strCache>
            </c:strRef>
          </c:cat>
          <c:val>
            <c:numRef>
              <c:f>'region and COB'!$B$17:$B$24</c:f>
              <c:numCache>
                <c:formatCode>General</c:formatCode>
                <c:ptCount val="8"/>
                <c:pt idx="0">
                  <c:v>1003</c:v>
                </c:pt>
                <c:pt idx="1">
                  <c:v>729</c:v>
                </c:pt>
                <c:pt idx="2">
                  <c:v>193</c:v>
                </c:pt>
                <c:pt idx="3">
                  <c:v>190</c:v>
                </c:pt>
                <c:pt idx="4">
                  <c:v>48</c:v>
                </c:pt>
                <c:pt idx="5">
                  <c:v>43</c:v>
                </c:pt>
                <c:pt idx="6">
                  <c:v>18</c:v>
                </c:pt>
                <c:pt idx="7">
                  <c:v>29</c:v>
                </c:pt>
              </c:numCache>
            </c:numRef>
          </c:val>
        </c:ser>
        <c:dLbls>
          <c:showLegendKey val="0"/>
          <c:showVal val="0"/>
          <c:showCatName val="0"/>
          <c:showSerName val="0"/>
          <c:showPercent val="0"/>
          <c:showBubbleSize val="0"/>
          <c:showLeaderLines val="1"/>
        </c:dLbls>
        <c:firstSliceAng val="308"/>
      </c:pieChart>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347" cy="496491"/>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51342" y="0"/>
            <a:ext cx="2946347" cy="496491"/>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01ABE78-DC53-4BD9-8281-CB518E36253A}" type="datetimeFigureOut">
              <a:rPr lang="en-US"/>
              <a:pPr>
                <a:defRPr/>
              </a:pPr>
              <a:t>4/3/2017</a:t>
            </a:fld>
            <a:endParaRPr lang="en-US"/>
          </a:p>
        </p:txBody>
      </p:sp>
      <p:sp>
        <p:nvSpPr>
          <p:cNvPr id="4" name="Slide Image Placeholder 3"/>
          <p:cNvSpPr>
            <a:spLocks noGrp="1" noRot="1" noChangeAspect="1"/>
          </p:cNvSpPr>
          <p:nvPr>
            <p:ph type="sldImg" idx="2"/>
          </p:nvPr>
        </p:nvSpPr>
        <p:spPr>
          <a:xfrm>
            <a:off x="917575" y="744538"/>
            <a:ext cx="4964113" cy="37242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927" y="4716661"/>
            <a:ext cx="5439410" cy="4468416"/>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8746B61-035B-43A7-A462-7C4417B7DC25}" type="slidenum">
              <a:rPr lang="en-US"/>
              <a:pPr>
                <a:defRPr/>
              </a:pPr>
              <a:t>‹#›</a:t>
            </a:fld>
            <a:endParaRPr lang="en-US"/>
          </a:p>
        </p:txBody>
      </p:sp>
    </p:spTree>
    <p:extLst>
      <p:ext uri="{BB962C8B-B14F-4D97-AF65-F5344CB8AC3E}">
        <p14:creationId xmlns:p14="http://schemas.microsoft.com/office/powerpoint/2010/main" val="33487959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CF645C-3DEA-4B6E-B832-8BDA89BCB35C}"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buFontTx/>
              <a:buChar char="•"/>
            </a:pPr>
            <a:r>
              <a:rPr lang="en-US" dirty="0" smtClean="0"/>
              <a:t>75%</a:t>
            </a:r>
            <a:r>
              <a:rPr lang="en-US" baseline="0" dirty="0" smtClean="0"/>
              <a:t> of hepatitis C cases between 2004 and 2016 were notified by HSE East</a:t>
            </a:r>
          </a:p>
          <a:p>
            <a:pPr>
              <a:spcBef>
                <a:spcPct val="0"/>
              </a:spcBef>
              <a:buFontTx/>
              <a:buChar char="•"/>
            </a:pPr>
            <a:r>
              <a:rPr lang="en-US" baseline="0" dirty="0" smtClean="0"/>
              <a:t>The percentage of the total cases notified by HSE East has declined from 83% in 2004 to 70% in 2016</a:t>
            </a:r>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1F0B92-6232-46F1-BD7E-1636930515F0}" type="slidenum">
              <a:rPr lang="en-US"/>
              <a:pPr fontAlgn="base">
                <a:spcBef>
                  <a:spcPct val="0"/>
                </a:spcBef>
                <a:spcAft>
                  <a:spcPct val="0"/>
                </a:spcAft>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IE" dirty="0" smtClean="0"/>
              <a:t>Where risk factor data available, most hepatitis C cases</a:t>
            </a:r>
            <a:r>
              <a:rPr lang="en-IE" baseline="0" dirty="0" smtClean="0"/>
              <a:t> a</a:t>
            </a:r>
            <a:r>
              <a:rPr lang="en-IE" dirty="0" smtClean="0"/>
              <a:t>re injecting drug users. </a:t>
            </a:r>
          </a:p>
          <a:p>
            <a:pPr>
              <a:spcBef>
                <a:spcPct val="0"/>
              </a:spcBef>
              <a:buFontTx/>
              <a:buChar char="•"/>
            </a:pPr>
            <a:r>
              <a:rPr lang="en-IE" dirty="0" smtClean="0"/>
              <a:t>Where information was available on cases infected through receipt of blood products in Ireland, all were infected through Anti-D or blood or blood</a:t>
            </a:r>
            <a:r>
              <a:rPr lang="en-IE" baseline="0" dirty="0" smtClean="0"/>
              <a:t> products </a:t>
            </a:r>
            <a:r>
              <a:rPr lang="en-IE" dirty="0" smtClean="0"/>
              <a:t>received in the past (during anti-D outbreaks or before blood testing was introduced in Ireland)</a:t>
            </a:r>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0ACB2E-19C8-40B5-8FCD-88CFA93DB7F0}" type="slidenum">
              <a:rPr lang="en-US"/>
              <a:pPr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anose="020B0604020202020204" pitchFamily="34" charset="0"/>
              <a:buChar char="•"/>
            </a:pPr>
            <a:endParaRPr lang="en-US"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0ACB2E-19C8-40B5-8FCD-88CFA93DB7F0}" type="slidenum">
              <a:rPr lang="en-US"/>
              <a:pPr fontAlgn="base">
                <a:spcBef>
                  <a:spcPct val="0"/>
                </a:spcBef>
                <a:spcAft>
                  <a:spcPct val="0"/>
                </a:spcAft>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IE" dirty="0" smtClean="0"/>
              <a:t>Where risk factor data available, most hepatitis C cases</a:t>
            </a:r>
            <a:r>
              <a:rPr lang="en-IE" baseline="0" dirty="0" smtClean="0"/>
              <a:t> a</a:t>
            </a:r>
            <a:r>
              <a:rPr lang="en-IE" dirty="0" smtClean="0"/>
              <a:t>re injecting drug users. </a:t>
            </a:r>
          </a:p>
          <a:p>
            <a:pPr>
              <a:spcBef>
                <a:spcPct val="0"/>
              </a:spcBef>
              <a:buFontTx/>
              <a:buChar char="•"/>
            </a:pPr>
            <a:r>
              <a:rPr lang="en-IE" dirty="0" smtClean="0"/>
              <a:t>Where information was available on cases infected through receipt of blood products in Ireland, all were infected through Anti-D or blood or blood</a:t>
            </a:r>
            <a:r>
              <a:rPr lang="en-IE" baseline="0" dirty="0" smtClean="0"/>
              <a:t> products </a:t>
            </a:r>
            <a:r>
              <a:rPr lang="en-IE" dirty="0" smtClean="0"/>
              <a:t>received in the past (during anti-D outbreaks or before blood testing was introduced in Ireland)</a:t>
            </a:r>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0ACB2E-19C8-40B5-8FCD-88CFA93DB7F0}" type="slidenum">
              <a:rPr lang="en-US"/>
              <a:pPr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None/>
            </a:pPr>
            <a:endParaRPr lang="en-IE"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0ACB2E-19C8-40B5-8FCD-88CFA93DB7F0}" type="slidenum">
              <a:rPr lang="en-US"/>
              <a:pPr fontAlgn="base">
                <a:spcBef>
                  <a:spcPct val="0"/>
                </a:spcBef>
                <a:spcAft>
                  <a:spcPct val="0"/>
                </a:spcAft>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en-US" baseline="0" dirty="0"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0ACB2E-19C8-40B5-8FCD-88CFA93DB7F0}" type="slidenum">
              <a:rPr lang="en-US"/>
              <a:pPr fontAlgn="base">
                <a:spcBef>
                  <a:spcPct val="0"/>
                </a:spcBef>
                <a:spcAft>
                  <a:spcPct val="0"/>
                </a:spcAft>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anose="020B0604020202020204" pitchFamily="34" charset="0"/>
              <a:buChar char="•"/>
            </a:pPr>
            <a:r>
              <a:rPr lang="en-US" dirty="0" smtClean="0"/>
              <a:t>The NVRL carried out approximately 95% of</a:t>
            </a:r>
            <a:r>
              <a:rPr lang="en-US" baseline="0" dirty="0" smtClean="0"/>
              <a:t> confirmatory testing for hepatitis in the period before hepatitis C became notifiable in Ireland</a:t>
            </a:r>
          </a:p>
          <a:p>
            <a:pPr marL="171450" indent="-171450">
              <a:spcBef>
                <a:spcPct val="0"/>
              </a:spcBef>
              <a:buFont typeface="Arial" panose="020B0604020202020204" pitchFamily="34" charset="0"/>
              <a:buChar char="•"/>
            </a:pPr>
            <a:r>
              <a:rPr lang="en-US" baseline="0" dirty="0" smtClean="0"/>
              <a:t>The data shown strongly reflects testing policies and practices </a:t>
            </a:r>
          </a:p>
          <a:p>
            <a:pPr marL="171450" indent="-171450">
              <a:spcBef>
                <a:spcPct val="0"/>
              </a:spcBef>
              <a:buFont typeface="Arial" panose="020B0604020202020204" pitchFamily="34" charset="0"/>
              <a:buChar char="•"/>
            </a:pPr>
            <a:r>
              <a:rPr lang="en-US" baseline="0" dirty="0" smtClean="0"/>
              <a:t>People infected through blood products were mostly infected in the 1970s and 1980s and diagnosed through screening </a:t>
            </a:r>
            <a:r>
              <a:rPr lang="en-US" baseline="0" dirty="0" err="1" smtClean="0"/>
              <a:t>programmes</a:t>
            </a:r>
            <a:r>
              <a:rPr lang="en-US" baseline="0" dirty="0" smtClean="0"/>
              <a:t> in the 1990s</a:t>
            </a:r>
          </a:p>
          <a:p>
            <a:pPr marL="171450" indent="-171450">
              <a:spcBef>
                <a:spcPct val="0"/>
              </a:spcBef>
              <a:buFont typeface="Arial" panose="020B0604020202020204" pitchFamily="34" charset="0"/>
              <a:buChar char="•"/>
            </a:pPr>
            <a:r>
              <a:rPr lang="en-US" baseline="0" dirty="0" smtClean="0"/>
              <a:t>Diagnoses in injecting drug users were dependent on the introduction and expansion of screening </a:t>
            </a:r>
            <a:r>
              <a:rPr lang="en-US" baseline="0" dirty="0" err="1" smtClean="0"/>
              <a:t>programmes</a:t>
            </a:r>
            <a:r>
              <a:rPr lang="en-US" baseline="0" dirty="0" smtClean="0"/>
              <a:t> in the drug treatment clinics</a:t>
            </a:r>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56F5C3-62A7-48A3-BACD-CC5113EEFC9F}" type="slidenum">
              <a:rPr lang="en-US"/>
              <a:pPr fontAlgn="base">
                <a:spcBef>
                  <a:spcPct val="0"/>
                </a:spcBef>
                <a:spcAft>
                  <a:spcPct val="0"/>
                </a:spcAft>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8746B61-035B-43A7-A462-7C4417B7DC25}"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dirty="0" smtClean="0"/>
          </a:p>
        </p:txBody>
      </p:sp>
      <p:sp>
        <p:nvSpPr>
          <p:cNvPr id="4" name="Slide Number Placeholder 3"/>
          <p:cNvSpPr>
            <a:spLocks noGrp="1"/>
          </p:cNvSpPr>
          <p:nvPr>
            <p:ph type="sldNum" sz="quarter" idx="5"/>
          </p:nvPr>
        </p:nvSpPr>
        <p:spPr/>
        <p:txBody>
          <a:bodyPr/>
          <a:lstStyle/>
          <a:p>
            <a:pPr>
              <a:defRPr/>
            </a:pPr>
            <a:fld id="{44444668-E749-4C08-940B-ABFC4C97A452}"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anose="020B0604020202020204" pitchFamily="34" charset="0"/>
              <a:buChar char="•"/>
            </a:pPr>
            <a:r>
              <a:rPr lang="en-US" dirty="0" smtClean="0"/>
              <a:t>People</a:t>
            </a:r>
            <a:r>
              <a:rPr lang="en-US" baseline="0" dirty="0" smtClean="0"/>
              <a:t> diagnosed prior to 2004 may be notified if they come to the attention of the Public Health departments. So some of the cases shown here are previously diagnosed cases. The proportion of cases that were previously diagnosed likely higher in earlier years of notification</a:t>
            </a:r>
            <a:endParaRPr lang="en-US" dirty="0" smtClean="0"/>
          </a:p>
          <a:p>
            <a:pPr marL="171450" indent="-171450">
              <a:spcBef>
                <a:spcPct val="0"/>
              </a:spcBef>
              <a:buFont typeface="Arial" panose="020B0604020202020204" pitchFamily="34" charset="0"/>
              <a:buChar char="•"/>
            </a:pPr>
            <a:r>
              <a:rPr lang="en-US" dirty="0" smtClean="0"/>
              <a:t>Likely that there are some</a:t>
            </a:r>
            <a:r>
              <a:rPr lang="en-US" baseline="0" dirty="0" smtClean="0"/>
              <a:t> duplicates – full name and date of birth available for 78% of events 2004-2011 and 95% of events since 2012</a:t>
            </a:r>
          </a:p>
          <a:p>
            <a:pPr marL="171450" indent="-171450">
              <a:spcBef>
                <a:spcPct val="0"/>
              </a:spcBef>
              <a:buFont typeface="Arial" panose="020B0604020202020204" pitchFamily="34" charset="0"/>
              <a:buChar char="•"/>
            </a:pPr>
            <a:r>
              <a:rPr lang="en-US" baseline="0" dirty="0" smtClean="0"/>
              <a:t>Lab results were insufficient to exclude resolved infections (antibody positive, RNA/antigen negative) prior to 2011. Case definitions to explicitly exclude these cases were introduced in 2012</a:t>
            </a:r>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56F5C3-62A7-48A3-BACD-CC5113EEFC9F}"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r>
              <a:rPr lang="en-IE" dirty="0" smtClean="0"/>
              <a:t>66% were male</a:t>
            </a:r>
          </a:p>
          <a:p>
            <a:pPr marL="171450" indent="-171450" eaLnBrk="1" hangingPunct="1">
              <a:spcBef>
                <a:spcPct val="0"/>
              </a:spcBef>
              <a:buFont typeface="Arial" panose="020B0604020202020204" pitchFamily="34" charset="0"/>
              <a:buChar char="•"/>
            </a:pPr>
            <a:r>
              <a:rPr lang="en-IE" dirty="0" smtClean="0"/>
              <a:t>91% were aged between 20 and</a:t>
            </a:r>
            <a:r>
              <a:rPr lang="en-IE" baseline="0" dirty="0" smtClean="0"/>
              <a:t> 54 years </a:t>
            </a:r>
          </a:p>
          <a:p>
            <a:pPr marL="171450" indent="-171450" eaLnBrk="1" hangingPunct="1">
              <a:spcBef>
                <a:spcPct val="0"/>
              </a:spcBef>
              <a:buFont typeface="Arial" panose="020B0604020202020204" pitchFamily="34" charset="0"/>
              <a:buChar char="•"/>
            </a:pPr>
            <a:r>
              <a:rPr lang="en-IE" dirty="0" smtClean="0"/>
              <a:t>Median</a:t>
            </a:r>
            <a:r>
              <a:rPr lang="en-IE" baseline="0" dirty="0" smtClean="0"/>
              <a:t> age 2004 to 2016 ranged from 31 to 39 years</a:t>
            </a:r>
          </a:p>
          <a:p>
            <a:pPr marL="171450" indent="-171450" eaLnBrk="1" hangingPunct="1">
              <a:spcBef>
                <a:spcPct val="0"/>
              </a:spcBef>
              <a:buFont typeface="Arial" panose="020B0604020202020204" pitchFamily="34" charset="0"/>
              <a:buChar char="•"/>
            </a:pPr>
            <a:r>
              <a:rPr lang="en-IE" baseline="0" dirty="0" smtClean="0"/>
              <a:t>Mean age 2004 to 2016 ranged from 33 to 41 years</a:t>
            </a:r>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1F0B92-6232-46F1-BD7E-1636930515F0}" type="slidenum">
              <a:rPr lang="en-US"/>
              <a:pPr fontAlgn="base">
                <a:spcBef>
                  <a:spcPct val="0"/>
                </a:spcBef>
                <a:spcAft>
                  <a:spcPct val="0"/>
                </a:spcAft>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spcBef>
                <a:spcPct val="0"/>
              </a:spcBef>
              <a:buFont typeface="Arial" panose="020B0604020202020204" pitchFamily="34" charset="0"/>
              <a:buChar char="•"/>
            </a:pPr>
            <a:r>
              <a:rPr lang="en-IE" dirty="0" smtClean="0"/>
              <a:t>672 cases of hepatitis C notified in 2016</a:t>
            </a:r>
          </a:p>
          <a:p>
            <a:pPr marL="171450" indent="-171450" eaLnBrk="1" hangingPunct="1">
              <a:spcBef>
                <a:spcPct val="0"/>
              </a:spcBef>
              <a:buFont typeface="Arial" panose="020B0604020202020204" pitchFamily="34" charset="0"/>
              <a:buChar char="•"/>
            </a:pPr>
            <a:r>
              <a:rPr lang="en-IE" dirty="0" smtClean="0"/>
              <a:t>71% were male</a:t>
            </a:r>
          </a:p>
          <a:p>
            <a:pPr marL="171450" indent="-171450" eaLnBrk="1" hangingPunct="1">
              <a:spcBef>
                <a:spcPct val="0"/>
              </a:spcBef>
              <a:buFont typeface="Arial" panose="020B0604020202020204" pitchFamily="34" charset="0"/>
              <a:buChar char="•"/>
            </a:pPr>
            <a:r>
              <a:rPr lang="en-IE" dirty="0" smtClean="0"/>
              <a:t>81% were aged between 25 and 54 years </a:t>
            </a:r>
          </a:p>
          <a:p>
            <a:pPr marL="171450" indent="-171450" eaLnBrk="1" hangingPunct="1">
              <a:spcBef>
                <a:spcPct val="0"/>
              </a:spcBef>
              <a:buFont typeface="Arial" panose="020B0604020202020204" pitchFamily="34" charset="0"/>
              <a:buChar char="•"/>
            </a:pPr>
            <a:r>
              <a:rPr lang="en-IE" dirty="0" smtClean="0"/>
              <a:t>Median</a:t>
            </a:r>
            <a:r>
              <a:rPr lang="en-IE" baseline="0" dirty="0" smtClean="0"/>
              <a:t> age at notification: 39 years</a:t>
            </a:r>
          </a:p>
          <a:p>
            <a:pPr marL="171450" indent="-171450" eaLnBrk="1" hangingPunct="1">
              <a:spcBef>
                <a:spcPct val="0"/>
              </a:spcBef>
              <a:buFont typeface="Arial" panose="020B0604020202020204" pitchFamily="34" charset="0"/>
              <a:buChar char="•"/>
            </a:pPr>
            <a:r>
              <a:rPr lang="en-IE" dirty="0" smtClean="0"/>
              <a:t>Mean </a:t>
            </a:r>
            <a:r>
              <a:rPr lang="en-IE" baseline="0" dirty="0" smtClean="0"/>
              <a:t>age at notification: 41 years</a:t>
            </a:r>
          </a:p>
          <a:p>
            <a:pPr marL="171450" indent="-171450" eaLnBrk="1" hangingPunct="1">
              <a:spcBef>
                <a:spcPct val="0"/>
              </a:spcBef>
              <a:buFont typeface="Arial" panose="020B0604020202020204" pitchFamily="34" charset="0"/>
              <a:buChar char="•"/>
            </a:pPr>
            <a:endParaRPr lang="en-IE" dirty="0" smtClean="0"/>
          </a:p>
          <a:p>
            <a:pPr eaLnBrk="1" hangingPunct="1">
              <a:spcBef>
                <a:spcPct val="0"/>
              </a:spcBef>
              <a:buFontTx/>
              <a:buNone/>
            </a:pPr>
            <a:endParaRPr lang="en-IE" dirty="0" smtClean="0"/>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1F0B92-6232-46F1-BD7E-1636930515F0}" type="slidenum">
              <a:rPr lang="en-US"/>
              <a:pPr fontAlgn="base">
                <a:spcBef>
                  <a:spcPct val="0"/>
                </a:spcBef>
                <a:spcAft>
                  <a:spcPct val="0"/>
                </a:spcAft>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7156E7B-1A42-4E88-BCAA-19535A68F15D}" type="datetimeFigureOut">
              <a:rPr lang="en-US"/>
              <a:pPr>
                <a:defRPr/>
              </a:pPr>
              <a:t>4/3/2017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2CADEA-E4F9-41D0-BC85-FA914662BB8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FF9786-3AD2-47A6-A3C1-2807928AB534}" type="datetimeFigureOut">
              <a:rPr lang="en-US"/>
              <a:pPr>
                <a:defRPr/>
              </a:pPr>
              <a:t>4/3/2017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2EA32F-667F-4925-9FEC-6D1ACABCF21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BD812D1-342D-4E68-9C12-F8B7440EDEE6}" type="datetimeFigureOut">
              <a:rPr lang="en-US"/>
              <a:pPr>
                <a:defRPr/>
              </a:pPr>
              <a:t>4/3/2017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1E5230-F3AA-493C-9720-8E9E78FD3DC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455A5E1-B081-47CD-9316-BE1409095D11}" type="datetimeFigureOut">
              <a:rPr lang="en-US"/>
              <a:pPr>
                <a:defRPr/>
              </a:pPr>
              <a:t>4/3/2017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3C1E3C-B21F-4D74-BF98-1A298218AF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34B3DE4-EFBB-4DBC-BD17-3477511875AC}" type="datetimeFigureOut">
              <a:rPr lang="en-US"/>
              <a:pPr>
                <a:defRPr/>
              </a:pPr>
              <a:t>4/3/2017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821887-91F3-438B-8BE0-02B401846E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A060645-C973-4AF5-A18E-097E968AD1D6}" type="datetimeFigureOut">
              <a:rPr lang="en-US"/>
              <a:pPr>
                <a:defRPr/>
              </a:pPr>
              <a:t>4/3/2017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D08C064-A896-4CC5-91C4-D3B5AA59836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C9C6D98-3CA3-48BE-A6C3-255DCDD469DE}" type="datetimeFigureOut">
              <a:rPr lang="en-US"/>
              <a:pPr>
                <a:defRPr/>
              </a:pPr>
              <a:t>4/3/2017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2C3BA4E-B7F6-4E38-9578-31B6A11AAED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75DAE07-F9A0-41CD-8B3F-588CF6D8FAFC}" type="datetimeFigureOut">
              <a:rPr lang="en-US"/>
              <a:pPr>
                <a:defRPr/>
              </a:pPr>
              <a:t>4/3/2017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DE793F5-6173-45FF-ABD6-8F6D61CFD6A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02148C-9782-4713-992B-B5F7CC716D43}" type="datetimeFigureOut">
              <a:rPr lang="en-US"/>
              <a:pPr>
                <a:defRPr/>
              </a:pPr>
              <a:t>4/3/2017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0E0C5D-815F-4BEF-B971-EEB73244376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73B867-7B29-4941-B242-78A0FE6533FE}" type="datetimeFigureOut">
              <a:rPr lang="en-US"/>
              <a:pPr>
                <a:defRPr/>
              </a:pPr>
              <a:t>4/3/2017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62FCAF-4A29-4BF3-89A6-B53010EC6C0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C30E14-7C5B-4B91-9682-4C99B1328B15}" type="datetimeFigureOut">
              <a:rPr lang="en-US"/>
              <a:pPr>
                <a:defRPr/>
              </a:pPr>
              <a:t>4/3/2017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C7FD11-7D5B-4A88-88BE-396BDC9A141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55C576E-59FE-41F2-AE41-7E47B5473552}" type="datetimeFigureOut">
              <a:rPr lang="en-US"/>
              <a:pPr>
                <a:defRPr/>
              </a:pPr>
              <a:t>4/3/2017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EBB9BBF-A24B-459A-A77B-C56B5771CA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hse.ie/eng/about/Who/primarycare/hepcprogramme%20.htm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www.hpa.org.uk/webc/HPAwebFile/HPAweb_C/1317139502302" TargetMode="External"/><Relationship Id="rId4" Type="http://schemas.openxmlformats.org/officeDocument/2006/relationships/hyperlink" Target="http://wwwnc.cdc.gov/travel/yellowbook/2016/infectious-diseases-related-to-travel/hepatitis-c"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www.drugsandalcohol.ie/613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1.bin"/><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323528" y="2130425"/>
            <a:ext cx="8496944" cy="3890863"/>
          </a:xfrm>
        </p:spPr>
        <p:txBody>
          <a:bodyPr/>
          <a:lstStyle/>
          <a:p>
            <a:r>
              <a:rPr lang="en-IE" sz="4800" b="1" dirty="0" smtClean="0">
                <a:solidFill>
                  <a:srgbClr val="002060"/>
                </a:solidFill>
                <a:latin typeface="Arial" charset="0"/>
                <a:cs typeface="Arial" charset="0"/>
              </a:rPr>
              <a:t>Epidemiology of hepatitis C in Ireland</a:t>
            </a:r>
            <a:br>
              <a:rPr lang="en-IE" sz="4800" b="1" dirty="0" smtClean="0">
                <a:solidFill>
                  <a:srgbClr val="002060"/>
                </a:solidFill>
                <a:latin typeface="Arial" charset="0"/>
                <a:cs typeface="Arial" charset="0"/>
              </a:rPr>
            </a:br>
            <a:r>
              <a:rPr lang="en-IE" sz="4800" b="1" dirty="0" smtClean="0">
                <a:solidFill>
                  <a:srgbClr val="002060"/>
                </a:solidFill>
                <a:latin typeface="Arial" charset="0"/>
                <a:cs typeface="Arial" charset="0"/>
              </a:rPr>
              <a:t/>
            </a:r>
            <a:br>
              <a:rPr lang="en-IE" sz="4800" b="1" dirty="0" smtClean="0">
                <a:solidFill>
                  <a:srgbClr val="002060"/>
                </a:solidFill>
                <a:latin typeface="Arial" charset="0"/>
                <a:cs typeface="Arial" charset="0"/>
              </a:rPr>
            </a:br>
            <a:r>
              <a:rPr lang="en-IE" sz="3200" b="1" dirty="0" smtClean="0">
                <a:solidFill>
                  <a:srgbClr val="0070C0"/>
                </a:solidFill>
                <a:latin typeface="Arial" charset="0"/>
                <a:cs typeface="Arial" charset="0"/>
              </a:rPr>
              <a:t>Last updated March 2017</a:t>
            </a:r>
            <a:endParaRPr lang="en-US" sz="3200" b="1" dirty="0" smtClean="0">
              <a:solidFill>
                <a:srgbClr val="0070C0"/>
              </a:solidFill>
              <a:latin typeface="Arial" charset="0"/>
              <a:cs typeface="Arial" charset="0"/>
            </a:endParaRPr>
          </a:p>
        </p:txBody>
      </p:sp>
      <p:pic>
        <p:nvPicPr>
          <p:cNvPr id="10243"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57187" y="1228879"/>
            <a:ext cx="8429625" cy="864096"/>
          </a:xfrm>
        </p:spPr>
        <p:txBody>
          <a:bodyPr/>
          <a:lstStyle/>
          <a:p>
            <a:pPr eaLnBrk="1" hangingPunct="1"/>
            <a:r>
              <a:rPr lang="en-IE" sz="2500" b="1" dirty="0">
                <a:solidFill>
                  <a:srgbClr val="002060"/>
                </a:solidFill>
                <a:latin typeface="Arial" charset="0"/>
                <a:cs typeface="Arial" charset="0"/>
              </a:rPr>
              <a:t>Notification rates of hepatitis C per 100,000 population by HSE area, </a:t>
            </a:r>
            <a:r>
              <a:rPr lang="en-IE" sz="2500" b="1" dirty="0" smtClean="0">
                <a:solidFill>
                  <a:srgbClr val="002060"/>
                </a:solidFill>
                <a:latin typeface="Arial" charset="0"/>
                <a:cs typeface="Arial" charset="0"/>
              </a:rPr>
              <a:t>2004-2016</a:t>
            </a:r>
            <a:endParaRPr lang="en-US" sz="2000" b="1" dirty="0" smtClean="0">
              <a:solidFill>
                <a:srgbClr val="002060"/>
              </a:solidFill>
              <a:latin typeface="Arial" charset="0"/>
              <a:cs typeface="Arial" charset="0"/>
            </a:endParaRPr>
          </a:p>
        </p:txBody>
      </p:sp>
      <p:pic>
        <p:nvPicPr>
          <p:cNvPr id="11267" name="Picture 7" descr="C:\Documents and Settings\MauriceKelly\Desktop\maurice's pr 2003\powe bann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Chart 4"/>
          <p:cNvGraphicFramePr>
            <a:graphicFrameLocks/>
          </p:cNvGraphicFramePr>
          <p:nvPr>
            <p:extLst>
              <p:ext uri="{D42A27DB-BD31-4B8C-83A1-F6EECF244321}">
                <p14:modId xmlns:p14="http://schemas.microsoft.com/office/powerpoint/2010/main" val="1828898257"/>
              </p:ext>
            </p:extLst>
          </p:nvPr>
        </p:nvGraphicFramePr>
        <p:xfrm>
          <a:off x="179512" y="2132856"/>
          <a:ext cx="8784976" cy="43204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02213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71500" y="1285875"/>
            <a:ext cx="7972425" cy="918989"/>
          </a:xfrm>
        </p:spPr>
        <p:txBody>
          <a:bodyPr/>
          <a:lstStyle/>
          <a:p>
            <a:r>
              <a:rPr lang="en-IE" sz="2400" b="1" dirty="0" smtClean="0">
                <a:solidFill>
                  <a:srgbClr val="002060"/>
                </a:solidFill>
                <a:cs typeface="Arial" charset="0"/>
              </a:rPr>
              <a:t>Most likely risk factor (%) for cases of hepatitis C notified 2007-2016 (where data available, n=5255, 51%)</a:t>
            </a:r>
            <a:endParaRPr lang="en-US" sz="2400" b="1" dirty="0" smtClean="0">
              <a:solidFill>
                <a:srgbClr val="FF0000"/>
              </a:solidFill>
              <a:cs typeface="Arial" charset="0"/>
            </a:endParaRPr>
          </a:p>
        </p:txBody>
      </p:sp>
      <p:pic>
        <p:nvPicPr>
          <p:cNvPr id="1536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7" name="Chart 6"/>
          <p:cNvGraphicFramePr>
            <a:graphicFrameLocks/>
          </p:cNvGraphicFramePr>
          <p:nvPr>
            <p:extLst>
              <p:ext uri="{D42A27DB-BD31-4B8C-83A1-F6EECF244321}">
                <p14:modId xmlns:p14="http://schemas.microsoft.com/office/powerpoint/2010/main" val="3284153799"/>
              </p:ext>
            </p:extLst>
          </p:nvPr>
        </p:nvGraphicFramePr>
        <p:xfrm>
          <a:off x="179512" y="2276872"/>
          <a:ext cx="8856984" cy="43204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147331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536" y="1340768"/>
            <a:ext cx="8352927" cy="504056"/>
          </a:xfrm>
        </p:spPr>
        <p:txBody>
          <a:bodyPr/>
          <a:lstStyle/>
          <a:p>
            <a:r>
              <a:rPr lang="en-IE" sz="2500" b="1" dirty="0" smtClean="0">
                <a:solidFill>
                  <a:srgbClr val="002060"/>
                </a:solidFill>
                <a:cs typeface="Arial" charset="0"/>
              </a:rPr>
              <a:t>Risk factor trends for cases of hepatitis C notified 2007-2016</a:t>
            </a:r>
            <a:endParaRPr lang="en-US" sz="2500" b="1" dirty="0" smtClean="0">
              <a:solidFill>
                <a:srgbClr val="002060"/>
              </a:solidFill>
              <a:cs typeface="Arial" charset="0"/>
            </a:endParaRPr>
          </a:p>
        </p:txBody>
      </p:sp>
      <p:pic>
        <p:nvPicPr>
          <p:cNvPr id="1536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5" name="Chart 4"/>
          <p:cNvGraphicFramePr>
            <a:graphicFrameLocks/>
          </p:cNvGraphicFramePr>
          <p:nvPr>
            <p:extLst>
              <p:ext uri="{D42A27DB-BD31-4B8C-83A1-F6EECF244321}">
                <p14:modId xmlns:p14="http://schemas.microsoft.com/office/powerpoint/2010/main" val="633754627"/>
              </p:ext>
            </p:extLst>
          </p:nvPr>
        </p:nvGraphicFramePr>
        <p:xfrm>
          <a:off x="179512" y="1772816"/>
          <a:ext cx="8856984" cy="47525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71013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71500" y="1285875"/>
            <a:ext cx="7972425" cy="918989"/>
          </a:xfrm>
        </p:spPr>
        <p:txBody>
          <a:bodyPr/>
          <a:lstStyle/>
          <a:p>
            <a:r>
              <a:rPr lang="en-IE" sz="2400" b="1" dirty="0" smtClean="0">
                <a:solidFill>
                  <a:srgbClr val="002060"/>
                </a:solidFill>
                <a:cs typeface="Arial" charset="0"/>
              </a:rPr>
              <a:t>Most likely risk factor (%) for cases of hepatitis C notified in 2016 (where data available, n=286, 44%)</a:t>
            </a:r>
            <a:endParaRPr lang="en-US" sz="2400" b="1" dirty="0" smtClean="0">
              <a:solidFill>
                <a:srgbClr val="FF0000"/>
              </a:solidFill>
              <a:cs typeface="Arial" charset="0"/>
            </a:endParaRPr>
          </a:p>
        </p:txBody>
      </p:sp>
      <p:pic>
        <p:nvPicPr>
          <p:cNvPr id="1536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9" name="Chart 8"/>
          <p:cNvGraphicFramePr>
            <a:graphicFrameLocks/>
          </p:cNvGraphicFramePr>
          <p:nvPr>
            <p:extLst>
              <p:ext uri="{D42A27DB-BD31-4B8C-83A1-F6EECF244321}">
                <p14:modId xmlns:p14="http://schemas.microsoft.com/office/powerpoint/2010/main" val="522929632"/>
              </p:ext>
            </p:extLst>
          </p:nvPr>
        </p:nvGraphicFramePr>
        <p:xfrm>
          <a:off x="107504" y="2057400"/>
          <a:ext cx="8928992" cy="43239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06416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68760"/>
            <a:ext cx="8784976" cy="864096"/>
          </a:xfrm>
        </p:spPr>
        <p:txBody>
          <a:bodyPr/>
          <a:lstStyle/>
          <a:p>
            <a:r>
              <a:rPr lang="en-IE" sz="2600" b="1" dirty="0" smtClean="0">
                <a:solidFill>
                  <a:srgbClr val="002060"/>
                </a:solidFill>
                <a:latin typeface="+mn-lt"/>
                <a:cs typeface="Arial" pitchFamily="34" charset="0"/>
              </a:rPr>
              <a:t>Recent increase in hepatitis C cases identified as men who have sex with men (MSM)</a:t>
            </a:r>
            <a:endParaRPr lang="en-US" sz="2600" b="1" dirty="0">
              <a:solidFill>
                <a:srgbClr val="002060"/>
              </a:solidFill>
              <a:latin typeface="+mn-lt"/>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6" name="Chart 5"/>
          <p:cNvGraphicFramePr>
            <a:graphicFrameLocks/>
          </p:cNvGraphicFramePr>
          <p:nvPr>
            <p:extLst>
              <p:ext uri="{D42A27DB-BD31-4B8C-83A1-F6EECF244321}">
                <p14:modId xmlns:p14="http://schemas.microsoft.com/office/powerpoint/2010/main" val="3304365024"/>
              </p:ext>
            </p:extLst>
          </p:nvPr>
        </p:nvGraphicFramePr>
        <p:xfrm>
          <a:off x="143508" y="2132856"/>
          <a:ext cx="8784976" cy="4104456"/>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107504" y="6381328"/>
            <a:ext cx="8856984" cy="323165"/>
          </a:xfrm>
          <a:prstGeom prst="rect">
            <a:avLst/>
          </a:prstGeom>
          <a:noFill/>
        </p:spPr>
        <p:txBody>
          <a:bodyPr wrap="square" rtlCol="0">
            <a:spAutoFit/>
          </a:bodyPr>
          <a:lstStyle/>
          <a:p>
            <a:r>
              <a:rPr lang="en-IE" sz="1500" b="1" dirty="0" smtClean="0">
                <a:latin typeface="+mn-lt"/>
              </a:rPr>
              <a:t>*Syphilis, gonorrhoea or chlamydia notified in the same year or in the year prior to the hepatitis C notification</a:t>
            </a:r>
            <a:endParaRPr lang="en-IE" sz="1500" b="1" dirty="0">
              <a:latin typeface="+mn-lt"/>
            </a:endParaRPr>
          </a:p>
        </p:txBody>
      </p:sp>
    </p:spTree>
    <p:extLst>
      <p:ext uri="{BB962C8B-B14F-4D97-AF65-F5344CB8AC3E}">
        <p14:creationId xmlns:p14="http://schemas.microsoft.com/office/powerpoint/2010/main" val="29409046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23528" y="1285875"/>
            <a:ext cx="8496944" cy="918989"/>
          </a:xfrm>
        </p:spPr>
        <p:txBody>
          <a:bodyPr/>
          <a:lstStyle/>
          <a:p>
            <a:r>
              <a:rPr lang="en-IE" sz="2400" b="1" dirty="0" smtClean="0">
                <a:solidFill>
                  <a:srgbClr val="002060"/>
                </a:solidFill>
                <a:cs typeface="Arial" charset="0"/>
              </a:rPr>
              <a:t>Country of birth (%) for cases of hepatitis C notified, 2007-2016 (where data available, n=2253, 22%)</a:t>
            </a:r>
            <a:endParaRPr lang="en-US" sz="2400" b="1" dirty="0" smtClean="0">
              <a:solidFill>
                <a:srgbClr val="FF0000"/>
              </a:solidFill>
              <a:cs typeface="Arial" charset="0"/>
            </a:endParaRPr>
          </a:p>
        </p:txBody>
      </p:sp>
      <p:pic>
        <p:nvPicPr>
          <p:cNvPr id="1536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5" name="Chart 4"/>
          <p:cNvGraphicFramePr>
            <a:graphicFrameLocks/>
          </p:cNvGraphicFramePr>
          <p:nvPr>
            <p:extLst>
              <p:ext uri="{D42A27DB-BD31-4B8C-83A1-F6EECF244321}">
                <p14:modId xmlns:p14="http://schemas.microsoft.com/office/powerpoint/2010/main" val="958571551"/>
              </p:ext>
            </p:extLst>
          </p:nvPr>
        </p:nvGraphicFramePr>
        <p:xfrm>
          <a:off x="107504" y="2057400"/>
          <a:ext cx="8856984" cy="46119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26095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67544" y="1340768"/>
            <a:ext cx="8208912" cy="1057672"/>
          </a:xfrm>
        </p:spPr>
        <p:txBody>
          <a:bodyPr/>
          <a:lstStyle/>
          <a:p>
            <a:r>
              <a:rPr lang="en-IE" sz="2500" b="1" dirty="0">
                <a:solidFill>
                  <a:srgbClr val="002060"/>
                </a:solidFill>
                <a:cs typeface="Arial" charset="0"/>
              </a:rPr>
              <a:t>Most likely risk factor </a:t>
            </a:r>
            <a:r>
              <a:rPr lang="en-IE" sz="2500" b="1" dirty="0" smtClean="0">
                <a:solidFill>
                  <a:srgbClr val="002060"/>
                </a:solidFill>
                <a:cs typeface="Arial" charset="0"/>
              </a:rPr>
              <a:t>by country/region of birth for </a:t>
            </a:r>
            <a:r>
              <a:rPr lang="en-IE" sz="2500" b="1" dirty="0">
                <a:solidFill>
                  <a:srgbClr val="002060"/>
                </a:solidFill>
                <a:cs typeface="Arial" charset="0"/>
              </a:rPr>
              <a:t>cases of hepatitis C notified </a:t>
            </a:r>
            <a:r>
              <a:rPr lang="en-IE" sz="2500" b="1" dirty="0" smtClean="0">
                <a:solidFill>
                  <a:srgbClr val="002060"/>
                </a:solidFill>
                <a:cs typeface="Arial" charset="0"/>
              </a:rPr>
              <a:t>2007-2016</a:t>
            </a:r>
            <a:br>
              <a:rPr lang="en-IE" sz="2500" b="1" dirty="0" smtClean="0">
                <a:solidFill>
                  <a:srgbClr val="002060"/>
                </a:solidFill>
                <a:cs typeface="Arial" charset="0"/>
              </a:rPr>
            </a:br>
            <a:r>
              <a:rPr lang="en-IE" sz="2500" b="1" dirty="0" smtClean="0">
                <a:solidFill>
                  <a:srgbClr val="002060"/>
                </a:solidFill>
                <a:cs typeface="Arial" charset="0"/>
              </a:rPr>
              <a:t> </a:t>
            </a:r>
            <a:r>
              <a:rPr lang="en-IE" sz="2200" b="1" dirty="0">
                <a:solidFill>
                  <a:srgbClr val="002060"/>
                </a:solidFill>
                <a:cs typeface="Arial" charset="0"/>
              </a:rPr>
              <a:t>(where </a:t>
            </a:r>
            <a:r>
              <a:rPr lang="en-IE" sz="2200" b="1" dirty="0" smtClean="0">
                <a:solidFill>
                  <a:srgbClr val="002060"/>
                </a:solidFill>
                <a:cs typeface="Arial" charset="0"/>
              </a:rPr>
              <a:t>risk data </a:t>
            </a:r>
            <a:r>
              <a:rPr lang="en-IE" sz="2200" b="1" dirty="0">
                <a:solidFill>
                  <a:srgbClr val="002060"/>
                </a:solidFill>
                <a:cs typeface="Arial" charset="0"/>
              </a:rPr>
              <a:t>available, </a:t>
            </a:r>
            <a:r>
              <a:rPr lang="en-IE" sz="2200" b="1" dirty="0" smtClean="0">
                <a:solidFill>
                  <a:srgbClr val="002060"/>
                </a:solidFill>
                <a:cs typeface="Arial" charset="0"/>
              </a:rPr>
              <a:t>n=5255, 51%)</a:t>
            </a:r>
            <a:endParaRPr lang="en-US" sz="2200" b="1" dirty="0" smtClean="0">
              <a:solidFill>
                <a:srgbClr val="002060"/>
              </a:solidFill>
              <a:cs typeface="Arial" charset="0"/>
            </a:endParaRPr>
          </a:p>
        </p:txBody>
      </p:sp>
      <p:pic>
        <p:nvPicPr>
          <p:cNvPr id="1536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6" name="Chart 5"/>
          <p:cNvGraphicFramePr>
            <a:graphicFrameLocks/>
          </p:cNvGraphicFramePr>
          <p:nvPr>
            <p:extLst>
              <p:ext uri="{D42A27DB-BD31-4B8C-83A1-F6EECF244321}">
                <p14:modId xmlns:p14="http://schemas.microsoft.com/office/powerpoint/2010/main" val="1932788091"/>
              </p:ext>
            </p:extLst>
          </p:nvPr>
        </p:nvGraphicFramePr>
        <p:xfrm>
          <a:off x="179512" y="2348880"/>
          <a:ext cx="8856984" cy="417646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59221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08" y="1319514"/>
            <a:ext cx="8856984" cy="597318"/>
          </a:xfrm>
        </p:spPr>
        <p:txBody>
          <a:bodyPr>
            <a:noAutofit/>
          </a:bodyPr>
          <a:lstStyle/>
          <a:p>
            <a:r>
              <a:rPr lang="en-IE" sz="2200" b="1" dirty="0">
                <a:solidFill>
                  <a:srgbClr val="002060"/>
                </a:solidFill>
                <a:latin typeface="Arial" pitchFamily="34" charset="0"/>
                <a:cs typeface="Arial" pitchFamily="34" charset="0"/>
              </a:rPr>
              <a:t>H</a:t>
            </a:r>
            <a:r>
              <a:rPr lang="en-IE" sz="2200" b="1" dirty="0" smtClean="0">
                <a:solidFill>
                  <a:srgbClr val="002060"/>
                </a:solidFill>
                <a:latin typeface="Arial" pitchFamily="34" charset="0"/>
                <a:cs typeface="Arial" pitchFamily="34" charset="0"/>
              </a:rPr>
              <a:t>epatitis C laboratory diagnostic data 1989-2004, and estimated prevalence of chronic hepatitis C in Ireland at the end of 2009</a:t>
            </a:r>
            <a:r>
              <a:rPr lang="en-IE" sz="2200" b="1" baseline="30000" dirty="0" smtClean="0">
                <a:solidFill>
                  <a:srgbClr val="002060"/>
                </a:solidFill>
                <a:latin typeface="Arial" pitchFamily="34" charset="0"/>
                <a:cs typeface="Arial" pitchFamily="34" charset="0"/>
              </a:rPr>
              <a:t>6</a:t>
            </a:r>
            <a:endParaRPr lang="en-US" sz="2200" b="1" baseline="30000"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107504" y="1988840"/>
            <a:ext cx="9036496" cy="4752528"/>
          </a:xfrm>
        </p:spPr>
        <p:txBody>
          <a:bodyPr>
            <a:normAutofit fontScale="92500"/>
          </a:bodyPr>
          <a:lstStyle/>
          <a:p>
            <a:r>
              <a:rPr lang="en-IE" sz="2000" dirty="0" smtClean="0"/>
              <a:t>Hepatitis C testing began in 1989. Approx. 95% of confirmatory HCV testing between 1989 and 2004 carried out by the National Virus Reference Laboratory (NVRL)</a:t>
            </a:r>
          </a:p>
          <a:p>
            <a:endParaRPr lang="en-IE" sz="400" dirty="0" smtClean="0"/>
          </a:p>
          <a:p>
            <a:endParaRPr lang="en-IE" sz="400" dirty="0" smtClean="0"/>
          </a:p>
          <a:p>
            <a:r>
              <a:rPr lang="en-IE" sz="2000" dirty="0" smtClean="0"/>
              <a:t>Study to convert NVRL laboratory information management system (LIMS) specimen-based data into person-based data and estimate prevalence chronic HCV in Ireland at the end of 2009 based on NVRL diagnostic </a:t>
            </a:r>
            <a:r>
              <a:rPr lang="en-IE" sz="2000" dirty="0" smtClean="0"/>
              <a:t>data and </a:t>
            </a:r>
            <a:r>
              <a:rPr lang="en-IE" sz="2000" dirty="0" smtClean="0"/>
              <a:t>HPSC notifications data</a:t>
            </a:r>
            <a:r>
              <a:rPr lang="en-IE" sz="2000" baseline="30000" dirty="0"/>
              <a:t>7</a:t>
            </a:r>
            <a:endParaRPr lang="en-IE" sz="2000" baseline="30000" dirty="0" smtClean="0"/>
          </a:p>
          <a:p>
            <a:pPr marL="0" indent="0">
              <a:buNone/>
            </a:pPr>
            <a:r>
              <a:rPr lang="en-IE" sz="400" i="1" dirty="0" smtClean="0"/>
              <a:t>	</a:t>
            </a:r>
          </a:p>
          <a:p>
            <a:r>
              <a:rPr lang="en-IE" sz="2000" b="1" dirty="0" smtClean="0"/>
              <a:t>10,384</a:t>
            </a:r>
            <a:r>
              <a:rPr lang="en-IE" sz="2000" dirty="0" smtClean="0"/>
              <a:t> cases of hepatitis C diagnosed by NVRL, 1989-2004</a:t>
            </a:r>
          </a:p>
          <a:p>
            <a:pPr marL="0" indent="0">
              <a:buNone/>
            </a:pPr>
            <a:r>
              <a:rPr lang="en-US" sz="2000" dirty="0" smtClean="0"/>
              <a:t>	</a:t>
            </a:r>
            <a:r>
              <a:rPr lang="en-US" sz="1800" dirty="0" smtClean="0"/>
              <a:t>- 55</a:t>
            </a:r>
            <a:r>
              <a:rPr lang="en-US" sz="1800" dirty="0"/>
              <a:t>% genotype 1, 4% genotype 2, 39% genotype 3, 1% genotype 1&amp;3, 1 </a:t>
            </a:r>
            <a:r>
              <a:rPr lang="en-US" sz="1800" dirty="0" smtClean="0"/>
              <a:t>	   	  	   other </a:t>
            </a:r>
            <a:r>
              <a:rPr lang="en-US" sz="1800" dirty="0"/>
              <a:t>mixed genotypes and genotypes 4 and </a:t>
            </a:r>
            <a:r>
              <a:rPr lang="en-US" sz="1800" dirty="0" smtClean="0"/>
              <a:t>5</a:t>
            </a:r>
          </a:p>
          <a:p>
            <a:pPr marL="0" indent="0">
              <a:buNone/>
            </a:pPr>
            <a:r>
              <a:rPr lang="en-US" sz="1800" dirty="0" smtClean="0"/>
              <a:t>	- Risk factor available for 76%:  </a:t>
            </a:r>
            <a:r>
              <a:rPr lang="en-US" sz="1800" dirty="0"/>
              <a:t>80% were current of former drug users, 16% </a:t>
            </a:r>
            <a:r>
              <a:rPr lang="en-US" sz="1800" dirty="0" smtClean="0"/>
              <a:t>	   	   received </a:t>
            </a:r>
            <a:r>
              <a:rPr lang="en-US" sz="1800" dirty="0"/>
              <a:t>blood or blood products in the </a:t>
            </a:r>
            <a:r>
              <a:rPr lang="en-US" sz="1800" dirty="0" smtClean="0"/>
              <a:t>past</a:t>
            </a:r>
          </a:p>
          <a:p>
            <a:pPr marL="0" indent="0">
              <a:buNone/>
            </a:pPr>
            <a:endParaRPr lang="en-US" sz="400" dirty="0"/>
          </a:p>
          <a:p>
            <a:r>
              <a:rPr lang="en-IE" sz="2000" dirty="0" smtClean="0"/>
              <a:t>Estimated national prevalence chronic hepatitis C end 2009: </a:t>
            </a:r>
            <a:r>
              <a:rPr lang="en-IE" sz="2000" b="1" dirty="0" smtClean="0"/>
              <a:t>0.5-1.2% (20,000-50,000</a:t>
            </a:r>
            <a:r>
              <a:rPr lang="en-IE" sz="2000" dirty="0" smtClean="0"/>
              <a:t>)</a:t>
            </a:r>
          </a:p>
          <a:p>
            <a:endParaRPr lang="en-IE" sz="200" dirty="0" smtClean="0"/>
          </a:p>
          <a:p>
            <a:endParaRPr lang="en-IE" sz="400" dirty="0" smtClean="0"/>
          </a:p>
          <a:p>
            <a:r>
              <a:rPr lang="en-IE" sz="2000" dirty="0" smtClean="0"/>
              <a:t>More recent estimates of levels of underdiagnosis</a:t>
            </a:r>
            <a:r>
              <a:rPr lang="en-IE" sz="2000" baseline="30000" dirty="0" smtClean="0"/>
              <a:t>7</a:t>
            </a:r>
            <a:r>
              <a:rPr lang="en-IE" sz="2000" dirty="0" smtClean="0"/>
              <a:t> indicate that prevalence in Ireland is more likely to be </a:t>
            </a:r>
            <a:r>
              <a:rPr lang="en-IE" sz="2000" b="1" dirty="0" smtClean="0"/>
              <a:t>0.5-0.7% (23,000-32,000)</a:t>
            </a:r>
            <a:endParaRPr lang="en-US" sz="2400" dirty="0" smtClean="0"/>
          </a:p>
        </p:txBody>
      </p:sp>
      <p:pic>
        <p:nvPicPr>
          <p:cNvPr id="4" name="Picture 7" descr="C:\Documents and Settings\MauriceKelly\Desktop\maurice's pr 2003\powe banner.jpg"/>
          <p:cNvPicPr>
            <a:picLocks noChangeAspect="1" noChangeArrowheads="1"/>
          </p:cNvPicPr>
          <p:nvPr/>
        </p:nvPicPr>
        <p:blipFill>
          <a:blip r:embed="rId3"/>
          <a:srcRect/>
          <a:stretch>
            <a:fillRect/>
          </a:stretch>
        </p:blipFill>
        <p:spPr bwMode="auto">
          <a:xfrm>
            <a:off x="0" y="0"/>
            <a:ext cx="9144000" cy="1219200"/>
          </a:xfrm>
          <a:prstGeom prst="rect">
            <a:avLst/>
          </a:prstGeom>
          <a:noFill/>
          <a:ln w="9525">
            <a:noFill/>
            <a:miter lim="800000"/>
            <a:headEnd/>
            <a:tailEnd/>
          </a:ln>
        </p:spPr>
      </p:pic>
    </p:spTree>
    <p:extLst>
      <p:ext uri="{BB962C8B-B14F-4D97-AF65-F5344CB8AC3E}">
        <p14:creationId xmlns:p14="http://schemas.microsoft.com/office/powerpoint/2010/main" val="41157266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1560" y="1268760"/>
            <a:ext cx="8286750" cy="504056"/>
          </a:xfrm>
        </p:spPr>
        <p:txBody>
          <a:bodyPr/>
          <a:lstStyle/>
          <a:p>
            <a:r>
              <a:rPr lang="en-IE" sz="2500" b="1" dirty="0" smtClean="0">
                <a:solidFill>
                  <a:srgbClr val="002060"/>
                </a:solidFill>
                <a:latin typeface="Arial" charset="0"/>
                <a:cs typeface="Arial" charset="0"/>
              </a:rPr>
              <a:t>NVRL diagnoses of hepatitis C, 1989-2004</a:t>
            </a:r>
            <a:r>
              <a:rPr lang="en-IE" sz="2500" b="1" baseline="30000" dirty="0" smtClean="0">
                <a:solidFill>
                  <a:srgbClr val="002060"/>
                </a:solidFill>
                <a:latin typeface="Arial" charset="0"/>
                <a:cs typeface="Arial" charset="0"/>
              </a:rPr>
              <a:t>6</a:t>
            </a:r>
            <a:endParaRPr lang="en-US" sz="2000" b="1" baseline="30000" dirty="0" smtClean="0">
              <a:solidFill>
                <a:srgbClr val="002060"/>
              </a:solidFill>
              <a:latin typeface="Arial" charset="0"/>
              <a:cs typeface="Arial" charset="0"/>
            </a:endParaRPr>
          </a:p>
        </p:txBody>
      </p:sp>
      <p:pic>
        <p:nvPicPr>
          <p:cNvPr id="12291"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6" name="Chart 5"/>
          <p:cNvGraphicFramePr>
            <a:graphicFrameLocks/>
          </p:cNvGraphicFramePr>
          <p:nvPr>
            <p:extLst>
              <p:ext uri="{D42A27DB-BD31-4B8C-83A1-F6EECF244321}">
                <p14:modId xmlns:p14="http://schemas.microsoft.com/office/powerpoint/2010/main" val="2350674674"/>
              </p:ext>
            </p:extLst>
          </p:nvPr>
        </p:nvGraphicFramePr>
        <p:xfrm>
          <a:off x="107504" y="1844824"/>
          <a:ext cx="8928992" cy="482453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565905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68760"/>
            <a:ext cx="8820980" cy="432048"/>
          </a:xfrm>
        </p:spPr>
        <p:txBody>
          <a:bodyPr/>
          <a:lstStyle/>
          <a:p>
            <a:r>
              <a:rPr lang="en-IE" sz="2400" b="1" dirty="0" smtClean="0">
                <a:solidFill>
                  <a:srgbClr val="002060"/>
                </a:solidFill>
                <a:latin typeface="Arial" pitchFamily="34" charset="0"/>
                <a:cs typeface="Arial" pitchFamily="34" charset="0"/>
              </a:rPr>
              <a:t>Studies of hepatitis C prevalence in Ireland</a:t>
            </a:r>
            <a:endParaRPr lang="en-US" sz="24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143508" y="1772816"/>
            <a:ext cx="8856984" cy="4923928"/>
          </a:xfrm>
        </p:spPr>
        <p:txBody>
          <a:bodyPr/>
          <a:lstStyle/>
          <a:p>
            <a:pPr marL="0" indent="0">
              <a:buNone/>
            </a:pPr>
            <a:r>
              <a:rPr lang="en-IE" sz="2000" b="1" dirty="0" smtClean="0">
                <a:solidFill>
                  <a:srgbClr val="C00000"/>
                </a:solidFill>
              </a:rPr>
              <a:t>Injecting drug users</a:t>
            </a:r>
          </a:p>
          <a:p>
            <a:r>
              <a:rPr lang="en-IE" sz="2000" dirty="0" smtClean="0"/>
              <a:t>Studies of injecting drug users (mostly heroin) in Ireland, between 1992 and 2006: hepatitis C antibody (anti-HCV) prevalence in this population 52-84%</a:t>
            </a:r>
            <a:r>
              <a:rPr lang="en-IE" sz="2000" baseline="30000" dirty="0" smtClean="0"/>
              <a:t>8-16</a:t>
            </a:r>
          </a:p>
          <a:p>
            <a:endParaRPr lang="en-IE" sz="200" dirty="0" smtClean="0"/>
          </a:p>
          <a:p>
            <a:r>
              <a:rPr lang="en-IE" sz="2000" dirty="0" smtClean="0"/>
              <a:t>2011 prison study found that 54% of prisoners with a history of injecting heroin were anti-HCV positive and 41.5% of prisoners with a history of injecting any drugs were anti-HCV positive</a:t>
            </a:r>
            <a:r>
              <a:rPr lang="en-IE" sz="2000" baseline="30000" dirty="0" smtClean="0"/>
              <a:t>17</a:t>
            </a:r>
          </a:p>
          <a:p>
            <a:endParaRPr lang="en-IE" sz="200" dirty="0" smtClean="0"/>
          </a:p>
          <a:p>
            <a:pPr marL="0" indent="0">
              <a:buNone/>
            </a:pPr>
            <a:r>
              <a:rPr lang="en-IE" sz="2000" b="1" dirty="0" smtClean="0">
                <a:solidFill>
                  <a:srgbClr val="C00000"/>
                </a:solidFill>
              </a:rPr>
              <a:t>Antenatal females: </a:t>
            </a:r>
            <a:r>
              <a:rPr lang="en-IE" sz="2000" dirty="0" smtClean="0"/>
              <a:t>Universal HCV screening studies in 2 large maternity hospitals in Dublin:  0.7% &amp; 0.9% anti-HCV positive</a:t>
            </a:r>
            <a:r>
              <a:rPr lang="en-IE" sz="2000" baseline="30000" dirty="0" smtClean="0"/>
              <a:t>18,19</a:t>
            </a:r>
          </a:p>
          <a:p>
            <a:pPr marL="0" indent="0">
              <a:buNone/>
            </a:pPr>
            <a:endParaRPr lang="en-IE" sz="400" b="1" dirty="0" smtClean="0">
              <a:solidFill>
                <a:srgbClr val="C00000"/>
              </a:solidFill>
            </a:endParaRPr>
          </a:p>
          <a:p>
            <a:pPr marL="0" indent="0">
              <a:buNone/>
            </a:pPr>
            <a:r>
              <a:rPr lang="en-IE" sz="2000" b="1" dirty="0" smtClean="0">
                <a:solidFill>
                  <a:srgbClr val="C00000"/>
                </a:solidFill>
              </a:rPr>
              <a:t>New blood donors: </a:t>
            </a:r>
            <a:r>
              <a:rPr lang="en-IE" sz="2000" dirty="0" smtClean="0"/>
              <a:t>Irish Blood Transfusion Service: 0.015% of new donors tested 1997 to 2015 were anti-HCV positive (personal communication: IBTS)</a:t>
            </a:r>
          </a:p>
          <a:p>
            <a:pPr marL="0" indent="0">
              <a:buNone/>
            </a:pPr>
            <a:endParaRPr lang="en-IE" sz="400" dirty="0" smtClean="0"/>
          </a:p>
          <a:p>
            <a:pPr marL="0" indent="0">
              <a:buNone/>
            </a:pPr>
            <a:r>
              <a:rPr lang="en-IE" sz="2000" b="1" dirty="0">
                <a:solidFill>
                  <a:srgbClr val="C00000"/>
                </a:solidFill>
              </a:rPr>
              <a:t>Asylum </a:t>
            </a:r>
            <a:r>
              <a:rPr lang="en-IE" sz="2000" b="1" dirty="0" smtClean="0">
                <a:solidFill>
                  <a:srgbClr val="C00000"/>
                </a:solidFill>
              </a:rPr>
              <a:t>seekers: </a:t>
            </a:r>
            <a:r>
              <a:rPr lang="en-IE" sz="2000" dirty="0" err="1" smtClean="0"/>
              <a:t>Balseskin</a:t>
            </a:r>
            <a:r>
              <a:rPr lang="en-IE" sz="2000" dirty="0" smtClean="0"/>
              <a:t> </a:t>
            </a:r>
            <a:r>
              <a:rPr lang="en-IE" sz="2000" dirty="0"/>
              <a:t>reception centre: 1% of those tested, under the voluntary health screening programme, between 2004 and 2012, were positive for </a:t>
            </a:r>
            <a:r>
              <a:rPr lang="en-IE" sz="2000" b="1" dirty="0"/>
              <a:t>chronic</a:t>
            </a:r>
            <a:r>
              <a:rPr lang="en-IE" sz="2000" dirty="0"/>
              <a:t> HCV </a:t>
            </a:r>
            <a:r>
              <a:rPr lang="en-IE" sz="2000" dirty="0" smtClean="0"/>
              <a:t>infection</a:t>
            </a:r>
            <a:r>
              <a:rPr lang="en-IE" sz="2000" baseline="30000" dirty="0" smtClean="0"/>
              <a:t>20</a:t>
            </a:r>
            <a:endParaRPr lang="en-IE" sz="2000" baseline="30000" dirty="0"/>
          </a:p>
          <a:p>
            <a:pPr marL="0" indent="0">
              <a:buNone/>
            </a:pPr>
            <a:endParaRPr lang="en-IE" sz="2100" dirty="0">
              <a:solidFill>
                <a:srgbClr val="C00000"/>
              </a:solidFill>
            </a:endParaRPr>
          </a:p>
          <a:p>
            <a:pPr marL="0" indent="0">
              <a:buNone/>
            </a:pPr>
            <a:endParaRPr lang="en-IE" sz="2200" b="1" dirty="0">
              <a:solidFill>
                <a:srgbClr val="C00000"/>
              </a:solidFill>
            </a:endParaRPr>
          </a:p>
          <a:p>
            <a:endParaRPr lang="en-IE" sz="4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spTree>
    <p:extLst>
      <p:ext uri="{BB962C8B-B14F-4D97-AF65-F5344CB8AC3E}">
        <p14:creationId xmlns:p14="http://schemas.microsoft.com/office/powerpoint/2010/main" val="14003861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9200"/>
            <a:ext cx="8229600" cy="481608"/>
          </a:xfrm>
        </p:spPr>
        <p:txBody>
          <a:bodyPr/>
          <a:lstStyle/>
          <a:p>
            <a:r>
              <a:rPr lang="en-IE" sz="2800" b="1" dirty="0" smtClean="0">
                <a:solidFill>
                  <a:srgbClr val="002060"/>
                </a:solidFill>
                <a:latin typeface="Arial" pitchFamily="34" charset="0"/>
                <a:cs typeface="Arial" pitchFamily="34" charset="0"/>
              </a:rPr>
              <a:t>Hepatitis C virus (1)</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251520" y="1700808"/>
            <a:ext cx="8784976" cy="5000660"/>
          </a:xfrm>
        </p:spPr>
        <p:txBody>
          <a:bodyPr/>
          <a:lstStyle/>
          <a:p>
            <a:r>
              <a:rPr lang="en-IE" sz="2200" dirty="0" smtClean="0"/>
              <a:t>Hepatitis C Virus first identified in 1989</a:t>
            </a:r>
            <a:r>
              <a:rPr lang="en-IE" sz="2200" baseline="30000" dirty="0" smtClean="0"/>
              <a:t>1</a:t>
            </a:r>
          </a:p>
          <a:p>
            <a:endParaRPr lang="en-IE" sz="400" baseline="30000" dirty="0" smtClean="0"/>
          </a:p>
          <a:p>
            <a:r>
              <a:rPr lang="en-IE" sz="2200" dirty="0"/>
              <a:t>M</a:t>
            </a:r>
            <a:r>
              <a:rPr lang="en-IE" sz="2200" dirty="0" smtClean="0"/>
              <a:t>ost commonly transmitted by blood</a:t>
            </a:r>
            <a:r>
              <a:rPr lang="en-IE" sz="2200" baseline="30000" dirty="0" smtClean="0"/>
              <a:t>1</a:t>
            </a:r>
          </a:p>
          <a:p>
            <a:endParaRPr lang="en-IE" sz="400" dirty="0" smtClean="0"/>
          </a:p>
          <a:p>
            <a:endParaRPr lang="en-IE" sz="400" dirty="0" smtClean="0"/>
          </a:p>
          <a:p>
            <a:r>
              <a:rPr lang="en-IE" sz="2200" dirty="0" smtClean="0"/>
              <a:t>Routine screening of blood donations in Ireland started in 1991</a:t>
            </a:r>
          </a:p>
          <a:p>
            <a:pPr>
              <a:buNone/>
            </a:pPr>
            <a:endParaRPr lang="en-IE" sz="400" dirty="0" smtClean="0"/>
          </a:p>
          <a:p>
            <a:r>
              <a:rPr lang="en-IE" sz="2200" dirty="0" smtClean="0"/>
              <a:t>Approximately 1,700 people were infected through contaminated blood/blood products prior to this</a:t>
            </a:r>
            <a:r>
              <a:rPr lang="en-IE" sz="2200" baseline="30000" dirty="0" smtClean="0"/>
              <a:t>2</a:t>
            </a:r>
          </a:p>
          <a:p>
            <a:pPr>
              <a:buNone/>
            </a:pPr>
            <a:endParaRPr lang="en-IE" sz="400" dirty="0" smtClean="0"/>
          </a:p>
          <a:p>
            <a:r>
              <a:rPr lang="en-IE" sz="2200" dirty="0" smtClean="0"/>
              <a:t>Most new cases of hepatitis C in developed countries like Ireland are in </a:t>
            </a:r>
            <a:r>
              <a:rPr lang="en-IE" sz="2200" dirty="0" smtClean="0"/>
              <a:t>people who inject drugs and </a:t>
            </a:r>
            <a:r>
              <a:rPr lang="en-IE" sz="2200" dirty="0" smtClean="0"/>
              <a:t>migrants from higher </a:t>
            </a:r>
            <a:r>
              <a:rPr lang="en-IE" sz="2200" dirty="0" err="1" smtClean="0"/>
              <a:t>endemicity</a:t>
            </a:r>
            <a:r>
              <a:rPr lang="en-IE" sz="2200" dirty="0" smtClean="0"/>
              <a:t> countries</a:t>
            </a:r>
            <a:r>
              <a:rPr lang="en-IE" sz="2200" baseline="30000" dirty="0" smtClean="0"/>
              <a:t>1</a:t>
            </a:r>
          </a:p>
          <a:p>
            <a:endParaRPr lang="en-IE" sz="400" dirty="0" smtClean="0"/>
          </a:p>
          <a:p>
            <a:r>
              <a:rPr lang="en-IE" sz="2200" dirty="0" smtClean="0"/>
              <a:t>Hepatitis C is also transmitted sexually and from an infected mother to her baby</a:t>
            </a:r>
            <a:r>
              <a:rPr lang="en-IE" sz="2200" baseline="30000" dirty="0" smtClean="0"/>
              <a:t> </a:t>
            </a:r>
            <a:r>
              <a:rPr lang="en-IE" sz="2200" dirty="0" smtClean="0"/>
              <a:t>- less common, but risk higher if HIV positive</a:t>
            </a:r>
            <a:r>
              <a:rPr lang="en-IE" sz="2200" baseline="30000" dirty="0" smtClean="0"/>
              <a:t>1</a:t>
            </a:r>
          </a:p>
          <a:p>
            <a:pPr>
              <a:buNone/>
            </a:pPr>
            <a:endParaRPr lang="en-IE" sz="400" dirty="0" smtClean="0"/>
          </a:p>
          <a:p>
            <a:r>
              <a:rPr lang="en-IE" sz="2200" dirty="0" smtClean="0"/>
              <a:t>Most cases are initially asymptomatic  or mildly symptomatic (acute infection rarely detected), but  approx. 75% of those infected develop chronic infection</a:t>
            </a:r>
            <a:r>
              <a:rPr lang="en-IE" sz="2200" baseline="30000" dirty="0" smtClean="0"/>
              <a:t>3</a:t>
            </a:r>
          </a:p>
          <a:p>
            <a:pPr>
              <a:buNone/>
            </a:pPr>
            <a:endParaRPr lang="en-IE" sz="200" dirty="0" smtClean="0"/>
          </a:p>
          <a:p>
            <a:pPr>
              <a:buNone/>
            </a:pPr>
            <a:endParaRPr lang="en-IE" sz="2400" dirty="0" smtClean="0"/>
          </a:p>
          <a:p>
            <a:endParaRPr lang="en-IE" sz="2400" dirty="0" smtClean="0"/>
          </a:p>
          <a:p>
            <a:endParaRPr lang="en-IE" sz="2400" b="1" dirty="0" smtClean="0"/>
          </a:p>
          <a:p>
            <a:endParaRPr lang="en-US" sz="24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53531"/>
            <a:ext cx="8229600" cy="491293"/>
          </a:xfrm>
        </p:spPr>
        <p:txBody>
          <a:bodyPr/>
          <a:lstStyle/>
          <a:p>
            <a:r>
              <a:rPr lang="en-IE" sz="2800" b="1" dirty="0" smtClean="0">
                <a:solidFill>
                  <a:srgbClr val="002060"/>
                </a:solidFill>
                <a:cs typeface="Arial" pitchFamily="34" charset="0"/>
              </a:rPr>
              <a:t>Hepatitis C anti-viral treatment</a:t>
            </a:r>
            <a:endParaRPr lang="en-US" sz="2800" b="1" dirty="0">
              <a:solidFill>
                <a:srgbClr val="002060"/>
              </a:solidFill>
              <a:cs typeface="Arial" pitchFamily="34" charset="0"/>
            </a:endParaRPr>
          </a:p>
        </p:txBody>
      </p:sp>
      <p:sp>
        <p:nvSpPr>
          <p:cNvPr id="3" name="Content Placeholder 2"/>
          <p:cNvSpPr>
            <a:spLocks noGrp="1"/>
          </p:cNvSpPr>
          <p:nvPr>
            <p:ph idx="1"/>
          </p:nvPr>
        </p:nvSpPr>
        <p:spPr>
          <a:xfrm>
            <a:off x="340058" y="2204864"/>
            <a:ext cx="8463884" cy="4032448"/>
          </a:xfrm>
        </p:spPr>
        <p:txBody>
          <a:bodyPr/>
          <a:lstStyle/>
          <a:p>
            <a:r>
              <a:rPr lang="en-IE" sz="2600" dirty="0"/>
              <a:t>New Direct Acting Antiviral (DAA) medicines for the treatment of hepatitis C are available in Ireland since </a:t>
            </a:r>
            <a:r>
              <a:rPr lang="en-IE" sz="2600" dirty="0" smtClean="0"/>
              <a:t>2014</a:t>
            </a:r>
          </a:p>
          <a:p>
            <a:endParaRPr lang="en-IE" sz="1000" dirty="0"/>
          </a:p>
          <a:p>
            <a:r>
              <a:rPr lang="en-IE" sz="2600" dirty="0"/>
              <a:t>They show high rates of viral clearance </a:t>
            </a:r>
            <a:r>
              <a:rPr lang="en-IE" sz="2600" dirty="0" smtClean="0"/>
              <a:t>(&gt;90%) and </a:t>
            </a:r>
            <a:r>
              <a:rPr lang="en-IE" sz="2600" dirty="0"/>
              <a:t>fewer side effects than previous treatment </a:t>
            </a:r>
            <a:r>
              <a:rPr lang="en-IE" sz="2600" dirty="0" smtClean="0"/>
              <a:t>regimens</a:t>
            </a:r>
            <a:r>
              <a:rPr lang="en-IE" sz="2600" baseline="30000" dirty="0" smtClean="0"/>
              <a:t>21</a:t>
            </a:r>
          </a:p>
          <a:p>
            <a:endParaRPr lang="en-IE" sz="1000" dirty="0"/>
          </a:p>
          <a:p>
            <a:r>
              <a:rPr lang="en-IE" sz="2600" dirty="0"/>
              <a:t>A HSE National Hepatitis C Treatment Programme was established in </a:t>
            </a:r>
            <a:r>
              <a:rPr lang="en-IE" sz="2600" dirty="0" smtClean="0"/>
              <a:t>2016</a:t>
            </a:r>
          </a:p>
          <a:p>
            <a:pPr marL="358775" indent="0">
              <a:buNone/>
            </a:pPr>
            <a:r>
              <a:rPr lang="en-IE" sz="2600" dirty="0" smtClean="0">
                <a:hlinkClick r:id="rId3"/>
              </a:rPr>
              <a:t>http</a:t>
            </a:r>
            <a:r>
              <a:rPr lang="en-IE" sz="2600" dirty="0">
                <a:hlinkClick r:id="rId3"/>
              </a:rPr>
              <a:t>://</a:t>
            </a:r>
            <a:r>
              <a:rPr lang="en-IE" sz="2600" dirty="0" smtClean="0">
                <a:hlinkClick r:id="rId3"/>
              </a:rPr>
              <a:t>www.hse.ie/eng/about/Who/primarycare/hepcprogramme%20.html</a:t>
            </a:r>
            <a:endParaRPr lang="en-IE" sz="2600" dirty="0" smtClean="0"/>
          </a:p>
          <a:p>
            <a:endParaRPr lang="en-IE" sz="2400" dirty="0" smtClean="0"/>
          </a:p>
        </p:txBody>
      </p:sp>
      <p:pic>
        <p:nvPicPr>
          <p:cNvPr id="4" name="Picture 7" descr="C:\Documents and Settings\MauriceKelly\Desktop\maurice's pr 2003\powe banner.jpg"/>
          <p:cNvPicPr>
            <a:picLocks noChangeAspect="1" noChangeArrowheads="1"/>
          </p:cNvPicPr>
          <p:nvPr/>
        </p:nvPicPr>
        <p:blipFill>
          <a:blip r:embed="rId4" cstate="print"/>
          <a:srcRect/>
          <a:stretch>
            <a:fillRect/>
          </a:stretch>
        </p:blipFill>
        <p:spPr bwMode="auto">
          <a:xfrm>
            <a:off x="0" y="0"/>
            <a:ext cx="9144000" cy="1219200"/>
          </a:xfrm>
          <a:prstGeom prst="rect">
            <a:avLst/>
          </a:prstGeom>
          <a:noFill/>
          <a:ln w="9525">
            <a:noFill/>
            <a:miter lim="800000"/>
            <a:headEnd/>
            <a:tailEnd/>
          </a:ln>
        </p:spPr>
      </p:pic>
    </p:spTree>
    <p:extLst>
      <p:ext uri="{BB962C8B-B14F-4D97-AF65-F5344CB8AC3E}">
        <p14:creationId xmlns:p14="http://schemas.microsoft.com/office/powerpoint/2010/main" val="1456580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1"/>
            <a:ext cx="8229600" cy="409599"/>
          </a:xfrm>
        </p:spPr>
        <p:txBody>
          <a:bodyPr/>
          <a:lstStyle/>
          <a:p>
            <a:r>
              <a:rPr lang="en-IE" sz="2000" b="1" dirty="0" smtClean="0">
                <a:solidFill>
                  <a:srgbClr val="002060"/>
                </a:solidFill>
                <a:cs typeface="Arial" pitchFamily="34" charset="0"/>
              </a:rPr>
              <a:t>References (1)</a:t>
            </a:r>
            <a:endParaRPr lang="en-US" sz="2000" b="1" dirty="0">
              <a:solidFill>
                <a:srgbClr val="002060"/>
              </a:solidFill>
              <a:cs typeface="Arial" pitchFamily="34" charset="0"/>
            </a:endParaRPr>
          </a:p>
        </p:txBody>
      </p:sp>
      <p:sp>
        <p:nvSpPr>
          <p:cNvPr id="3" name="Content Placeholder 2"/>
          <p:cNvSpPr>
            <a:spLocks noGrp="1"/>
          </p:cNvSpPr>
          <p:nvPr>
            <p:ph idx="1"/>
          </p:nvPr>
        </p:nvSpPr>
        <p:spPr>
          <a:xfrm>
            <a:off x="340058" y="2276872"/>
            <a:ext cx="8463884" cy="4032448"/>
          </a:xfrm>
        </p:spPr>
        <p:txBody>
          <a:bodyPr/>
          <a:lstStyle/>
          <a:p>
            <a:endParaRPr lang="en-IE" sz="2400" dirty="0"/>
          </a:p>
          <a:p>
            <a:endParaRPr lang="en-IE" sz="24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sp>
        <p:nvSpPr>
          <p:cNvPr id="5" name="Content Placeholder 2"/>
          <p:cNvSpPr txBox="1">
            <a:spLocks/>
          </p:cNvSpPr>
          <p:nvPr/>
        </p:nvSpPr>
        <p:spPr bwMode="auto">
          <a:xfrm>
            <a:off x="107504" y="1628800"/>
            <a:ext cx="8981734" cy="51125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buFont typeface="+mj-lt"/>
              <a:buAutoNum type="arabicPeriod"/>
            </a:pPr>
            <a:r>
              <a:rPr lang="en-IE" sz="1400" dirty="0" smtClean="0"/>
              <a:t>World </a:t>
            </a:r>
            <a:r>
              <a:rPr lang="en-IE" sz="1400" dirty="0"/>
              <a:t>Health Organization: Guidelines for the screening, care and treatment of persons with hepatitis C infection. Geneva; April 2014</a:t>
            </a:r>
          </a:p>
          <a:p>
            <a:pPr>
              <a:buFont typeface="+mj-lt"/>
              <a:buAutoNum type="arabicPeriod"/>
            </a:pPr>
            <a:r>
              <a:rPr lang="en-IE" sz="1400" dirty="0" smtClean="0"/>
              <a:t>Health </a:t>
            </a:r>
            <a:r>
              <a:rPr lang="en-IE" sz="1400" dirty="0"/>
              <a:t>Protection Surveillance Centre. National Hepatitis C database. </a:t>
            </a:r>
            <a:r>
              <a:rPr lang="en-IE" sz="1400" dirty="0" smtClean="0"/>
              <a:t>2015 </a:t>
            </a:r>
            <a:r>
              <a:rPr lang="en-IE" sz="1400" dirty="0"/>
              <a:t>Report. Available at: http://www.hpsc.ie/A-Z/Hepatitis/HepatitisC/HepatitisCDatabase/BaselineandFollow-upReports/ </a:t>
            </a:r>
          </a:p>
          <a:p>
            <a:pPr>
              <a:buFont typeface="+mj-lt"/>
              <a:buAutoNum type="arabicPeriod"/>
            </a:pPr>
            <a:r>
              <a:rPr lang="en-IE" sz="1400" dirty="0" smtClean="0"/>
              <a:t>Global </a:t>
            </a:r>
            <a:r>
              <a:rPr lang="en-IE" sz="1400" dirty="0"/>
              <a:t>Burden of Hepatitis C Working Group: Global burden of disease (GBD) for hepatitis C. J </a:t>
            </a:r>
            <a:r>
              <a:rPr lang="en-IE" sz="1400" dirty="0" err="1"/>
              <a:t>Clin</a:t>
            </a:r>
            <a:r>
              <a:rPr lang="en-IE" sz="1400" dirty="0"/>
              <a:t> </a:t>
            </a:r>
            <a:r>
              <a:rPr lang="en-IE" sz="1400" dirty="0" err="1"/>
              <a:t>Pharmacol</a:t>
            </a:r>
            <a:r>
              <a:rPr lang="en-IE" sz="1400" dirty="0"/>
              <a:t> 2004, 44:20-29.</a:t>
            </a:r>
          </a:p>
          <a:p>
            <a:pPr>
              <a:buFont typeface="+mj-lt"/>
              <a:buAutoNum type="arabicPeriod"/>
            </a:pPr>
            <a:r>
              <a:rPr lang="en-IE" sz="1400" dirty="0" err="1" smtClean="0"/>
              <a:t>Seeff</a:t>
            </a:r>
            <a:r>
              <a:rPr lang="en-IE" sz="1400" dirty="0" smtClean="0"/>
              <a:t> </a:t>
            </a:r>
            <a:r>
              <a:rPr lang="en-IE" sz="1400" dirty="0"/>
              <a:t>LB. The history of the "natural history" of hepatitis C (1968-2009). Liver Int. 2009 Jan;29 </a:t>
            </a:r>
            <a:r>
              <a:rPr lang="en-IE" sz="1400" dirty="0" err="1"/>
              <a:t>Suppl</a:t>
            </a:r>
            <a:r>
              <a:rPr lang="en-IE" sz="1400" dirty="0"/>
              <a:t> 1:89-99</a:t>
            </a:r>
            <a:r>
              <a:rPr lang="en-IE" sz="1400" dirty="0" smtClean="0"/>
              <a:t>.</a:t>
            </a:r>
          </a:p>
          <a:p>
            <a:pPr>
              <a:buFont typeface="+mj-lt"/>
              <a:buAutoNum type="arabicPeriod"/>
            </a:pPr>
            <a:r>
              <a:rPr lang="en-IE" sz="1400" dirty="0" smtClean="0"/>
              <a:t>Map: CDC </a:t>
            </a:r>
            <a:r>
              <a:rPr lang="en-IE" sz="1400" dirty="0"/>
              <a:t>Health Information for International Travel 2016</a:t>
            </a:r>
            <a:r>
              <a:rPr lang="en-IE" sz="1400" dirty="0" smtClean="0"/>
              <a:t>. </a:t>
            </a:r>
            <a:r>
              <a:rPr lang="en-IE" sz="1400" dirty="0" smtClean="0">
                <a:hlinkClick r:id="rId4"/>
              </a:rPr>
              <a:t>http</a:t>
            </a:r>
            <a:r>
              <a:rPr lang="en-IE" sz="1400" dirty="0">
                <a:hlinkClick r:id="rId4"/>
              </a:rPr>
              <a:t>://</a:t>
            </a:r>
            <a:r>
              <a:rPr lang="en-IE" sz="1400" dirty="0" smtClean="0">
                <a:hlinkClick r:id="rId4"/>
              </a:rPr>
              <a:t>wwwnc.cdc.gov/travel/yellowbook/2016/infectious-diseases-related-to-travel/hepatitis-c</a:t>
            </a:r>
            <a:r>
              <a:rPr lang="en-IE" sz="1400" dirty="0" smtClean="0"/>
              <a:t>. </a:t>
            </a:r>
          </a:p>
          <a:p>
            <a:pPr>
              <a:buFont typeface="+mj-lt"/>
              <a:buAutoNum type="arabicPeriod"/>
            </a:pPr>
            <a:r>
              <a:rPr lang="en-IE" sz="1400" dirty="0" smtClean="0"/>
              <a:t>Thornton </a:t>
            </a:r>
            <a:r>
              <a:rPr lang="en-IE" sz="1400" dirty="0"/>
              <a:t>L, Murphy N, Jones L, Connell J, Dooley S, Gavin S, Hunter K, Brennan A. Determination of the burden of hepatitis C virus infection in Ireland. </a:t>
            </a:r>
            <a:r>
              <a:rPr lang="en-IE" sz="1400" dirty="0" err="1"/>
              <a:t>Epidemiol</a:t>
            </a:r>
            <a:r>
              <a:rPr lang="en-IE" sz="1400" dirty="0"/>
              <a:t> Infect. 2012 Aug;140(8):1461-8</a:t>
            </a:r>
          </a:p>
          <a:p>
            <a:pPr>
              <a:buFont typeface="+mj-lt"/>
              <a:buAutoNum type="arabicPeriod"/>
            </a:pPr>
            <a:r>
              <a:rPr lang="en-IE" sz="1400" dirty="0" smtClean="0"/>
              <a:t>Public </a:t>
            </a:r>
            <a:r>
              <a:rPr lang="en-IE" sz="1400" dirty="0"/>
              <a:t>Health England. Hepatitis C in the UK: 2013 report. Available at: </a:t>
            </a:r>
            <a:r>
              <a:rPr lang="en-IE" sz="1400" dirty="0">
                <a:hlinkClick r:id="rId5"/>
              </a:rPr>
              <a:t>http://www.hpa.org.uk/webc/HPAwebFile/HPAweb_C/1317139502302</a:t>
            </a:r>
            <a:endParaRPr lang="en-IE" sz="1400" dirty="0"/>
          </a:p>
          <a:p>
            <a:pPr>
              <a:buFont typeface="+mj-lt"/>
              <a:buAutoNum type="arabicPeriod"/>
            </a:pPr>
            <a:r>
              <a:rPr lang="en-IE" sz="1400" dirty="0" smtClean="0"/>
              <a:t>Smyth </a:t>
            </a:r>
            <a:r>
              <a:rPr lang="en-IE" sz="1400" dirty="0"/>
              <a:t>R, Keenan E, Dorman A, O’Connor J: Hepatitis C infection among injecting drug users attending the National Drug Treatment Centre. </a:t>
            </a:r>
            <a:r>
              <a:rPr lang="en-IE" sz="1400" dirty="0" err="1"/>
              <a:t>Ir</a:t>
            </a:r>
            <a:r>
              <a:rPr lang="en-IE" sz="1400" dirty="0"/>
              <a:t> J Med </a:t>
            </a:r>
            <a:r>
              <a:rPr lang="en-IE" sz="1400" dirty="0" err="1"/>
              <a:t>Sci</a:t>
            </a:r>
            <a:r>
              <a:rPr lang="en-IE" sz="1400" dirty="0"/>
              <a:t> 1995, 164(4):</a:t>
            </a:r>
            <a:r>
              <a:rPr lang="en-IE" sz="1400" dirty="0" smtClean="0"/>
              <a:t>267-268</a:t>
            </a:r>
            <a:endParaRPr lang="en-IE" sz="1400" dirty="0"/>
          </a:p>
          <a:p>
            <a:pPr>
              <a:buFont typeface="+mj-lt"/>
              <a:buAutoNum type="arabicPeriod"/>
            </a:pPr>
            <a:r>
              <a:rPr lang="en-IE" sz="1400" dirty="0" smtClean="0"/>
              <a:t>Smyth </a:t>
            </a:r>
            <a:r>
              <a:rPr lang="en-IE" sz="1400" dirty="0"/>
              <a:t>BP, Keenan E, O’Connor JJ: </a:t>
            </a:r>
            <a:r>
              <a:rPr lang="en-IE" sz="1400" dirty="0" err="1"/>
              <a:t>Bloodborne</a:t>
            </a:r>
            <a:r>
              <a:rPr lang="en-IE" sz="1400" dirty="0"/>
              <a:t> viral infection in Irish injecting drug users. Addiction 1998, 93(11):1649-1656.</a:t>
            </a:r>
          </a:p>
          <a:p>
            <a:pPr>
              <a:buFont typeface="+mj-lt"/>
              <a:buAutoNum type="arabicPeriod"/>
            </a:pPr>
            <a:r>
              <a:rPr lang="en-IE" sz="1400" dirty="0" smtClean="0"/>
              <a:t>Smyth </a:t>
            </a:r>
            <a:r>
              <a:rPr lang="en-IE" sz="1400" dirty="0"/>
              <a:t>BP, Keenan E, O’Connor JJ: Evaluation of the impact of Dublin’s expanded harm reduction programme on prevalence of hepatitis C among short-term injecting drug users. J </a:t>
            </a:r>
            <a:r>
              <a:rPr lang="en-IE" sz="1400" dirty="0" err="1"/>
              <a:t>Epidemiol</a:t>
            </a:r>
            <a:r>
              <a:rPr lang="en-IE" sz="1400" dirty="0"/>
              <a:t> Community Health 1999, 53:434-435.</a:t>
            </a:r>
          </a:p>
          <a:p>
            <a:pPr>
              <a:buFont typeface="+mj-lt"/>
              <a:buAutoNum type="arabicPeriod"/>
            </a:pPr>
            <a:r>
              <a:rPr lang="en-IE" sz="1400" dirty="0" smtClean="0"/>
              <a:t>Cullen </a:t>
            </a:r>
            <a:r>
              <a:rPr lang="en-IE" sz="1400" dirty="0"/>
              <a:t>W, Bury G, Barry J and O’Kelly </a:t>
            </a:r>
            <a:r>
              <a:rPr lang="en-IE" sz="1400" dirty="0" smtClean="0"/>
              <a:t>F. Drug </a:t>
            </a:r>
            <a:r>
              <a:rPr lang="en-IE" sz="1400" dirty="0"/>
              <a:t>users attending general practice in the Eastern Regional Health Authority area. </a:t>
            </a:r>
            <a:r>
              <a:rPr lang="en-IE" sz="1400" dirty="0" smtClean="0"/>
              <a:t>IMJ 2000, </a:t>
            </a:r>
            <a:r>
              <a:rPr lang="en-IE" sz="1400" dirty="0"/>
              <a:t>93(7): </a:t>
            </a:r>
            <a:r>
              <a:rPr lang="en-IE" sz="1400" dirty="0" smtClean="0"/>
              <a:t>214–217</a:t>
            </a:r>
            <a:endParaRPr lang="en-IE" sz="1400" dirty="0"/>
          </a:p>
        </p:txBody>
      </p:sp>
    </p:spTree>
    <p:extLst>
      <p:ext uri="{BB962C8B-B14F-4D97-AF65-F5344CB8AC3E}">
        <p14:creationId xmlns:p14="http://schemas.microsoft.com/office/powerpoint/2010/main" val="7570821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293859"/>
          </a:xfrm>
        </p:spPr>
        <p:txBody>
          <a:bodyPr/>
          <a:lstStyle/>
          <a:p>
            <a:r>
              <a:rPr lang="en-IE" sz="2000" b="1" dirty="0" smtClean="0">
                <a:solidFill>
                  <a:srgbClr val="002060"/>
                </a:solidFill>
                <a:cs typeface="Arial" pitchFamily="34" charset="0"/>
              </a:rPr>
              <a:t>References (2)</a:t>
            </a:r>
            <a:endParaRPr lang="en-US" sz="2000" b="1" dirty="0">
              <a:solidFill>
                <a:srgbClr val="002060"/>
              </a:solidFill>
              <a:cs typeface="Arial" pitchFamily="34" charset="0"/>
            </a:endParaRPr>
          </a:p>
        </p:txBody>
      </p:sp>
      <p:sp>
        <p:nvSpPr>
          <p:cNvPr id="3" name="Content Placeholder 2"/>
          <p:cNvSpPr>
            <a:spLocks noGrp="1"/>
          </p:cNvSpPr>
          <p:nvPr>
            <p:ph idx="1"/>
          </p:nvPr>
        </p:nvSpPr>
        <p:spPr>
          <a:xfrm>
            <a:off x="340058" y="2276872"/>
            <a:ext cx="8463884" cy="4032448"/>
          </a:xfrm>
        </p:spPr>
        <p:txBody>
          <a:bodyPr/>
          <a:lstStyle/>
          <a:p>
            <a:endParaRPr lang="en-IE" sz="2400" dirty="0"/>
          </a:p>
          <a:p>
            <a:endParaRPr lang="en-IE" sz="24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sp>
        <p:nvSpPr>
          <p:cNvPr id="5" name="Content Placeholder 2"/>
          <p:cNvSpPr txBox="1">
            <a:spLocks/>
          </p:cNvSpPr>
          <p:nvPr/>
        </p:nvSpPr>
        <p:spPr bwMode="auto">
          <a:xfrm>
            <a:off x="81133" y="1599866"/>
            <a:ext cx="8981734" cy="49974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buFont typeface="+mj-lt"/>
              <a:buAutoNum type="arabicPeriod" startAt="12"/>
            </a:pPr>
            <a:r>
              <a:rPr lang="en-IE" sz="1300" dirty="0" smtClean="0"/>
              <a:t>Grogan L, </a:t>
            </a:r>
            <a:r>
              <a:rPr lang="en-IE" sz="1300" dirty="0" err="1" smtClean="0"/>
              <a:t>Tiernan</a:t>
            </a:r>
            <a:r>
              <a:rPr lang="en-IE" sz="1300" dirty="0" smtClean="0"/>
              <a:t> M, </a:t>
            </a:r>
            <a:r>
              <a:rPr lang="en-IE" sz="1300" dirty="0" err="1" smtClean="0"/>
              <a:t>Geoghegan</a:t>
            </a:r>
            <a:r>
              <a:rPr lang="en-IE" sz="1300" dirty="0" smtClean="0"/>
              <a:t> N, Smyth BP, Keenan E: </a:t>
            </a:r>
            <a:r>
              <a:rPr lang="en-IE" sz="1300" dirty="0" err="1" smtClean="0"/>
              <a:t>Bloodborne</a:t>
            </a:r>
            <a:r>
              <a:rPr lang="en-IE" sz="1300" dirty="0" smtClean="0"/>
              <a:t> virus infections among drug users in Ireland: a retrospective cross-sectional survey of screening, prevalence, incidence and hepatitis B immunisation uptake. </a:t>
            </a:r>
            <a:r>
              <a:rPr lang="en-IE" sz="1300" dirty="0" err="1" smtClean="0"/>
              <a:t>Ir</a:t>
            </a:r>
            <a:r>
              <a:rPr lang="en-IE" sz="1300" dirty="0" smtClean="0"/>
              <a:t> J Med </a:t>
            </a:r>
            <a:r>
              <a:rPr lang="en-IE" sz="1300" dirty="0" err="1" smtClean="0"/>
              <a:t>Sci</a:t>
            </a:r>
            <a:r>
              <a:rPr lang="en-IE" sz="1300" dirty="0" smtClean="0"/>
              <a:t> 2005, 174(2):14-20.</a:t>
            </a:r>
          </a:p>
          <a:p>
            <a:pPr>
              <a:buFont typeface="+mj-lt"/>
              <a:buAutoNum type="arabicPeriod" startAt="12"/>
            </a:pPr>
            <a:r>
              <a:rPr lang="en-IE" sz="1300" dirty="0" smtClean="0"/>
              <a:t>Cullen W, Bury G, Barry J, O’Kelly FD: Hepatitis C infection among drug users attending general practice. </a:t>
            </a:r>
            <a:r>
              <a:rPr lang="en-IE" sz="1300" dirty="0" err="1" smtClean="0"/>
              <a:t>Ir</a:t>
            </a:r>
            <a:r>
              <a:rPr lang="en-IE" sz="1300" dirty="0" smtClean="0"/>
              <a:t> J Med </a:t>
            </a:r>
            <a:r>
              <a:rPr lang="en-IE" sz="1300" dirty="0" err="1" smtClean="0"/>
              <a:t>Sci</a:t>
            </a:r>
            <a:r>
              <a:rPr lang="en-IE" sz="1300" dirty="0" smtClean="0"/>
              <a:t> 2003, 172(3):123-27</a:t>
            </a:r>
          </a:p>
          <a:p>
            <a:pPr>
              <a:buFont typeface="+mj-lt"/>
              <a:buAutoNum type="arabicPeriod" startAt="12"/>
            </a:pPr>
            <a:r>
              <a:rPr lang="en-IE" sz="1300" dirty="0" smtClean="0"/>
              <a:t>Cullen W, Stanley J, Langton D, Kelly Y, Bury G: Management of hepatitis C among drug users attending general practice in Ireland:   Baseline data from the Dublin area hepatitis C in general practice initiative. </a:t>
            </a:r>
            <a:r>
              <a:rPr lang="en-IE" sz="1300" dirty="0" err="1" smtClean="0"/>
              <a:t>Eur</a:t>
            </a:r>
            <a:r>
              <a:rPr lang="en-IE" sz="1300" dirty="0" smtClean="0"/>
              <a:t> J Gen </a:t>
            </a:r>
            <a:r>
              <a:rPr lang="en-IE" sz="1300" dirty="0" err="1" smtClean="0"/>
              <a:t>Pract</a:t>
            </a:r>
            <a:r>
              <a:rPr lang="en-IE" sz="1300" dirty="0" smtClean="0"/>
              <a:t> 2007, 13:5-12</a:t>
            </a:r>
          </a:p>
          <a:p>
            <a:pPr>
              <a:buFont typeface="+mj-lt"/>
              <a:buAutoNum type="arabicPeriod" startAt="12"/>
            </a:pPr>
            <a:r>
              <a:rPr lang="en-IE" sz="1300" dirty="0" smtClean="0"/>
              <a:t> Long, Jean (2006) </a:t>
            </a:r>
            <a:r>
              <a:rPr lang="en-IE" sz="1300" dirty="0" smtClean="0">
                <a:hlinkClick r:id="rId4"/>
              </a:rPr>
              <a:t>Blood-borne viral infections among injecting drug users in Ireland, 1995 to 2005. Overview 4.</a:t>
            </a:r>
            <a:r>
              <a:rPr lang="en-IE" sz="1300" dirty="0" smtClean="0"/>
              <a:t> Health Research Board, Dublin</a:t>
            </a:r>
          </a:p>
          <a:p>
            <a:pPr>
              <a:buFont typeface="+mj-lt"/>
              <a:buAutoNum type="arabicPeriod" startAt="12"/>
            </a:pPr>
            <a:r>
              <a:rPr lang="en-IE" sz="1300" dirty="0" smtClean="0"/>
              <a:t> </a:t>
            </a:r>
            <a:r>
              <a:rPr lang="en-IE" sz="1300" dirty="0" err="1" smtClean="0"/>
              <a:t>Allwright</a:t>
            </a:r>
            <a:r>
              <a:rPr lang="en-IE" sz="1300" dirty="0" smtClean="0"/>
              <a:t> S, Bradley F, Long J, Barry J, Thornton L and Parry JV (2000) Prevalence of antibodies to hepatitis B, hepatitis C and HIV and risk factors in Irish prisoners: results of a national cross-sectional survey. BMJ, 321: 78–82</a:t>
            </a:r>
          </a:p>
          <a:p>
            <a:pPr>
              <a:buFont typeface="+mj-lt"/>
              <a:buAutoNum type="arabicPeriod" startAt="12"/>
            </a:pPr>
            <a:r>
              <a:rPr lang="en-IE" sz="1300" dirty="0" smtClean="0"/>
              <a:t> Drummond A, </a:t>
            </a:r>
            <a:r>
              <a:rPr lang="en-IE" sz="1300" dirty="0" err="1" smtClean="0"/>
              <a:t>Codd</a:t>
            </a:r>
            <a:r>
              <a:rPr lang="en-IE" sz="1300" dirty="0" smtClean="0"/>
              <a:t> M, Donnelly N, </a:t>
            </a:r>
            <a:r>
              <a:rPr lang="en-IE" sz="1300" dirty="0" err="1" smtClean="0"/>
              <a:t>McCausland</a:t>
            </a:r>
            <a:r>
              <a:rPr lang="en-IE" sz="1300" dirty="0" smtClean="0"/>
              <a:t> D, </a:t>
            </a:r>
            <a:r>
              <a:rPr lang="en-IE" sz="1300" dirty="0" err="1" smtClean="0"/>
              <a:t>Mehegan</a:t>
            </a:r>
            <a:r>
              <a:rPr lang="en-IE" sz="1300" dirty="0" smtClean="0"/>
              <a:t> J, Daly L, Kelleher C: Study on the prevalence of drug use, including intravenous drug use, and blood-borne viruses among the Irish prisoner population. Dublin: National Advisory Committee on Drugs and Alcohol; 2014</a:t>
            </a:r>
          </a:p>
          <a:p>
            <a:pPr>
              <a:buFont typeface="+mj-lt"/>
              <a:buAutoNum type="arabicPeriod" startAt="12"/>
            </a:pPr>
            <a:r>
              <a:rPr lang="en-IE" sz="1300" dirty="0" smtClean="0"/>
              <a:t> Martyn F, Phelan O, O'Connell M. Hepatitis C: is there a case for universal screening in pregnancy? </a:t>
            </a:r>
            <a:r>
              <a:rPr lang="en-IE" sz="1300" dirty="0" err="1" smtClean="0"/>
              <a:t>Ir</a:t>
            </a:r>
            <a:r>
              <a:rPr lang="en-IE" sz="1300" dirty="0" smtClean="0"/>
              <a:t> Med J. 2011 May;104(5):144-6</a:t>
            </a:r>
          </a:p>
          <a:p>
            <a:pPr>
              <a:buFont typeface="+mj-lt"/>
              <a:buAutoNum type="arabicPeriod" startAt="12"/>
            </a:pPr>
            <a:r>
              <a:rPr lang="en-IE" sz="1300" dirty="0" smtClean="0"/>
              <a:t> Lambert J, Jackson V, Coulter-Smith S, Brennan M, Geary M, Kelleher TB, O'Reilly M, Grundy K, </a:t>
            </a:r>
            <a:r>
              <a:rPr lang="en-IE" sz="1300" dirty="0" err="1" smtClean="0"/>
              <a:t>Sammon</a:t>
            </a:r>
            <a:r>
              <a:rPr lang="en-IE" sz="1300" dirty="0" smtClean="0"/>
              <a:t> N, </a:t>
            </a:r>
            <a:r>
              <a:rPr lang="en-IE" sz="1300" dirty="0" err="1" smtClean="0"/>
              <a:t>Cafferkey</a:t>
            </a:r>
            <a:r>
              <a:rPr lang="en-IE" sz="1300" dirty="0" smtClean="0"/>
              <a:t> M. Universal antenatal screening for hepatitis C. </a:t>
            </a:r>
            <a:r>
              <a:rPr lang="en-IE" sz="1300" dirty="0" err="1" smtClean="0"/>
              <a:t>Ir</a:t>
            </a:r>
            <a:r>
              <a:rPr lang="en-IE" sz="1300" dirty="0" smtClean="0"/>
              <a:t> Med J. 2013 May;106(5):136-9</a:t>
            </a:r>
          </a:p>
          <a:p>
            <a:pPr>
              <a:buFont typeface="+mj-lt"/>
              <a:buAutoNum type="arabicPeriod" startAt="12"/>
            </a:pPr>
            <a:r>
              <a:rPr lang="en-IE" sz="1300" dirty="0" smtClean="0"/>
              <a:t> Brennan M, Boyle PJ, O'Brien AM, Murphy K. Health of Asylum seekers - are we doing enough? ICGP Forum magazine, November 2013</a:t>
            </a:r>
          </a:p>
          <a:p>
            <a:pPr>
              <a:buFont typeface="+mj-lt"/>
              <a:buAutoNum type="arabicPeriod" startAt="12"/>
            </a:pPr>
            <a:r>
              <a:rPr lang="en-IE" sz="1300" dirty="0" smtClean="0"/>
              <a:t>World Health Organization. Guidelines for the screening care and treatment of persons with chronic hepatitis C infection. Updated version, April 2016</a:t>
            </a:r>
          </a:p>
          <a:p>
            <a:pPr marL="0" indent="0">
              <a:buNone/>
            </a:pPr>
            <a:endParaRPr lang="en-IE" sz="1300" dirty="0"/>
          </a:p>
        </p:txBody>
      </p:sp>
    </p:spTree>
    <p:extLst>
      <p:ext uri="{BB962C8B-B14F-4D97-AF65-F5344CB8AC3E}">
        <p14:creationId xmlns:p14="http://schemas.microsoft.com/office/powerpoint/2010/main" val="757082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571504"/>
          </a:xfrm>
        </p:spPr>
        <p:txBody>
          <a:bodyPr/>
          <a:lstStyle/>
          <a:p>
            <a:r>
              <a:rPr lang="en-IE" sz="2800" b="1" dirty="0" smtClean="0">
                <a:solidFill>
                  <a:srgbClr val="002060"/>
                </a:solidFill>
                <a:latin typeface="Arial" pitchFamily="34" charset="0"/>
                <a:cs typeface="Arial" pitchFamily="34" charset="0"/>
              </a:rPr>
              <a:t>Hepatitis C virus (2)</a:t>
            </a:r>
            <a:endParaRPr lang="en-US" sz="2800" b="1" dirty="0">
              <a:solidFill>
                <a:srgbClr val="002060"/>
              </a:solidFill>
              <a:latin typeface="Arial" pitchFamily="34" charset="0"/>
              <a:cs typeface="Arial" pitchFamily="34" charset="0"/>
            </a:endParaRPr>
          </a:p>
        </p:txBody>
      </p:sp>
      <p:sp>
        <p:nvSpPr>
          <p:cNvPr id="3" name="Content Placeholder 2"/>
          <p:cNvSpPr>
            <a:spLocks noGrp="1"/>
          </p:cNvSpPr>
          <p:nvPr>
            <p:ph idx="1"/>
          </p:nvPr>
        </p:nvSpPr>
        <p:spPr>
          <a:xfrm>
            <a:off x="428596" y="1772816"/>
            <a:ext cx="8607900" cy="4824536"/>
          </a:xfrm>
        </p:spPr>
        <p:txBody>
          <a:bodyPr/>
          <a:lstStyle/>
          <a:p>
            <a:r>
              <a:rPr lang="en-IE" sz="2400" dirty="0" smtClean="0"/>
              <a:t>Chronic infection can </a:t>
            </a:r>
            <a:r>
              <a:rPr lang="en-IE" sz="2400" dirty="0"/>
              <a:t>cause </a:t>
            </a:r>
            <a:r>
              <a:rPr lang="en-IE" sz="2400" dirty="0" smtClean="0"/>
              <a:t>liver inflammation, fibrosis, cirrhosis</a:t>
            </a:r>
            <a:r>
              <a:rPr lang="en-IE" sz="2400" dirty="0"/>
              <a:t>, liver cancer (HCC), liver </a:t>
            </a:r>
            <a:r>
              <a:rPr lang="en-IE" sz="2400" dirty="0" smtClean="0"/>
              <a:t>failure and death</a:t>
            </a:r>
            <a:r>
              <a:rPr lang="en-IE" sz="2400" baseline="30000" dirty="0" smtClean="0"/>
              <a:t>3</a:t>
            </a:r>
          </a:p>
          <a:p>
            <a:endParaRPr lang="en-IE" sz="600" dirty="0"/>
          </a:p>
          <a:p>
            <a:r>
              <a:rPr lang="en-IE" sz="2400" dirty="0"/>
              <a:t>5</a:t>
            </a:r>
            <a:r>
              <a:rPr lang="en-IE" sz="2400" dirty="0" smtClean="0"/>
              <a:t>%-</a:t>
            </a:r>
            <a:r>
              <a:rPr lang="en-IE" sz="2400" dirty="0"/>
              <a:t>20% develop cirrhosis after 20-30 </a:t>
            </a:r>
            <a:r>
              <a:rPr lang="en-IE" sz="2400" dirty="0" smtClean="0"/>
              <a:t>years</a:t>
            </a:r>
            <a:r>
              <a:rPr lang="en-IE" sz="2400" baseline="30000" dirty="0" smtClean="0"/>
              <a:t>3</a:t>
            </a:r>
          </a:p>
          <a:p>
            <a:endParaRPr lang="en-IE" sz="600" dirty="0"/>
          </a:p>
          <a:p>
            <a:r>
              <a:rPr lang="en-IE" sz="2400" dirty="0"/>
              <a:t>Of </a:t>
            </a:r>
            <a:r>
              <a:rPr lang="en-IE" sz="2400" dirty="0" smtClean="0"/>
              <a:t>those with cirrhosis, approximately 4% progress to decompensated liver disease annually, 1.5-2.5</a:t>
            </a:r>
            <a:r>
              <a:rPr lang="en-IE" sz="2400" dirty="0"/>
              <a:t>% develop HCC </a:t>
            </a:r>
            <a:r>
              <a:rPr lang="en-IE" sz="2400" dirty="0" smtClean="0"/>
              <a:t>annually and approximately 80% of those with HCC die annually</a:t>
            </a:r>
            <a:r>
              <a:rPr lang="en-IE" sz="2400" baseline="30000" dirty="0" smtClean="0"/>
              <a:t>3</a:t>
            </a:r>
          </a:p>
          <a:p>
            <a:endParaRPr lang="en-IE" sz="600" dirty="0"/>
          </a:p>
          <a:p>
            <a:r>
              <a:rPr lang="en-IE" sz="2400" dirty="0" smtClean="0"/>
              <a:t>Disease progression is faster in males, people who were older at infection, those who are co-infected with HIV or HBV (hepatitis B) and those who consume high levels of alcohol</a:t>
            </a:r>
            <a:r>
              <a:rPr lang="en-IE" sz="2400" baseline="30000" dirty="0"/>
              <a:t>4</a:t>
            </a:r>
            <a:endParaRPr lang="en-IE" sz="2400" baseline="30000" dirty="0" smtClean="0"/>
          </a:p>
          <a:p>
            <a:endParaRPr lang="en-IE" sz="600" dirty="0" smtClean="0"/>
          </a:p>
          <a:p>
            <a:r>
              <a:rPr lang="en-IE" sz="2400" dirty="0" smtClean="0"/>
              <a:t>Disease progression is also influenced by metabolic (high BMI, diabetes) and host genetic factors</a:t>
            </a:r>
            <a:r>
              <a:rPr lang="en-IE" sz="2400" baseline="30000" dirty="0"/>
              <a:t>4</a:t>
            </a:r>
          </a:p>
          <a:p>
            <a:pPr>
              <a:buNone/>
            </a:pPr>
            <a:endParaRPr lang="en-IE" sz="200" dirty="0" smtClean="0"/>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spTree>
    <p:extLst>
      <p:ext uri="{BB962C8B-B14F-4D97-AF65-F5344CB8AC3E}">
        <p14:creationId xmlns:p14="http://schemas.microsoft.com/office/powerpoint/2010/main" val="3460792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C:\Documents and Settings\MauriceKelly\Desktop\maurice's pr 2003\powe banner.jpg"/>
          <p:cNvPicPr>
            <a:picLocks noChangeAspect="1" noChangeArrowheads="1"/>
          </p:cNvPicPr>
          <p:nvPr/>
        </p:nvPicPr>
        <p:blipFill>
          <a:blip r:embed="rId4" cstate="print"/>
          <a:srcRect/>
          <a:stretch>
            <a:fillRect/>
          </a:stretch>
        </p:blipFill>
        <p:spPr bwMode="auto">
          <a:xfrm>
            <a:off x="0" y="0"/>
            <a:ext cx="9144000" cy="1219200"/>
          </a:xfrm>
          <a:prstGeom prst="rect">
            <a:avLst/>
          </a:prstGeom>
          <a:noFill/>
          <a:ln w="9525">
            <a:noFill/>
            <a:miter lim="800000"/>
            <a:headEnd/>
            <a:tailEnd/>
          </a:ln>
        </p:spPr>
      </p:pic>
      <p:graphicFrame>
        <p:nvGraphicFramePr>
          <p:cNvPr id="7" name="Object 6"/>
          <p:cNvGraphicFramePr>
            <a:graphicFrameLocks noChangeAspect="1"/>
          </p:cNvGraphicFramePr>
          <p:nvPr>
            <p:extLst>
              <p:ext uri="{D42A27DB-BD31-4B8C-83A1-F6EECF244321}">
                <p14:modId xmlns:p14="http://schemas.microsoft.com/office/powerpoint/2010/main" val="2304027486"/>
              </p:ext>
            </p:extLst>
          </p:nvPr>
        </p:nvGraphicFramePr>
        <p:xfrm>
          <a:off x="1403648" y="1278631"/>
          <a:ext cx="6336704" cy="5552566"/>
        </p:xfrm>
        <a:graphic>
          <a:graphicData uri="http://schemas.openxmlformats.org/presentationml/2006/ole">
            <mc:AlternateContent xmlns:mc="http://schemas.openxmlformats.org/markup-compatibility/2006">
              <mc:Choice xmlns:v="urn:schemas-microsoft-com:vml" Requires="v">
                <p:oleObj spid="_x0000_s1071" name="Visio" r:id="rId5" imgW="7681607" imgH="7051556" progId="Visio.Drawing.11">
                  <p:embed/>
                </p:oleObj>
              </mc:Choice>
              <mc:Fallback>
                <p:oleObj name="Visio" r:id="rId5" imgW="7681607" imgH="7051556" progId="Visio.Drawing.11">
                  <p:embed/>
                  <p:pic>
                    <p:nvPicPr>
                      <p:cNvPr id="0" name=""/>
                      <p:cNvPicPr/>
                      <p:nvPr/>
                    </p:nvPicPr>
                    <p:blipFill>
                      <a:blip r:embed="rId6"/>
                      <a:stretch>
                        <a:fillRect/>
                      </a:stretch>
                    </p:blipFill>
                    <p:spPr>
                      <a:xfrm>
                        <a:off x="1403648" y="1278631"/>
                        <a:ext cx="6336704" cy="5552566"/>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85860"/>
            <a:ext cx="8229600" cy="558964"/>
          </a:xfrm>
        </p:spPr>
        <p:txBody>
          <a:bodyPr/>
          <a:lstStyle/>
          <a:p>
            <a:r>
              <a:rPr lang="en-IE" sz="2800" b="1" dirty="0" smtClean="0">
                <a:solidFill>
                  <a:srgbClr val="002060"/>
                </a:solidFill>
                <a:latin typeface="Arial" pitchFamily="34" charset="0"/>
                <a:cs typeface="Arial" pitchFamily="34" charset="0"/>
              </a:rPr>
              <a:t>Worldwide prevalence hepatitis C infection</a:t>
            </a:r>
            <a:r>
              <a:rPr lang="en-IE" sz="3200" b="1" baseline="30000" dirty="0" smtClean="0">
                <a:solidFill>
                  <a:srgbClr val="002060"/>
                </a:solidFill>
                <a:latin typeface="Arial" pitchFamily="34" charset="0"/>
                <a:cs typeface="Arial" pitchFamily="34" charset="0"/>
              </a:rPr>
              <a:t>5</a:t>
            </a:r>
            <a:r>
              <a:rPr lang="en-IE" sz="2800" b="1" dirty="0" smtClean="0">
                <a:solidFill>
                  <a:srgbClr val="002060"/>
                </a:solidFill>
                <a:latin typeface="Arial" pitchFamily="34" charset="0"/>
                <a:cs typeface="Arial" pitchFamily="34" charset="0"/>
              </a:rPr>
              <a:t/>
            </a:r>
            <a:br>
              <a:rPr lang="en-IE" sz="2800" b="1" dirty="0" smtClean="0">
                <a:solidFill>
                  <a:srgbClr val="002060"/>
                </a:solidFill>
                <a:latin typeface="Arial" pitchFamily="34" charset="0"/>
                <a:cs typeface="Arial" pitchFamily="34" charset="0"/>
              </a:rPr>
            </a:br>
            <a:endParaRPr lang="en-US" sz="2400" dirty="0">
              <a:latin typeface="+mn-lt"/>
              <a:cs typeface="Arial" pitchFamily="34" charset="0"/>
            </a:endParaRPr>
          </a:p>
        </p:txBody>
      </p:sp>
      <p:pic>
        <p:nvPicPr>
          <p:cNvPr id="4"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1" y="1700808"/>
            <a:ext cx="8859713" cy="5095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605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536" y="1246208"/>
            <a:ext cx="8229600" cy="454600"/>
          </a:xfrm>
        </p:spPr>
        <p:txBody>
          <a:bodyPr/>
          <a:lstStyle/>
          <a:p>
            <a:pPr eaLnBrk="1" hangingPunct="1"/>
            <a:r>
              <a:rPr lang="en-IE" sz="2600" b="1" dirty="0" smtClean="0">
                <a:solidFill>
                  <a:srgbClr val="002060"/>
                </a:solidFill>
                <a:latin typeface="Arial" charset="0"/>
                <a:cs typeface="Arial" charset="0"/>
              </a:rPr>
              <a:t>Epidemiology of hepatitis C in Ireland</a:t>
            </a:r>
            <a:endParaRPr lang="en-US" sz="2600" b="1" dirty="0" smtClean="0">
              <a:solidFill>
                <a:srgbClr val="002060"/>
              </a:solidFill>
              <a:latin typeface="Arial" charset="0"/>
              <a:cs typeface="Arial" charset="0"/>
            </a:endParaRPr>
          </a:p>
        </p:txBody>
      </p:sp>
      <p:sp>
        <p:nvSpPr>
          <p:cNvPr id="10243" name="Content Placeholder 2"/>
          <p:cNvSpPr>
            <a:spLocks noGrp="1"/>
          </p:cNvSpPr>
          <p:nvPr>
            <p:ph idx="1"/>
          </p:nvPr>
        </p:nvSpPr>
        <p:spPr>
          <a:xfrm>
            <a:off x="53752" y="1700808"/>
            <a:ext cx="9036496" cy="4968552"/>
          </a:xfrm>
        </p:spPr>
        <p:txBody>
          <a:bodyPr/>
          <a:lstStyle/>
          <a:p>
            <a:pPr marL="685800">
              <a:defRPr/>
            </a:pPr>
            <a:r>
              <a:rPr lang="en-IE" sz="2100" dirty="0" smtClean="0"/>
              <a:t>Hepatitis C became notifiable in 2004</a:t>
            </a:r>
          </a:p>
          <a:p>
            <a:pPr marL="685800">
              <a:defRPr/>
            </a:pPr>
            <a:endParaRPr lang="en-IE" sz="200" dirty="0" smtClean="0"/>
          </a:p>
          <a:p>
            <a:pPr marL="685800">
              <a:defRPr/>
            </a:pPr>
            <a:r>
              <a:rPr lang="en-IE" sz="2100" dirty="0" smtClean="0"/>
              <a:t>2004-2016:  14,107 cases notified, highest number in 2007 (n=1538), significant decrease in recent years – 650 cases notified in 2016</a:t>
            </a:r>
            <a:endParaRPr lang="en-IE" sz="2100" baseline="30000" dirty="0" smtClean="0"/>
          </a:p>
          <a:p>
            <a:pPr marL="685800">
              <a:defRPr/>
            </a:pPr>
            <a:endParaRPr lang="en-IE" sz="200" dirty="0" smtClean="0"/>
          </a:p>
          <a:p>
            <a:pPr marL="685800">
              <a:defRPr/>
            </a:pPr>
            <a:r>
              <a:rPr lang="en-IE" sz="2100" dirty="0" smtClean="0"/>
              <a:t>Notifications include some (but not all) cases diagnosed before 2004 and not previously notified, and some duplicates (full names missing 18%)</a:t>
            </a:r>
          </a:p>
          <a:p>
            <a:pPr marL="685800">
              <a:defRPr/>
            </a:pPr>
            <a:endParaRPr lang="en-IE" sz="200" dirty="0" smtClean="0"/>
          </a:p>
          <a:p>
            <a:pPr marL="685800">
              <a:defRPr/>
            </a:pPr>
            <a:r>
              <a:rPr lang="en-IE" sz="2100" dirty="0" smtClean="0"/>
              <a:t>2012: case definitions altered to explicitly exclude cases known to be resolved (no longer </a:t>
            </a:r>
            <a:r>
              <a:rPr lang="en-IE" sz="2100" dirty="0" err="1" smtClean="0"/>
              <a:t>viraemic</a:t>
            </a:r>
            <a:r>
              <a:rPr lang="en-IE" sz="2100" dirty="0" smtClean="0"/>
              <a:t>). Prior to mid-2010, laboratory results included in HCV notifications were frequently insufficient to distinguish chronically infected and resolved cases</a:t>
            </a:r>
          </a:p>
          <a:p>
            <a:pPr marL="685800">
              <a:defRPr/>
            </a:pPr>
            <a:endParaRPr lang="en-IE" sz="200" dirty="0" smtClean="0"/>
          </a:p>
          <a:p>
            <a:pPr marL="685800">
              <a:defRPr/>
            </a:pPr>
            <a:r>
              <a:rPr lang="en-IE" sz="2100" dirty="0" smtClean="0"/>
              <a:t>66% of cases notified 2004-2016 were male</a:t>
            </a:r>
          </a:p>
          <a:p>
            <a:pPr marL="685800">
              <a:defRPr/>
            </a:pPr>
            <a:endParaRPr lang="en-IE" sz="200" dirty="0" smtClean="0"/>
          </a:p>
          <a:p>
            <a:pPr marL="685800">
              <a:defRPr/>
            </a:pPr>
            <a:r>
              <a:rPr lang="en-IE" sz="2100" dirty="0" smtClean="0"/>
              <a:t>Age at notification 2004-2016: median 34 years, mean 36 years</a:t>
            </a:r>
          </a:p>
          <a:p>
            <a:pPr marL="685800">
              <a:defRPr/>
            </a:pPr>
            <a:endParaRPr lang="en-IE" sz="200" dirty="0" smtClean="0"/>
          </a:p>
          <a:p>
            <a:pPr marL="685800">
              <a:defRPr/>
            </a:pPr>
            <a:r>
              <a:rPr lang="en-IE" sz="2100" dirty="0" smtClean="0"/>
              <a:t>Risk factor data collected 2007-2016 (avail 51%)</a:t>
            </a:r>
          </a:p>
          <a:p>
            <a:pPr marL="685800">
              <a:defRPr/>
            </a:pPr>
            <a:endParaRPr lang="en-IE" sz="200" dirty="0" smtClean="0"/>
          </a:p>
          <a:p>
            <a:pPr marL="685800">
              <a:defRPr/>
            </a:pPr>
            <a:r>
              <a:rPr lang="en-IE" sz="2100" dirty="0" smtClean="0"/>
              <a:t>80% of </a:t>
            </a:r>
            <a:r>
              <a:rPr lang="en-IE" sz="2100" dirty="0" smtClean="0"/>
              <a:t>the cases who had risk factor data were people who inject drugs</a:t>
            </a:r>
            <a:endParaRPr lang="en-IE" sz="2100" dirty="0" smtClean="0"/>
          </a:p>
        </p:txBody>
      </p:sp>
      <p:pic>
        <p:nvPicPr>
          <p:cNvPr id="14340" name="Picture 7" descr="C:\Documents and Settings\MauriceKelly\Desktop\maurice's pr 2003\powe bann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998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1560" y="1268760"/>
            <a:ext cx="8286750" cy="918418"/>
          </a:xfrm>
        </p:spPr>
        <p:txBody>
          <a:bodyPr/>
          <a:lstStyle/>
          <a:p>
            <a:r>
              <a:rPr lang="en-IE" sz="2500" b="1" dirty="0" smtClean="0">
                <a:solidFill>
                  <a:srgbClr val="002060"/>
                </a:solidFill>
                <a:latin typeface="Arial" charset="0"/>
                <a:cs typeface="Arial" charset="0"/>
              </a:rPr>
              <a:t>Number of notifications of hepatitis C 2004-2016, by sex and median age</a:t>
            </a:r>
            <a:endParaRPr lang="en-US" sz="2000" b="1" dirty="0" smtClean="0">
              <a:solidFill>
                <a:srgbClr val="002060"/>
              </a:solidFill>
              <a:latin typeface="Arial" charset="0"/>
              <a:cs typeface="Arial" charset="0"/>
            </a:endParaRPr>
          </a:p>
        </p:txBody>
      </p:sp>
      <p:pic>
        <p:nvPicPr>
          <p:cNvPr id="12291" name="Picture 7" descr="C:\Documents and Settings\MauriceKelly\Desktop\maurice's pr 2003\powe banner.jpg"/>
          <p:cNvPicPr>
            <a:picLocks noChangeAspect="1" noChangeArrowheads="1"/>
          </p:cNvPicPr>
          <p:nvPr/>
        </p:nvPicPr>
        <p:blipFill>
          <a:blip r:embed="rId3" cstate="print"/>
          <a:srcRect/>
          <a:stretch>
            <a:fillRect/>
          </a:stretch>
        </p:blipFill>
        <p:spPr bwMode="auto">
          <a:xfrm>
            <a:off x="0" y="0"/>
            <a:ext cx="9144000" cy="1219200"/>
          </a:xfrm>
          <a:prstGeom prst="rect">
            <a:avLst/>
          </a:prstGeom>
          <a:noFill/>
          <a:ln w="9525">
            <a:noFill/>
            <a:miter lim="800000"/>
            <a:headEnd/>
            <a:tailEnd/>
          </a:ln>
        </p:spPr>
      </p:pic>
      <p:graphicFrame>
        <p:nvGraphicFramePr>
          <p:cNvPr id="5" name="Chart 4"/>
          <p:cNvGraphicFramePr>
            <a:graphicFrameLocks/>
          </p:cNvGraphicFramePr>
          <p:nvPr>
            <p:extLst>
              <p:ext uri="{D42A27DB-BD31-4B8C-83A1-F6EECF244321}">
                <p14:modId xmlns:p14="http://schemas.microsoft.com/office/powerpoint/2010/main" val="246011701"/>
              </p:ext>
            </p:extLst>
          </p:nvPr>
        </p:nvGraphicFramePr>
        <p:xfrm>
          <a:off x="107504" y="2132856"/>
          <a:ext cx="8928992" cy="439248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57187" y="1340768"/>
            <a:ext cx="8429625" cy="918418"/>
          </a:xfrm>
        </p:spPr>
        <p:txBody>
          <a:bodyPr/>
          <a:lstStyle/>
          <a:p>
            <a:pPr eaLnBrk="1" hangingPunct="1"/>
            <a:r>
              <a:rPr lang="en-IE" sz="2500" b="1" dirty="0" smtClean="0">
                <a:solidFill>
                  <a:srgbClr val="002060"/>
                </a:solidFill>
                <a:latin typeface="Arial" charset="0"/>
                <a:cs typeface="Arial" charset="0"/>
              </a:rPr>
              <a:t>Average annual age and sex specific notification rates per 100,000 for hepatitis C, 2004-2016</a:t>
            </a:r>
            <a:endParaRPr lang="en-US" sz="2000" b="1" dirty="0" smtClean="0">
              <a:solidFill>
                <a:srgbClr val="002060"/>
              </a:solidFill>
              <a:latin typeface="Arial" charset="0"/>
              <a:cs typeface="Arial" charset="0"/>
            </a:endParaRPr>
          </a:p>
        </p:txBody>
      </p:sp>
      <p:pic>
        <p:nvPicPr>
          <p:cNvPr id="11267" name="Picture 7" descr="C:\Documents and Settings\MauriceKelly\Desktop\maurice's pr 2003\powe bann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1639802979"/>
              </p:ext>
            </p:extLst>
          </p:nvPr>
        </p:nvGraphicFramePr>
        <p:xfrm>
          <a:off x="179512" y="2348880"/>
          <a:ext cx="8640960" cy="42484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15654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57187" y="1340768"/>
            <a:ext cx="8429625" cy="918418"/>
          </a:xfrm>
        </p:spPr>
        <p:txBody>
          <a:bodyPr/>
          <a:lstStyle/>
          <a:p>
            <a:pPr eaLnBrk="1" hangingPunct="1"/>
            <a:r>
              <a:rPr lang="en-IE" sz="2500" b="1" dirty="0" smtClean="0">
                <a:solidFill>
                  <a:srgbClr val="002060"/>
                </a:solidFill>
                <a:latin typeface="Arial" charset="0"/>
                <a:cs typeface="Arial" charset="0"/>
              </a:rPr>
              <a:t>Age and sex specific notification rates per 100,000 for hepatitis C, 2016</a:t>
            </a:r>
            <a:endParaRPr lang="en-US" sz="2000" b="1" dirty="0" smtClean="0">
              <a:solidFill>
                <a:srgbClr val="002060"/>
              </a:solidFill>
              <a:latin typeface="Arial" charset="0"/>
              <a:cs typeface="Arial" charset="0"/>
            </a:endParaRPr>
          </a:p>
        </p:txBody>
      </p:sp>
      <p:pic>
        <p:nvPicPr>
          <p:cNvPr id="11267" name="Picture 7" descr="C:\Documents and Settings\MauriceKelly\Desktop\maurice's pr 2003\powe bann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Chart 4"/>
          <p:cNvGraphicFramePr>
            <a:graphicFrameLocks/>
          </p:cNvGraphicFramePr>
          <p:nvPr>
            <p:extLst>
              <p:ext uri="{D42A27DB-BD31-4B8C-83A1-F6EECF244321}">
                <p14:modId xmlns:p14="http://schemas.microsoft.com/office/powerpoint/2010/main" val="3523281371"/>
              </p:ext>
            </p:extLst>
          </p:nvPr>
        </p:nvGraphicFramePr>
        <p:xfrm>
          <a:off x="251520" y="2276872"/>
          <a:ext cx="8784976" cy="42484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23368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8139</TotalTime>
  <Words>1919</Words>
  <Application>Microsoft Office PowerPoint</Application>
  <PresentationFormat>On-screen Show (4:3)</PresentationFormat>
  <Paragraphs>221</Paragraphs>
  <Slides>22</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Office Theme</vt:lpstr>
      <vt:lpstr>Visio</vt:lpstr>
      <vt:lpstr>Epidemiology of hepatitis C in Ireland  Last updated March 2017</vt:lpstr>
      <vt:lpstr>Hepatitis C virus (1)</vt:lpstr>
      <vt:lpstr>Hepatitis C virus (2)</vt:lpstr>
      <vt:lpstr>PowerPoint Presentation</vt:lpstr>
      <vt:lpstr>Worldwide prevalence hepatitis C infection5 </vt:lpstr>
      <vt:lpstr>Epidemiology of hepatitis C in Ireland</vt:lpstr>
      <vt:lpstr>Number of notifications of hepatitis C 2004-2016, by sex and median age</vt:lpstr>
      <vt:lpstr>Average annual age and sex specific notification rates per 100,000 for hepatitis C, 2004-2016</vt:lpstr>
      <vt:lpstr>Age and sex specific notification rates per 100,000 for hepatitis C, 2016</vt:lpstr>
      <vt:lpstr>Notification rates of hepatitis C per 100,000 population by HSE area, 2004-2016</vt:lpstr>
      <vt:lpstr>Most likely risk factor (%) for cases of hepatitis C notified 2007-2016 (where data available, n=5255, 51%)</vt:lpstr>
      <vt:lpstr>Risk factor trends for cases of hepatitis C notified 2007-2016</vt:lpstr>
      <vt:lpstr>Most likely risk factor (%) for cases of hepatitis C notified in 2016 (where data available, n=286, 44%)</vt:lpstr>
      <vt:lpstr>Recent increase in hepatitis C cases identified as men who have sex with men (MSM)</vt:lpstr>
      <vt:lpstr>Country of birth (%) for cases of hepatitis C notified, 2007-2016 (where data available, n=2253, 22%)</vt:lpstr>
      <vt:lpstr>Most likely risk factor by country/region of birth for cases of hepatitis C notified 2007-2016  (where risk data available, n=5255, 51%)</vt:lpstr>
      <vt:lpstr>Hepatitis C laboratory diagnostic data 1989-2004, and estimated prevalence of chronic hepatitis C in Ireland at the end of 20096</vt:lpstr>
      <vt:lpstr>NVRL diagnoses of hepatitis C, 1989-20046</vt:lpstr>
      <vt:lpstr>Studies of hepatitis C prevalence in Ireland</vt:lpstr>
      <vt:lpstr>Hepatitis C anti-viral treatment</vt:lpstr>
      <vt:lpstr>References (1)</vt:lpstr>
      <vt:lpstr>References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Hepatitis B &amp; C</dc:title>
  <dc:creator>niamhmurphy</dc:creator>
  <cp:lastModifiedBy>Niamh Murphy</cp:lastModifiedBy>
  <cp:revision>335</cp:revision>
  <cp:lastPrinted>2016-04-13T10:13:55Z</cp:lastPrinted>
  <dcterms:created xsi:type="dcterms:W3CDTF">2008-10-14T14:20:14Z</dcterms:created>
  <dcterms:modified xsi:type="dcterms:W3CDTF">2017-04-03T08:13:24Z</dcterms:modified>
</cp:coreProperties>
</file>