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6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76" r:id="rId4"/>
    <p:sldId id="286" r:id="rId5"/>
    <p:sldId id="261" r:id="rId6"/>
    <p:sldId id="263" r:id="rId7"/>
    <p:sldId id="287" r:id="rId8"/>
    <p:sldId id="260" r:id="rId9"/>
    <p:sldId id="258" r:id="rId10"/>
    <p:sldId id="277" r:id="rId11"/>
    <p:sldId id="285" r:id="rId12"/>
    <p:sldId id="288" r:id="rId13"/>
    <p:sldId id="283" r:id="rId14"/>
    <p:sldId id="268" r:id="rId15"/>
    <p:sldId id="269" r:id="rId16"/>
    <p:sldId id="270" r:id="rId17"/>
    <p:sldId id="284" r:id="rId18"/>
    <p:sldId id="275" r:id="rId19"/>
    <p:sldId id="280" r:id="rId2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riciagarvey" initials="p" lastIdx="5" clrIdx="0"/>
  <p:cmAuthor id="1" name="DANIS Costas" initials="DC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1F1B7-7EB6-447B-B58D-8FEEC5F7DF9D}" type="datetimeFigureOut">
              <a:rPr lang="en-IE" smtClean="0"/>
              <a:pPr/>
              <a:t>09/11/2015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BDA0E-FBEA-4AF2-BCD5-1BDFF2760E8F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419237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D76C9B-2087-4D4A-92D8-9FCE65DEB68D}" type="datetimeFigureOut">
              <a:rPr lang="en-IE" smtClean="0"/>
              <a:pPr/>
              <a:t>09/11/2015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16A35-A640-4DC8-8DBD-34270009F14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151878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16A35-A640-4DC8-8DBD-34270009F148}" type="slidenum">
              <a:rPr lang="en-IE" smtClean="0"/>
              <a:pPr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975267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A3E16-8516-4522-A240-29804F53201F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0CECC-4632-4598-8EAF-3BA3ABADC0F6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F4BE-2B63-4940-B83C-1A47000F0853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BA542-92D2-468B-A511-D8533BA69E8A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4F98-0964-436A-A9F3-86981BB18F22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C92C-7767-4DA4-82AF-3FF3B07C2DFE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EBD56-8779-4990-B45B-F61D715A2353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83B5-9E07-4284-AB32-9DF8C8EB66CC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0C62-C58E-4FA8-938A-CC5C22C0671F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D527-D44D-4DBA-86EB-B9ACC252E59F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0828-61F3-41CA-98B7-287F1CE7A12E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9A2C4-483F-4143-B71E-2AE395419FC1}" type="datetime1">
              <a:rPr lang="en-IE" smtClean="0"/>
              <a:pPr/>
              <a:t>09/11/2015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34B92-F262-4200-95C8-A152FA895302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486272"/>
            <a:ext cx="8352928" cy="2878832"/>
          </a:xfrm>
        </p:spPr>
        <p:txBody>
          <a:bodyPr>
            <a:normAutofit/>
          </a:bodyPr>
          <a:lstStyle/>
          <a:p>
            <a:r>
              <a:rPr lang="en-IE" sz="3600" b="1" dirty="0">
                <a:solidFill>
                  <a:schemeClr val="accent1"/>
                </a:solidFill>
              </a:rPr>
              <a:t>Insight into the </a:t>
            </a:r>
            <a:r>
              <a:rPr lang="en-IE" sz="3600" b="1" dirty="0" smtClean="0">
                <a:solidFill>
                  <a:schemeClr val="accent1"/>
                </a:solidFill>
              </a:rPr>
              <a:t>history </a:t>
            </a:r>
            <a:r>
              <a:rPr lang="en-IE" sz="3600" b="1" dirty="0">
                <a:solidFill>
                  <a:schemeClr val="accent1"/>
                </a:solidFill>
              </a:rPr>
              <a:t>of hepatitis C virus (HCV</a:t>
            </a:r>
            <a:r>
              <a:rPr lang="en-IE" sz="3600" b="1" dirty="0" smtClean="0">
                <a:solidFill>
                  <a:schemeClr val="accent1"/>
                </a:solidFill>
              </a:rPr>
              <a:t>) infection; </a:t>
            </a:r>
            <a:r>
              <a:rPr lang="en-IE" sz="3600" b="1" dirty="0">
                <a:solidFill>
                  <a:schemeClr val="accent1"/>
                </a:solidFill>
              </a:rPr>
              <a:t>a cohort study of women infected </a:t>
            </a:r>
            <a:r>
              <a:rPr lang="en-IE" sz="36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postpartum</a:t>
            </a:r>
            <a:r>
              <a:rPr lang="en-IE" sz="36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 </a:t>
            </a:r>
            <a:r>
              <a:rPr lang="en-IE" sz="3600" b="1" dirty="0" smtClean="0">
                <a:solidFill>
                  <a:schemeClr val="accent1"/>
                </a:solidFill>
              </a:rPr>
              <a:t>with </a:t>
            </a:r>
            <a:r>
              <a:rPr lang="en-IE" sz="3600" b="1" dirty="0">
                <a:solidFill>
                  <a:schemeClr val="accent1"/>
                </a:solidFill>
              </a:rPr>
              <a:t>contaminated </a:t>
            </a:r>
            <a:r>
              <a:rPr lang="en-IE" sz="3600" b="1" dirty="0" smtClean="0">
                <a:solidFill>
                  <a:schemeClr val="accent1"/>
                </a:solidFill>
              </a:rPr>
              <a:t>anti-D </a:t>
            </a:r>
            <a:r>
              <a:rPr lang="en-IE" sz="3600" b="1" dirty="0">
                <a:solidFill>
                  <a:schemeClr val="accent1"/>
                </a:solidFill>
              </a:rPr>
              <a:t>immunoglobulin in Ireland between 1977 and </a:t>
            </a:r>
            <a:r>
              <a:rPr lang="en-IE" sz="3600" b="1" dirty="0" smtClean="0">
                <a:solidFill>
                  <a:schemeClr val="accent1"/>
                </a:solidFill>
              </a:rPr>
              <a:t>1979</a:t>
            </a:r>
            <a:endParaRPr lang="en-IE" sz="3600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797152"/>
            <a:ext cx="7632848" cy="1392560"/>
          </a:xfrm>
        </p:spPr>
        <p:txBody>
          <a:bodyPr>
            <a:normAutofit fontScale="92500"/>
          </a:bodyPr>
          <a:lstStyle/>
          <a:p>
            <a:r>
              <a:rPr lang="en-IE" dirty="0" smtClean="0"/>
              <a:t>Patricia </a:t>
            </a:r>
            <a:r>
              <a:rPr lang="en-IE" dirty="0" smtClean="0"/>
              <a:t>Garvey, </a:t>
            </a:r>
            <a:r>
              <a:rPr lang="en-IE" dirty="0" smtClean="0"/>
              <a:t>EPIET fellow</a:t>
            </a:r>
          </a:p>
          <a:p>
            <a:r>
              <a:rPr lang="en-IE" dirty="0" smtClean="0"/>
              <a:t>Health Protection Surveillance Centre, Ireland</a:t>
            </a:r>
            <a:endParaRPr lang="en-IE" dirty="0"/>
          </a:p>
        </p:txBody>
      </p:sp>
      <p:pic>
        <p:nvPicPr>
          <p:cNvPr id="4" name="Picture 7" descr="powe 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4" descr="topleft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5791200"/>
            <a:ext cx="13716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6" descr="image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733256"/>
            <a:ext cx="10191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1520" y="404664"/>
            <a:ext cx="864096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Cumulative incidence selected disease outcomes</a:t>
            </a:r>
            <a:r>
              <a:rPr lang="en-IE" sz="3200" b="1" dirty="0" smtClean="0">
                <a:solidFill>
                  <a:schemeClr val="accent1"/>
                </a:solidFill>
              </a:rPr>
              <a:t>, </a:t>
            </a:r>
            <a:r>
              <a:rPr lang="en-IE" sz="3200" b="1" dirty="0" smtClean="0">
                <a:solidFill>
                  <a:schemeClr val="accent1"/>
                </a:solidFill>
              </a:rPr>
              <a:t>Anti-D Cohort 77-79</a:t>
            </a:r>
            <a:endParaRPr kumimoji="0" lang="en-IE" sz="3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63888" y="6309320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10</a:t>
            </a:fld>
            <a:endParaRPr lang="en-IE"/>
          </a:p>
        </p:txBody>
      </p:sp>
      <p:sp>
        <p:nvSpPr>
          <p:cNvPr id="14" name="TextBox 13"/>
          <p:cNvSpPr txBox="1"/>
          <p:nvPr/>
        </p:nvSpPr>
        <p:spPr>
          <a:xfrm>
            <a:off x="323528" y="5949280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*Previously, 2% cirrhosis and no liver-related deaths reported </a:t>
            </a:r>
            <a:r>
              <a:rPr lang="en-IE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 Anti-D 77-79 cohort 17 </a:t>
            </a:r>
            <a:r>
              <a:rPr lang="en-IE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years after infection by </a:t>
            </a:r>
            <a:r>
              <a:rPr lang="en-IE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Kenny-Walsh </a:t>
            </a:r>
            <a:r>
              <a:rPr lang="en-IE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et al. NEJM 1999</a:t>
            </a:r>
            <a:endParaRPr lang="en-IE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115616" y="1916832"/>
          <a:ext cx="62960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232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1" dirty="0" smtClean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Year</a:t>
                      </a:r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Cirrhosis </a:t>
                      </a:r>
                      <a:endParaRPr lang="en-IE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Liver-related death </a:t>
                      </a:r>
                      <a:endParaRPr lang="en-IE" sz="2000" dirty="0" smtClean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2000" dirty="0" smtClean="0">
                          <a:solidFill>
                            <a:schemeClr val="accent1"/>
                          </a:solidFill>
                        </a:rPr>
                        <a:t>2003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Times New Roman"/>
                        </a:rPr>
                        <a:t>25 (6.7%)</a:t>
                      </a:r>
                      <a:endParaRPr lang="en-IE" sz="2000" kern="1200" dirty="0" smtClean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Times New Roman"/>
                        </a:rPr>
                        <a:t>2 (0.5%)</a:t>
                      </a:r>
                      <a:endParaRPr lang="en-IE" sz="2000" kern="1200" dirty="0" smtClean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2000" dirty="0" smtClean="0">
                          <a:solidFill>
                            <a:schemeClr val="accent1"/>
                          </a:solidFill>
                        </a:rPr>
                        <a:t>2008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Times New Roman"/>
                        </a:rPr>
                        <a:t>39 (10%) 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Times New Roman"/>
                        </a:rPr>
                        <a:t>9 (2.4%)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2000" dirty="0" smtClean="0">
                          <a:solidFill>
                            <a:schemeClr val="accent1"/>
                          </a:solidFill>
                        </a:rPr>
                        <a:t>2013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Times New Roman"/>
                        </a:rPr>
                        <a:t>72 (19%) 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Times New Roman"/>
                        </a:rPr>
                        <a:t>18 (4.8%) 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1520" y="216803"/>
            <a:ext cx="86409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E" sz="3200" b="1" dirty="0" smtClean="0">
                <a:solidFill>
                  <a:schemeClr val="accent1"/>
                </a:solidFill>
              </a:rPr>
              <a:t>Cumulative incidence </a:t>
            </a:r>
            <a:r>
              <a:rPr lang="en-IE" sz="3200" b="1" dirty="0" smtClean="0">
                <a:solidFill>
                  <a:schemeClr val="accent1"/>
                </a:solidFill>
              </a:rPr>
              <a:t>cirrhosis by current status,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IE" sz="3200" b="1" dirty="0" smtClean="0">
                <a:solidFill>
                  <a:schemeClr val="accent1"/>
                </a:solidFill>
              </a:rPr>
              <a:t>Anti-D </a:t>
            </a:r>
            <a:r>
              <a:rPr lang="en-IE" sz="3200" b="1" dirty="0" smtClean="0">
                <a:solidFill>
                  <a:schemeClr val="accent1"/>
                </a:solidFill>
              </a:rPr>
              <a:t>Cohort 77-79</a:t>
            </a:r>
            <a:endParaRPr lang="en-IE" sz="32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609329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*includes 9 women for whom outcome of </a:t>
            </a:r>
            <a:r>
              <a:rPr lang="en-IE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tx</a:t>
            </a:r>
            <a:r>
              <a:rPr lang="en-IE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was not known at end of follow-up and 12 women who had late spontaneous resolution</a:t>
            </a:r>
            <a:endParaRPr lang="en-IE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83568" y="1628800"/>
          <a:ext cx="7632846" cy="2736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016224"/>
                <a:gridCol w="2304255"/>
                <a:gridCol w="2304255"/>
              </a:tblGrid>
              <a:tr h="423476">
                <a:tc rowSpan="2"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1" kern="1200" dirty="0" smtClean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Calibri"/>
                        </a:rPr>
                        <a:t>Antiviral</a:t>
                      </a:r>
                      <a:r>
                        <a:rPr lang="en-IE" sz="2000" b="1" kern="1200" baseline="0" dirty="0" smtClean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Calibri"/>
                        </a:rPr>
                        <a:t> T</a:t>
                      </a:r>
                      <a:r>
                        <a:rPr lang="en-IE" sz="2000" b="1" kern="1200" dirty="0" smtClean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Calibri"/>
                        </a:rPr>
                        <a:t>reatment</a:t>
                      </a:r>
                      <a:r>
                        <a:rPr lang="en-IE" sz="2000" b="1" kern="1200" baseline="0" dirty="0" smtClean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Calibri"/>
                        </a:rPr>
                        <a:t> </a:t>
                      </a:r>
                      <a:r>
                        <a:rPr lang="en-IE" sz="2000" b="1" kern="1200" dirty="0" smtClean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Calibri"/>
                        </a:rPr>
                        <a:t>Group</a:t>
                      </a:r>
                      <a:endParaRPr lang="en-IE" sz="2000" b="1" kern="1200" dirty="0" smtClean="0">
                        <a:solidFill>
                          <a:srgbClr val="FFFFFF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2000" b="1" kern="1200" dirty="0" smtClean="0">
                        <a:solidFill>
                          <a:srgbClr val="FFFFFF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Calibri"/>
                        </a:rPr>
                        <a:t>Cirrhosis</a:t>
                      </a:r>
                      <a:endParaRPr lang="en-IE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E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23476">
                <a:tc gridSpan="2"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2000" b="1" kern="1200" dirty="0" smtClean="0">
                        <a:solidFill>
                          <a:srgbClr val="FFFFFF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Calibri"/>
                        </a:rPr>
                        <a:t>Number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Calibri"/>
                        </a:rPr>
                        <a:t>%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72338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Untreated (n=222)</a:t>
                      </a:r>
                      <a:endParaRPr lang="en-IE" sz="2000" b="1" kern="1200" dirty="0" smtClean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2000" b="1" kern="1200" dirty="0" smtClean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25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solidFill>
                            <a:schemeClr val="accent1"/>
                          </a:solidFill>
                        </a:rPr>
                        <a:t>11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</a:tr>
              <a:tr h="472338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b="1" kern="12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Treated</a:t>
                      </a:r>
                      <a:endParaRPr lang="en-IE" sz="2000" b="1" kern="1200" dirty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SVR (n=55)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11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solidFill>
                            <a:schemeClr val="accent1"/>
                          </a:solidFill>
                        </a:rPr>
                        <a:t>20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</a:tr>
              <a:tr h="472338"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Non-SVR (n=76)</a:t>
                      </a:r>
                      <a:endParaRPr lang="en-I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31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solidFill>
                            <a:schemeClr val="accent1"/>
                          </a:solidFill>
                        </a:rPr>
                        <a:t>40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</a:tr>
              <a:tr h="472338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All* (n=374)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72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solidFill>
                            <a:schemeClr val="accent1"/>
                          </a:solidFill>
                        </a:rPr>
                        <a:t>19</a:t>
                      </a:r>
                      <a:endParaRPr lang="en-IE" sz="2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88640"/>
            <a:ext cx="9073008" cy="792088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Risk Factors for CIRRHOSIS at 36 years (n=353), </a:t>
            </a:r>
            <a:br>
              <a:rPr lang="en-US" sz="2800" b="1" dirty="0" smtClean="0">
                <a:solidFill>
                  <a:schemeClr val="accent1"/>
                </a:solidFill>
              </a:rPr>
            </a:br>
            <a:r>
              <a:rPr lang="en-US" sz="2800" b="1" dirty="0" smtClean="0">
                <a:solidFill>
                  <a:schemeClr val="accent1"/>
                </a:solidFill>
              </a:rPr>
              <a:t>Irish Anti-D 77-79 HCV cohort</a:t>
            </a:r>
            <a:endParaRPr lang="en-IE" sz="2800" b="1" dirty="0" smtClean="0">
              <a:solidFill>
                <a:schemeClr val="accent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17434722"/>
              </p:ext>
            </p:extLst>
          </p:nvPr>
        </p:nvGraphicFramePr>
        <p:xfrm>
          <a:off x="467544" y="1196752"/>
          <a:ext cx="8280920" cy="5018551"/>
        </p:xfrm>
        <a:graphic>
          <a:graphicData uri="http://schemas.openxmlformats.org/drawingml/2006/table">
            <a:tbl>
              <a:tblPr/>
              <a:tblGrid>
                <a:gridCol w="2016224"/>
                <a:gridCol w="1296144"/>
                <a:gridCol w="1296144"/>
                <a:gridCol w="1584176"/>
                <a:gridCol w="2088232"/>
              </a:tblGrid>
              <a:tr h="1132391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Exposure</a:t>
                      </a:r>
                      <a:endParaRPr lang="en-IE" sz="2000" b="1" kern="1200" dirty="0" smtClean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2000" b="1" kern="1200" dirty="0" smtClean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Number </a:t>
                      </a:r>
                      <a:r>
                        <a:rPr lang="en-US" sz="2000" b="1" kern="120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cirrhosis </a:t>
                      </a:r>
                      <a:endParaRPr lang="en-IE" sz="2000" b="1" kern="1200" dirty="0" smtClean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Rate cirrhosis per 1000  person-years</a:t>
                      </a:r>
                      <a:endParaRPr lang="en-IE" sz="2000" b="1" kern="1200" dirty="0" smtClean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Adjusted HR</a:t>
                      </a:r>
                    </a:p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(95% CI)</a:t>
                      </a:r>
                      <a:endParaRPr lang="en-IE" sz="2000" b="1" kern="12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6159" marR="4615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12941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b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Current </a:t>
                      </a:r>
                      <a:r>
                        <a:rPr lang="en-IE" sz="2000" b="1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status</a:t>
                      </a:r>
                      <a:endParaRPr lang="en-IE" sz="2000" b="1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i="1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Non-SVR</a:t>
                      </a:r>
                      <a:endParaRPr lang="en-IE" sz="2000" dirty="0" smtClean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i="1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SVR</a:t>
                      </a:r>
                      <a:endParaRPr lang="en-IE" sz="2000" dirty="0" smtClean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i="1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Untreated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31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11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25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13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5.8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3.3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0.43 </a:t>
                      </a:r>
                      <a:r>
                        <a:rPr lang="en-US" sz="200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(0.21-0.89)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0.23 (0.13-0.40)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4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Ever high alcohol </a:t>
                      </a:r>
                      <a:r>
                        <a:rPr lang="en-US" sz="2000" b="1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intake</a:t>
                      </a:r>
                      <a:endParaRPr lang="en-IE" sz="2000" b="1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No</a:t>
                      </a:r>
                      <a:endParaRPr lang="en-IE" sz="2000" dirty="0" smtClean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Yes</a:t>
                      </a:r>
                      <a:endParaRPr lang="en-IE" sz="2000" dirty="0" smtClean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54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11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4.9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22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6.2 (3.2-12)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4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Diabetes </a:t>
                      </a:r>
                      <a:r>
                        <a:rPr lang="en-US" sz="2000" b="1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mellitus</a:t>
                      </a:r>
                      <a:endParaRPr lang="en-IE" sz="2000" b="1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No</a:t>
                      </a:r>
                      <a:endParaRPr lang="en-IE" sz="2000" dirty="0" smtClean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Yes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47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20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4.4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19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4.5 (2.6-7.7)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4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Age at infection </a:t>
                      </a:r>
                      <a:endParaRPr lang="en-US" sz="2000" b="1" dirty="0" smtClean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(years)</a:t>
                      </a:r>
                      <a:endParaRPr lang="en-IE" sz="2000" b="1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&lt;35 </a:t>
                      </a:r>
                      <a:endParaRPr lang="en-IE" sz="2000" dirty="0" smtClean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solidFill>
                            <a:schemeClr val="accent1"/>
                          </a:solidFill>
                          <a:latin typeface="+mn-lt"/>
                          <a:ea typeface="Calibri"/>
                          <a:cs typeface="Calibri"/>
                        </a:rPr>
                        <a:t>≥35</a:t>
                      </a:r>
                      <a:endParaRPr lang="en-IE" sz="2000" dirty="0" smtClean="0">
                        <a:solidFill>
                          <a:schemeClr val="accent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51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16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5.1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9.3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2.1 </a:t>
                      </a:r>
                      <a:r>
                        <a:rPr lang="en-US" sz="200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(1.2-3.9)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635896" y="6492875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12</a:t>
            </a:fld>
            <a:endParaRPr lang="en-IE" dirty="0"/>
          </a:p>
        </p:txBody>
      </p:sp>
    </p:spTree>
    <p:extLst>
      <p:ext uri="{BB962C8B-B14F-4D97-AF65-F5344CB8AC3E}">
        <p14:creationId xmlns="" xmlns:p14="http://schemas.microsoft.com/office/powerpoint/2010/main" val="342503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0167" y="2492896"/>
          <a:ext cx="8966329" cy="2103120"/>
        </p:xfrm>
        <a:graphic>
          <a:graphicData uri="http://schemas.openxmlformats.org/drawingml/2006/table">
            <a:tbl>
              <a:tblPr/>
              <a:tblGrid>
                <a:gridCol w="4104000"/>
                <a:gridCol w="1188000"/>
                <a:gridCol w="1622329"/>
                <a:gridCol w="2052000"/>
              </a:tblGrid>
              <a:tr h="64948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Group</a:t>
                      </a:r>
                      <a:endParaRPr lang="en-IE" sz="2000" b="1" kern="1200" dirty="0" smtClean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8196" marR="5819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Number </a:t>
                      </a: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cirrhosis</a:t>
                      </a:r>
                      <a:endParaRPr lang="en-IE" sz="2000" b="1" kern="12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Rate cirrhosis per 1000 </a:t>
                      </a: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 person-years</a:t>
                      </a:r>
                      <a:endParaRPr lang="en-IE" sz="2000" b="1" kern="12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Crude HR </a:t>
                      </a: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95% CI)</a:t>
                      </a:r>
                      <a:endParaRPr lang="en-IE" sz="2000" b="1" kern="1200" dirty="0" smtClean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2000" b="1" kern="1200" dirty="0" smtClean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8196" marR="5819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00669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i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Non-SVR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i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SVR more than 30 years after infection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i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SVR within 30 years of infection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96" marR="5819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16</a:t>
                      </a:r>
                      <a:endParaRPr lang="en-IE" sz="2000" dirty="0" smtClean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1</a:t>
                      </a:r>
                      <a:endParaRPr lang="en-IE" sz="2000" dirty="0" smtClean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96" marR="5819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7.7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2.7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1.1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96" marR="5819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0.25 (0.057-1.1)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200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Calibri"/>
                        </a:rPr>
                        <a:t>0.13 (0.017-0.98)</a:t>
                      </a:r>
                      <a:endParaRPr lang="en-IE" sz="20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96" marR="5819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323528" y="404664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Effect of DURATION OF INFECTION BEFORE SVR on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development of CIRRHOSIS at 36 years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among TREATED PARTICIPANTS* (n=108)</a:t>
            </a:r>
            <a:endParaRPr kumimoji="0" lang="en-I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635896" y="6309320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13</a:t>
            </a:fld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1259632" y="6021288"/>
            <a:ext cx="5984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>
                <a:solidFill>
                  <a:schemeClr val="accent1"/>
                </a:solidFill>
              </a:rPr>
              <a:t>* </a:t>
            </a:r>
            <a:r>
              <a:rPr lang="en-US" dirty="0" smtClean="0">
                <a:solidFill>
                  <a:schemeClr val="accent1"/>
                </a:solidFill>
              </a:rPr>
              <a:t>those who had cirrhosis before last treatment are excluded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620688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3200" b="1" dirty="0" smtClean="0">
                <a:solidFill>
                  <a:schemeClr val="accent1"/>
                </a:solidFill>
              </a:rPr>
              <a:t>Overall status Anti-D HCV Cohort 77-79, end 2013</a:t>
            </a:r>
            <a:endParaRPr lang="en-IE" sz="3200" dirty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2348880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</a:rPr>
              <a:t>Cohort participants alive at end of 2013: 86% (321/374)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</a:rPr>
              <a:t>Prevalence of cirrhosis among those alive: 15% (47/321)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</a:rPr>
              <a:t>Prevalence of current chronic infection among those alive: 77% (247/321)</a:t>
            </a:r>
            <a:endParaRPr lang="en-IE" sz="2000" b="1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3563888" y="6309320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14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7016" y="168597"/>
            <a:ext cx="8677472" cy="592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IE" sz="3200" b="1" dirty="0" smtClean="0">
                <a:solidFill>
                  <a:schemeClr val="accent1"/>
                </a:solidFill>
              </a:rPr>
              <a:t>Conclusions</a:t>
            </a:r>
          </a:p>
          <a:p>
            <a:pPr algn="ctr"/>
            <a:endParaRPr lang="en-IE" sz="3200" b="1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</a:rPr>
              <a:t>Slow rate of development of cirrhosis and liver-related death in this cohort in first 20 years post infection, but </a:t>
            </a:r>
            <a:r>
              <a:rPr lang="en-IE" sz="2000" b="1" dirty="0" smtClean="0">
                <a:solidFill>
                  <a:schemeClr val="accent1"/>
                </a:solidFill>
              </a:rPr>
              <a:t>disease </a:t>
            </a:r>
            <a:r>
              <a:rPr lang="en-IE" sz="2000" b="1" dirty="0">
                <a:solidFill>
                  <a:schemeClr val="accent1"/>
                </a:solidFill>
              </a:rPr>
              <a:t>progression is </a:t>
            </a:r>
            <a:r>
              <a:rPr lang="en-IE" sz="2000" b="1" dirty="0" smtClean="0">
                <a:solidFill>
                  <a:schemeClr val="accent1"/>
                </a:solidFill>
              </a:rPr>
              <a:t>accelerating</a:t>
            </a:r>
            <a:r>
              <a:rPr lang="en-IE" sz="2000" dirty="0" smtClean="0">
                <a:solidFill>
                  <a:schemeClr val="accent1"/>
                </a:solidFill>
              </a:rPr>
              <a:t> (doubled in last 5 years)</a:t>
            </a:r>
            <a:endParaRPr lang="en-IE" sz="2000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>
                <a:solidFill>
                  <a:schemeClr val="accent1"/>
                </a:solidFill>
              </a:rPr>
              <a:t>Triple therapies </a:t>
            </a:r>
            <a:r>
              <a:rPr lang="en-IE" sz="2000" b="1" dirty="0" smtClean="0">
                <a:solidFill>
                  <a:schemeClr val="accent1"/>
                </a:solidFill>
              </a:rPr>
              <a:t>were </a:t>
            </a:r>
            <a:r>
              <a:rPr lang="en-IE" sz="2000" b="1" dirty="0">
                <a:solidFill>
                  <a:schemeClr val="accent1"/>
                </a:solidFill>
              </a:rPr>
              <a:t>more effective </a:t>
            </a:r>
            <a:r>
              <a:rPr lang="en-IE" sz="2000" dirty="0">
                <a:solidFill>
                  <a:schemeClr val="accent1"/>
                </a:solidFill>
              </a:rPr>
              <a:t>than older therapies in this </a:t>
            </a:r>
            <a:r>
              <a:rPr lang="en-IE" sz="2000" dirty="0" smtClean="0">
                <a:solidFill>
                  <a:schemeClr val="accent1"/>
                </a:solidFill>
              </a:rPr>
              <a:t>cohort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</a:rPr>
              <a:t>Successful antiviral treatment </a:t>
            </a:r>
            <a:r>
              <a:rPr lang="en-IE" sz="2000" dirty="0" smtClean="0">
                <a:solidFill>
                  <a:schemeClr val="accent1"/>
                </a:solidFill>
              </a:rPr>
              <a:t>associated with a lower rates of cirrhosis among treated participants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</a:rPr>
              <a:t>Higher age at infection, diabetes mellitus</a:t>
            </a:r>
            <a:r>
              <a:rPr lang="en-IE" sz="2000" dirty="0" smtClean="0">
                <a:solidFill>
                  <a:schemeClr val="accent1"/>
                </a:solidFill>
              </a:rPr>
              <a:t> and </a:t>
            </a:r>
            <a:r>
              <a:rPr lang="en-IE" sz="2000" b="1" dirty="0" smtClean="0">
                <a:solidFill>
                  <a:schemeClr val="accent1"/>
                </a:solidFill>
              </a:rPr>
              <a:t>excess alcohol consumption </a:t>
            </a:r>
            <a:r>
              <a:rPr lang="en-IE" sz="2000" dirty="0" smtClean="0">
                <a:solidFill>
                  <a:schemeClr val="accent1"/>
                </a:solidFill>
              </a:rPr>
              <a:t>associated with higher rates of cirrhosis</a:t>
            </a:r>
            <a:endParaRPr lang="en-IE" sz="2000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>
                <a:solidFill>
                  <a:schemeClr val="accent1"/>
                </a:solidFill>
              </a:rPr>
              <a:t>A </a:t>
            </a:r>
            <a:r>
              <a:rPr lang="en-IE" sz="2000" b="1" dirty="0">
                <a:solidFill>
                  <a:schemeClr val="accent1"/>
                </a:solidFill>
              </a:rPr>
              <a:t>high proportion of original cohort </a:t>
            </a:r>
            <a:r>
              <a:rPr lang="en-IE" sz="2000" b="1" dirty="0" smtClean="0">
                <a:solidFill>
                  <a:schemeClr val="accent1"/>
                </a:solidFill>
              </a:rPr>
              <a:t>is still </a:t>
            </a:r>
            <a:r>
              <a:rPr lang="en-IE" sz="2000" b="1" dirty="0">
                <a:solidFill>
                  <a:schemeClr val="accent1"/>
                </a:solidFill>
              </a:rPr>
              <a:t>alive </a:t>
            </a:r>
            <a:r>
              <a:rPr lang="en-IE" sz="2000" dirty="0">
                <a:solidFill>
                  <a:schemeClr val="accent1"/>
                </a:solidFill>
              </a:rPr>
              <a:t>and </a:t>
            </a:r>
            <a:r>
              <a:rPr lang="en-IE" sz="2000" dirty="0" smtClean="0">
                <a:solidFill>
                  <a:schemeClr val="accent1"/>
                </a:solidFill>
              </a:rPr>
              <a:t>remain chronically infected</a:t>
            </a:r>
            <a:endParaRPr lang="en-IE" sz="2000" dirty="0"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91880" y="6309320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15</a:t>
            </a:fld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8208912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b="1" dirty="0">
              <a:solidFill>
                <a:schemeClr val="accent1"/>
              </a:solidFill>
            </a:endParaRPr>
          </a:p>
          <a:p>
            <a:pPr algn="ctr"/>
            <a:r>
              <a:rPr lang="en-IE" sz="3200" b="1" dirty="0" smtClean="0">
                <a:solidFill>
                  <a:schemeClr val="accent1"/>
                </a:solidFill>
              </a:rPr>
              <a:t>Limitations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IE" sz="1200" b="1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IE" sz="1200" b="1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</a:rPr>
              <a:t>No </a:t>
            </a:r>
            <a:r>
              <a:rPr lang="en-IE" sz="2000" b="1" dirty="0">
                <a:solidFill>
                  <a:schemeClr val="accent1"/>
                </a:solidFill>
              </a:rPr>
              <a:t>longer possible to study natural history </a:t>
            </a:r>
            <a:r>
              <a:rPr lang="en-IE" sz="2000" dirty="0">
                <a:solidFill>
                  <a:schemeClr val="accent1"/>
                </a:solidFill>
              </a:rPr>
              <a:t>as many </a:t>
            </a:r>
            <a:r>
              <a:rPr lang="en-IE" sz="2000" dirty="0" smtClean="0">
                <a:solidFill>
                  <a:schemeClr val="accent1"/>
                </a:solidFill>
              </a:rPr>
              <a:t>participants have </a:t>
            </a:r>
            <a:r>
              <a:rPr lang="en-IE" sz="2000" dirty="0">
                <a:solidFill>
                  <a:schemeClr val="accent1"/>
                </a:solidFill>
              </a:rPr>
              <a:t>received treatment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>
                <a:solidFill>
                  <a:schemeClr val="accent1"/>
                </a:solidFill>
              </a:rPr>
              <a:t>Study </a:t>
            </a:r>
            <a:r>
              <a:rPr lang="en-IE" sz="2000" b="1" dirty="0">
                <a:solidFill>
                  <a:schemeClr val="accent1"/>
                </a:solidFill>
              </a:rPr>
              <a:t>partly retrospective </a:t>
            </a:r>
            <a:r>
              <a:rPr lang="en-IE" sz="2000" dirty="0">
                <a:solidFill>
                  <a:schemeClr val="accent1"/>
                </a:solidFill>
              </a:rPr>
              <a:t>–no input into what data might </a:t>
            </a:r>
            <a:r>
              <a:rPr lang="en-IE" sz="2000" dirty="0" smtClean="0">
                <a:solidFill>
                  <a:schemeClr val="accent1"/>
                </a:solidFill>
              </a:rPr>
              <a:t>have been available </a:t>
            </a:r>
            <a:r>
              <a:rPr lang="en-IE" sz="2000" dirty="0">
                <a:solidFill>
                  <a:schemeClr val="accent1"/>
                </a:solidFill>
              </a:rPr>
              <a:t>prior to setting up of database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>
                <a:solidFill>
                  <a:schemeClr val="accent1"/>
                </a:solidFill>
              </a:rPr>
              <a:t>Some </a:t>
            </a:r>
            <a:r>
              <a:rPr lang="en-IE" sz="2000" dirty="0" smtClean="0">
                <a:solidFill>
                  <a:schemeClr val="accent1"/>
                </a:solidFill>
              </a:rPr>
              <a:t>variables (e.g. BMI) low </a:t>
            </a:r>
            <a:r>
              <a:rPr lang="en-IE" sz="2000" dirty="0">
                <a:solidFill>
                  <a:schemeClr val="accent1"/>
                </a:solidFill>
              </a:rPr>
              <a:t>level of </a:t>
            </a:r>
            <a:r>
              <a:rPr lang="en-IE" sz="2000" b="1" dirty="0">
                <a:solidFill>
                  <a:schemeClr val="accent1"/>
                </a:solidFill>
              </a:rPr>
              <a:t>completeness</a:t>
            </a:r>
            <a:r>
              <a:rPr lang="en-IE" sz="2000" dirty="0">
                <a:solidFill>
                  <a:schemeClr val="accent1"/>
                </a:solidFill>
              </a:rPr>
              <a:t> (and possibly </a:t>
            </a:r>
            <a:r>
              <a:rPr lang="en-IE" sz="2000" dirty="0" smtClean="0">
                <a:solidFill>
                  <a:schemeClr val="accent1"/>
                </a:solidFill>
              </a:rPr>
              <a:t>biased data)</a:t>
            </a:r>
            <a:endParaRPr lang="en-IE" sz="2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63888" y="6237312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16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864096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algn="ctr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GB" sz="3200" b="1" dirty="0" smtClean="0">
                <a:solidFill>
                  <a:schemeClr val="accent1"/>
                </a:solidFill>
              </a:rPr>
              <a:t>Recommendations</a:t>
            </a: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>
              <a:solidFill>
                <a:schemeClr val="accent1"/>
              </a:solidFill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With the advent of new HCV antiviral therapies with higher success rates, </a:t>
            </a:r>
            <a:br>
              <a:rPr lang="en-GB" sz="2000" dirty="0" smtClean="0">
                <a:solidFill>
                  <a:schemeClr val="accent1"/>
                </a:solidFill>
              </a:rPr>
            </a:br>
            <a:r>
              <a:rPr lang="en-GB" sz="2000" b="1" dirty="0" smtClean="0">
                <a:solidFill>
                  <a:schemeClr val="accent1"/>
                </a:solidFill>
              </a:rPr>
              <a:t>timely intervention</a:t>
            </a:r>
            <a:r>
              <a:rPr lang="en-GB" sz="2000" dirty="0" smtClean="0">
                <a:solidFill>
                  <a:schemeClr val="accent1"/>
                </a:solidFill>
              </a:rPr>
              <a:t> could benefit a high proportion of this cohort</a:t>
            </a: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Participants with chronic HCV infection should be advised of the </a:t>
            </a:r>
            <a:r>
              <a:rPr lang="en-GB" sz="2000" b="1" dirty="0" smtClean="0">
                <a:solidFill>
                  <a:schemeClr val="accent1"/>
                </a:solidFill>
              </a:rPr>
              <a:t>additive harmful effect of alcohol </a:t>
            </a:r>
            <a:r>
              <a:rPr lang="en-GB" sz="2000" dirty="0" smtClean="0">
                <a:solidFill>
                  <a:schemeClr val="accent1"/>
                </a:solidFill>
              </a:rPr>
              <a:t>and to </a:t>
            </a:r>
            <a:r>
              <a:rPr lang="en-GB" sz="2000" b="1" dirty="0" smtClean="0">
                <a:solidFill>
                  <a:schemeClr val="accent1"/>
                </a:solidFill>
              </a:rPr>
              <a:t>maintain a healthy BMI</a:t>
            </a:r>
            <a:endParaRPr lang="en-GB" sz="2000" dirty="0" smtClean="0">
              <a:solidFill>
                <a:schemeClr val="accent1"/>
              </a:solidFill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Improve </a:t>
            </a:r>
            <a:r>
              <a:rPr lang="en-GB" sz="2000" b="1" dirty="0" smtClean="0">
                <a:solidFill>
                  <a:schemeClr val="accent1"/>
                </a:solidFill>
              </a:rPr>
              <a:t>completeness of variables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19872" y="6237312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17</a:t>
            </a:fld>
            <a:endParaRPr lang="en-I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167130"/>
            <a:ext cx="2880320" cy="4278094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IE" sz="1600" b="1" dirty="0" smtClean="0">
                <a:solidFill>
                  <a:schemeClr val="accent1"/>
                </a:solidFill>
              </a:rPr>
              <a:t>Staff from Health Protection Surveillance Centre</a:t>
            </a:r>
          </a:p>
          <a:p>
            <a:endParaRPr lang="en-IE" sz="1600" b="1" dirty="0" smtClean="0">
              <a:solidFill>
                <a:schemeClr val="accent1"/>
              </a:solidFill>
            </a:endParaRPr>
          </a:p>
          <a:p>
            <a:r>
              <a:rPr lang="en-IE" sz="1600" b="1" dirty="0" smtClean="0">
                <a:solidFill>
                  <a:schemeClr val="accent1"/>
                </a:solidFill>
              </a:rPr>
              <a:t>Dr Lelia Thornton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Ms. Niamh Murphy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Ms. Paula Flanagan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Ms. Margaret McIver</a:t>
            </a:r>
          </a:p>
          <a:p>
            <a:endParaRPr lang="en-IE" sz="1600" dirty="0" smtClean="0">
              <a:solidFill>
                <a:schemeClr val="accent1"/>
              </a:solidFill>
            </a:endParaRPr>
          </a:p>
          <a:p>
            <a:endParaRPr lang="en-IE" sz="1600" dirty="0" smtClean="0">
              <a:solidFill>
                <a:schemeClr val="accent1"/>
              </a:solidFill>
            </a:endParaRPr>
          </a:p>
          <a:p>
            <a:endParaRPr lang="en-IE" sz="1600" dirty="0" smtClean="0">
              <a:solidFill>
                <a:schemeClr val="accent1"/>
              </a:solidFill>
            </a:endParaRPr>
          </a:p>
          <a:p>
            <a:r>
              <a:rPr lang="en-IE" sz="1600" b="1" dirty="0" smtClean="0">
                <a:solidFill>
                  <a:schemeClr val="accent1"/>
                </a:solidFill>
              </a:rPr>
              <a:t>Chair of the Hepatitis C Database Steering Committee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Ms. Michelle </a:t>
            </a:r>
            <a:r>
              <a:rPr lang="en-IE" sz="1600" dirty="0" err="1" smtClean="0">
                <a:solidFill>
                  <a:schemeClr val="accent1"/>
                </a:solidFill>
              </a:rPr>
              <a:t>Tait</a:t>
            </a:r>
            <a:endParaRPr lang="en-IE" sz="1600" dirty="0" smtClean="0">
              <a:solidFill>
                <a:schemeClr val="accent1"/>
              </a:solidFill>
            </a:endParaRPr>
          </a:p>
          <a:p>
            <a:endParaRPr lang="en-IE" sz="1600" dirty="0" smtClean="0">
              <a:solidFill>
                <a:schemeClr val="accent1"/>
              </a:solidFill>
            </a:endParaRPr>
          </a:p>
          <a:p>
            <a:endParaRPr lang="en-IE" sz="1600" dirty="0" smtClean="0">
              <a:solidFill>
                <a:schemeClr val="accent1"/>
              </a:solidFill>
            </a:endParaRPr>
          </a:p>
          <a:p>
            <a:r>
              <a:rPr lang="en-IE" sz="1600" b="1" dirty="0" smtClean="0">
                <a:solidFill>
                  <a:schemeClr val="accent1"/>
                </a:solidFill>
              </a:rPr>
              <a:t>EPIET Supervisor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Dr. Kostas Danis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9792" y="332656"/>
            <a:ext cx="3533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chemeClr val="accent1"/>
                </a:solidFill>
              </a:rPr>
              <a:t>Acknowledgements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18</a:t>
            </a:fld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3779912" y="1239137"/>
            <a:ext cx="50405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 smtClean="0">
                <a:solidFill>
                  <a:schemeClr val="accent1"/>
                </a:solidFill>
              </a:rPr>
              <a:t>Other members of the National Hepatitis C Database Scientific and Technical Group</a:t>
            </a:r>
          </a:p>
          <a:p>
            <a:endParaRPr lang="en-IE" sz="1600" dirty="0" smtClean="0">
              <a:solidFill>
                <a:schemeClr val="accent1"/>
              </a:solidFill>
            </a:endParaRPr>
          </a:p>
          <a:p>
            <a:r>
              <a:rPr lang="en-IE" sz="1600" dirty="0" smtClean="0">
                <a:solidFill>
                  <a:schemeClr val="accent1"/>
                </a:solidFill>
              </a:rPr>
              <a:t>Prof Billy Bourke, Our Lady’s Children’s Hospital, </a:t>
            </a:r>
            <a:r>
              <a:rPr lang="en-IE" sz="1600" dirty="0" err="1" smtClean="0">
                <a:solidFill>
                  <a:schemeClr val="accent1"/>
                </a:solidFill>
              </a:rPr>
              <a:t>Crumlin</a:t>
            </a:r>
            <a:endParaRPr lang="en-IE" sz="1600" dirty="0" smtClean="0">
              <a:solidFill>
                <a:schemeClr val="accent1"/>
              </a:solidFill>
            </a:endParaRPr>
          </a:p>
          <a:p>
            <a:r>
              <a:rPr lang="en-IE" sz="1600" dirty="0" smtClean="0">
                <a:solidFill>
                  <a:schemeClr val="accent1"/>
                </a:solidFill>
              </a:rPr>
              <a:t>Prof Garry Courtney, St Luke’s Hospital, Kilkenny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Dr Orla </a:t>
            </a:r>
            <a:r>
              <a:rPr lang="en-IE" sz="1600" dirty="0" err="1" smtClean="0">
                <a:solidFill>
                  <a:schemeClr val="accent1"/>
                </a:solidFill>
              </a:rPr>
              <a:t>Crosbie</a:t>
            </a:r>
            <a:r>
              <a:rPr lang="en-IE" sz="1600" dirty="0" smtClean="0">
                <a:solidFill>
                  <a:schemeClr val="accent1"/>
                </a:solidFill>
              </a:rPr>
              <a:t>, Cork University Hospital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Prof John Crowe, Mater </a:t>
            </a:r>
            <a:r>
              <a:rPr lang="en-IE" sz="1600" dirty="0" err="1" smtClean="0">
                <a:solidFill>
                  <a:schemeClr val="accent1"/>
                </a:solidFill>
              </a:rPr>
              <a:t>Misericordiae</a:t>
            </a:r>
            <a:r>
              <a:rPr lang="en-IE" sz="1600" dirty="0" smtClean="0">
                <a:solidFill>
                  <a:schemeClr val="accent1"/>
                </a:solidFill>
              </a:rPr>
              <a:t> University Hospital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Prof John </a:t>
            </a:r>
            <a:r>
              <a:rPr lang="en-IE" sz="1600" dirty="0" err="1" smtClean="0">
                <a:solidFill>
                  <a:schemeClr val="accent1"/>
                </a:solidFill>
              </a:rPr>
              <a:t>Hegarty</a:t>
            </a:r>
            <a:r>
              <a:rPr lang="en-IE" sz="1600" dirty="0" smtClean="0">
                <a:solidFill>
                  <a:schemeClr val="accent1"/>
                </a:solidFill>
              </a:rPr>
              <a:t>, St Vincent’s University Hospital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Dr John Lee, University College Hospital, Galway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Ms Carol McNulty, St Vincent’s University Hospital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Prof Frank Murray, Beaumont Hospital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Dr Niamh Nolan, St Vincent’s University Hospital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Prof Suzanne Norris, St James’s Hospital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Prof Cliona O’Farrelly, Trinity College Dublin</a:t>
            </a:r>
          </a:p>
          <a:p>
            <a:r>
              <a:rPr lang="en-IE" sz="1600" dirty="0" smtClean="0">
                <a:solidFill>
                  <a:schemeClr val="accent1"/>
                </a:solidFill>
              </a:rPr>
              <a:t>Dr Stephen Stewart, Mater </a:t>
            </a:r>
            <a:r>
              <a:rPr lang="en-IE" sz="1600" dirty="0" err="1" smtClean="0">
                <a:solidFill>
                  <a:schemeClr val="accent1"/>
                </a:solidFill>
              </a:rPr>
              <a:t>Misericordiae</a:t>
            </a:r>
            <a:r>
              <a:rPr lang="en-IE" sz="1600" dirty="0" smtClean="0">
                <a:solidFill>
                  <a:schemeClr val="accent1"/>
                </a:solidFill>
              </a:rPr>
              <a:t> University Hospital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r>
              <a:rPr lang="en-US" sz="2500" b="1" dirty="0" smtClean="0">
                <a:solidFill>
                  <a:schemeClr val="accent1"/>
                </a:solidFill>
              </a:rPr>
              <a:t>Risk Factors for CIRRHOSIS at 36 years post infection (n=353)</a:t>
            </a:r>
            <a:endParaRPr lang="en-IE" sz="2500" b="1" dirty="0" smtClean="0">
              <a:solidFill>
                <a:schemeClr val="accent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51520" y="836712"/>
          <a:ext cx="8514042" cy="5757722"/>
        </p:xfrm>
        <a:graphic>
          <a:graphicData uri="http://schemas.openxmlformats.org/drawingml/2006/table">
            <a:tbl>
              <a:tblPr/>
              <a:tblGrid>
                <a:gridCol w="1584000"/>
                <a:gridCol w="1187101"/>
                <a:gridCol w="1438103"/>
                <a:gridCol w="1198419"/>
                <a:gridCol w="972000"/>
                <a:gridCol w="1198419"/>
                <a:gridCol w="936000"/>
              </a:tblGrid>
              <a:tr h="602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Factors</a:t>
                      </a:r>
                      <a:endParaRPr lang="en-IE" sz="1400" b="1" kern="1200" dirty="0" smtClean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Number cirrhosis /person years</a:t>
                      </a:r>
                      <a:endParaRPr lang="en-IE" sz="1400" b="1" kern="1200" dirty="0" smtClean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Rate cirrhosis per 1000  person-years (95% CI)</a:t>
                      </a:r>
                      <a:endParaRPr lang="en-IE" sz="1400" b="1" kern="1200" dirty="0" smtClean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Crude HR (95% CI)</a:t>
                      </a:r>
                      <a:endParaRPr lang="en-IE" sz="1400" b="1" kern="12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6159" marR="461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4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Adjusted HR </a:t>
                      </a:r>
                      <a:r>
                        <a:rPr lang="en-US" sz="1400" b="1" kern="12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(95% CI)</a:t>
                      </a:r>
                      <a:endParaRPr lang="en-IE" sz="1400" b="1" kern="12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6159" marR="461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8034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200" dirty="0">
                          <a:latin typeface="Calibri"/>
                          <a:ea typeface="Calibri"/>
                          <a:cs typeface="Calibri"/>
                        </a:rPr>
                        <a:t>Current status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200" i="1" dirty="0">
                          <a:latin typeface="Calibri"/>
                          <a:ea typeface="Calibri"/>
                          <a:cs typeface="Calibri"/>
                        </a:rPr>
                        <a:t>Non-SVR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200" i="1" dirty="0">
                          <a:latin typeface="Calibri"/>
                          <a:ea typeface="Calibri"/>
                          <a:cs typeface="Calibri"/>
                        </a:rPr>
                        <a:t>SVR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200" i="1" dirty="0">
                          <a:latin typeface="Calibri"/>
                          <a:ea typeface="Calibri"/>
                          <a:cs typeface="Calibri"/>
                        </a:rPr>
                        <a:t>Untreated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200" dirty="0" smtClean="0">
                          <a:latin typeface="Calibri"/>
                          <a:ea typeface="Calibri"/>
                          <a:cs typeface="Calibri"/>
                        </a:rPr>
                        <a:t>31/2447.3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200" dirty="0" smtClean="0">
                          <a:latin typeface="Calibri"/>
                          <a:ea typeface="Calibri"/>
                          <a:cs typeface="Calibri"/>
                        </a:rPr>
                        <a:t>11/1890.6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200" dirty="0" smtClean="0">
                          <a:latin typeface="Calibri"/>
                          <a:ea typeface="Calibri"/>
                          <a:cs typeface="Calibri"/>
                        </a:rPr>
                        <a:t>25/7477.1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13 (8.9-18)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5.8 (3.2-11)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3.3 (2.3-4.9)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0.40 (0.20-0.80)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0.24 (0.14-0.41)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Calibri"/>
                        </a:rPr>
                        <a:t>0.010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Calibri"/>
                        </a:rPr>
                        <a:t>&lt;0.001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0.43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(0.21-0.89)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0.23 (0.13-0.40)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Calibri"/>
                        </a:rPr>
                        <a:t>0.022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Calibri"/>
                        </a:rPr>
                        <a:t>&lt;0.001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3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Ever high alcohol intake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Calibri"/>
                        </a:rPr>
                        <a:t>No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Calibri"/>
                        </a:rPr>
                        <a:t>Yes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54/11054.3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11/505.4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4.9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3.7-6.4)</a:t>
                      </a:r>
                      <a:endParaRPr lang="en-IE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Calibri"/>
                          <a:ea typeface="Calibri"/>
                          <a:cs typeface="Calibri"/>
                        </a:rPr>
                        <a:t>22 </a:t>
                      </a:r>
                      <a:r>
                        <a:rPr lang="en-GB" sz="1200" dirty="0">
                          <a:latin typeface="Calibri"/>
                          <a:ea typeface="Calibri"/>
                          <a:cs typeface="Calibri"/>
                        </a:rPr>
                        <a:t>(12-39)</a:t>
                      </a:r>
                      <a:endParaRPr lang="en-IE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Calibri"/>
                        </a:rPr>
                        <a:t>6.1 (3.2-12)</a:t>
                      </a:r>
                      <a:endParaRPr lang="en-IE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Calibri"/>
                          <a:ea typeface="Calibri"/>
                          <a:cs typeface="Calibri"/>
                        </a:rPr>
                        <a:t>&lt;</a:t>
                      </a:r>
                      <a:r>
                        <a:rPr lang="en-US" sz="1200" b="1" dirty="0">
                          <a:latin typeface="Calibri"/>
                          <a:ea typeface="Calibri"/>
                          <a:cs typeface="Calibri"/>
                        </a:rPr>
                        <a:t>0.001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6.2 (3.2-12)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Calibri"/>
                          <a:ea typeface="Calibri"/>
                          <a:cs typeface="Calibri"/>
                        </a:rPr>
                        <a:t>&lt;</a:t>
                      </a:r>
                      <a:r>
                        <a:rPr lang="en-US" sz="1200" b="1" dirty="0">
                          <a:latin typeface="Calibri"/>
                          <a:ea typeface="Calibri"/>
                          <a:cs typeface="Calibri"/>
                        </a:rPr>
                        <a:t>0.001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5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Diabetes mellitus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Calibri"/>
                        </a:rPr>
                        <a:t>No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Calibri"/>
                        </a:rPr>
                        <a:t>Yes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47/10747.7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20/1067.2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4.4 (3.3-5.8)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19 (12-29)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5.4 (3.2-9.1)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Calibri"/>
                        </a:rPr>
                        <a:t>&lt;0.001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4.5 (2.6-7.7)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Calibri"/>
                        </a:rPr>
                        <a:t>&lt;0.001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6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Age at infection 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Calibri"/>
                        </a:rPr>
                        <a:t>&lt;35 yrs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Calibri"/>
                        </a:rPr>
                        <a:t>&gt;=35 years 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51/10089.6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16/1725.4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5.1 (3.8-6.7)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9.3 (5.7-15.1)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2.1 (1.2-3.6)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Calibri"/>
                        </a:rPr>
                        <a:t>0.012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2.1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(1.2-3.9)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Calibri"/>
                        </a:rPr>
                        <a:t>0.015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34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BMI category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Calibri"/>
                        </a:rPr>
                        <a:t>Normal or underweight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Calibri"/>
                        </a:rPr>
                        <a:t>Overweight or obese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7/2296.5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31/5181.3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3.0 (1.5-6.4)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6.0 (4.2-8.5)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2.0 (0.86-4.4)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0.111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6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Ever smoked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Calibri"/>
                        </a:rPr>
                        <a:t>No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Calibri"/>
                        </a:rPr>
                        <a:t>Yes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46/8101.2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18/3422.7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5.7 (4.3-7.6)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5.3 (3.3-8.3)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Ref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1.0 (0.56-1.7)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0.905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en-IE" sz="1200" kern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en-IE" sz="1200" kern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27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Calibri"/>
                          <a:cs typeface="Calibri"/>
                        </a:rPr>
                        <a:t>Hep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 B co-infection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Calibri"/>
                        </a:rPr>
                        <a:t>No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Calibri"/>
                        </a:rPr>
                        <a:t>Yes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62/10533.2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0/133.9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5.9 (4.6-7.5)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alibri"/>
                        </a:rPr>
                        <a:t>0.0 </a:t>
                      </a: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(---)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alibri"/>
                        </a:rPr>
                        <a:t>Not</a:t>
                      </a:r>
                      <a:r>
                        <a:rPr lang="en-US" sz="1200" baseline="0" dirty="0" smtClean="0">
                          <a:latin typeface="Calibri"/>
                          <a:ea typeface="Calibri"/>
                          <a:cs typeface="Calibri"/>
                        </a:rPr>
                        <a:t> calculable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200" dirty="0" smtClean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en-IE" sz="1200" kern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en-IE" sz="1200" kern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635896" y="6492875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19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429200"/>
            <a:ext cx="7992888" cy="404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Acute </a:t>
            </a:r>
            <a:r>
              <a:rPr lang="en-IE" sz="2000" dirty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and</a:t>
            </a:r>
            <a:r>
              <a:rPr lang="en-IE" sz="2000" b="1" dirty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 Chronic </a:t>
            </a: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s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tages, with natural </a:t>
            </a:r>
            <a:r>
              <a:rPr lang="en-IE" sz="2000" dirty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history still imperfectly 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understood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Signs </a:t>
            </a:r>
            <a:r>
              <a:rPr lang="en-IE" sz="2000" dirty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of liver disease (cirrhosis, 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hepatocellular carcinoma </a:t>
            </a:r>
            <a:r>
              <a:rPr lang="en-IE" sz="2000" dirty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and 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liver-related death) </a:t>
            </a:r>
            <a:r>
              <a:rPr lang="en-IE" sz="2000" dirty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take </a:t>
            </a:r>
            <a:r>
              <a:rPr lang="en-IE" sz="2000" b="1" dirty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many decades to develop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Cirrhosis </a:t>
            </a:r>
            <a:r>
              <a:rPr lang="en-IE" sz="2000" b="1" dirty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rates </a:t>
            </a: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-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typically </a:t>
            </a:r>
            <a:r>
              <a:rPr lang="en-IE" sz="2000" dirty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5-20% after 20 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years</a:t>
            </a:r>
            <a:endParaRPr lang="en-IE" sz="2000" dirty="0">
              <a:solidFill>
                <a:schemeClr val="accent1"/>
              </a:solidFill>
              <a:ea typeface="SimSun" pitchFamily="2" charset="-122"/>
              <a:cs typeface="Calibri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Risk groups in developed countries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; IDU; people infected through unscreened blood products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Antiviral treatment options 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have evolved (success measured as sustained </a:t>
            </a:r>
            <a:r>
              <a:rPr lang="en-IE" sz="2000" dirty="0" err="1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virological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 response (</a:t>
            </a: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SVR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))</a:t>
            </a:r>
          </a:p>
        </p:txBody>
      </p:sp>
      <p:sp>
        <p:nvSpPr>
          <p:cNvPr id="6" name="Rectangle 5"/>
          <p:cNvSpPr/>
          <p:nvPr/>
        </p:nvSpPr>
        <p:spPr>
          <a:xfrm>
            <a:off x="2627784" y="476672"/>
            <a:ext cx="3960440" cy="653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</a:pPr>
            <a:r>
              <a:rPr lang="en-IE" sz="32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HCV infection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63888" y="6309320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2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620688"/>
            <a:ext cx="3681842" cy="621773"/>
          </a:xfrm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114000"/>
              </a:lnSpc>
              <a:spcAft>
                <a:spcPts val="600"/>
              </a:spcAft>
            </a:pPr>
            <a:r>
              <a:rPr lang="en-GB" sz="32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Anti-D  77-79 Cohort</a:t>
            </a:r>
            <a:endParaRPr lang="en-IE" sz="3200" b="1" dirty="0" smtClean="0">
              <a:solidFill>
                <a:schemeClr val="accent1"/>
              </a:solidFill>
              <a:latin typeface="+mn-lt"/>
              <a:ea typeface="SimSun" pitchFamily="2" charset="-122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560" y="1700808"/>
            <a:ext cx="770485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Group of women infected postpartum </a:t>
            </a:r>
          </a:p>
          <a:p>
            <a:pPr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Via contaminated Anti-D immunoglobulin sourced from a </a:t>
            </a: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single </a:t>
            </a:r>
            <a:r>
              <a:rPr lang="en-IE" sz="2000" b="1" dirty="0" err="1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donor</a:t>
            </a:r>
            <a:r>
              <a:rPr lang="en-IE" sz="2000" baseline="30000" dirty="0" err="1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a</a:t>
            </a:r>
            <a:endParaRPr lang="en-IE" sz="2000" baseline="30000" dirty="0" smtClean="0">
              <a:solidFill>
                <a:schemeClr val="accent1"/>
              </a:solidFill>
              <a:ea typeface="SimSun" pitchFamily="2" charset="-122"/>
              <a:cs typeface="Calibri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Infected between </a:t>
            </a: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1977-1979</a:t>
            </a:r>
          </a:p>
          <a:p>
            <a:pPr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After 17 years, </a:t>
            </a: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2% had 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developed </a:t>
            </a:r>
            <a:r>
              <a:rPr lang="en-IE" sz="2000" b="1" dirty="0" err="1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cirrhosis</a:t>
            </a:r>
            <a:r>
              <a:rPr lang="en-IE" sz="2000" baseline="30000" dirty="0" err="1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b</a:t>
            </a:r>
            <a:endParaRPr lang="en-IE" sz="2000" baseline="30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9320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3</a:t>
            </a:fld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5877272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a) McGee et al. Department of Health and Children; 2000</a:t>
            </a:r>
          </a:p>
          <a:p>
            <a:r>
              <a:rPr lang="en-IE" sz="16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b) Kenny-Walsh et al NEJM 1999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Objectives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4</a:t>
            </a:fld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395536" y="1988840"/>
            <a:ext cx="79208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To describe the history of liver-related disease in the </a:t>
            </a:r>
            <a:r>
              <a:rPr lang="en-GB" sz="20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Anti-D  77-79 Cohort </a:t>
            </a:r>
            <a:r>
              <a:rPr lang="en-GB" sz="2000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after c.36 years of infection</a:t>
            </a:r>
            <a:endParaRPr lang="en-IE" sz="2000" dirty="0" smtClean="0">
              <a:solidFill>
                <a:schemeClr val="accent1"/>
              </a:solidFill>
              <a:cs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To describe the </a:t>
            </a:r>
            <a:r>
              <a:rPr lang="en-GB" sz="20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outcomes of antiviral treatment</a:t>
            </a:r>
            <a:endParaRPr lang="en-IE" sz="2000" dirty="0" smtClean="0">
              <a:solidFill>
                <a:schemeClr val="accent1"/>
              </a:solidFill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To examine the </a:t>
            </a:r>
            <a:r>
              <a:rPr lang="en-GB" sz="20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effect of selected factors </a:t>
            </a:r>
            <a:r>
              <a:rPr lang="en-GB" sz="2000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on disease progression</a:t>
            </a:r>
            <a:endParaRPr lang="en-IE" sz="2000" dirty="0" smtClean="0">
              <a:solidFill>
                <a:schemeClr val="accent1"/>
              </a:solidFill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To provide information for the </a:t>
            </a:r>
            <a:r>
              <a:rPr lang="en-GB" sz="20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planning </a:t>
            </a:r>
            <a:r>
              <a:rPr lang="en-GB" sz="2000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of health services</a:t>
            </a:r>
            <a:endParaRPr lang="en-I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404664"/>
            <a:ext cx="8856984" cy="5928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</a:pPr>
            <a:r>
              <a:rPr lang="en-IE" sz="3200" b="1" dirty="0" smtClean="0">
                <a:solidFill>
                  <a:schemeClr val="accent1"/>
                </a:solidFill>
              </a:rPr>
              <a:t>Cohort study among Anti-D HCV infected women</a:t>
            </a:r>
          </a:p>
          <a:p>
            <a:pPr algn="ctr" eaLnBrk="0" fontAlgn="base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</a:pPr>
            <a:endParaRPr lang="en-IE" sz="2000" b="1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</a:rPr>
              <a:t>Longitudinal</a:t>
            </a:r>
            <a:r>
              <a:rPr lang="en-IE" sz="2000" dirty="0" smtClean="0">
                <a:solidFill>
                  <a:schemeClr val="accent1"/>
                </a:solidFill>
              </a:rPr>
              <a:t> study (</a:t>
            </a: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Retrospective-Prospective </a:t>
            </a:r>
            <a:r>
              <a:rPr lang="en-IE" sz="2000" b="1" dirty="0" smtClean="0">
                <a:solidFill>
                  <a:schemeClr val="accent1"/>
                </a:solidFill>
              </a:rPr>
              <a:t>design</a:t>
            </a:r>
            <a:r>
              <a:rPr lang="en-IE" sz="2000" dirty="0" smtClean="0">
                <a:solidFill>
                  <a:schemeClr val="accent1"/>
                </a:solidFill>
              </a:rPr>
              <a:t>)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kumimoji="0" lang="en-IE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Calibri" pitchFamily="34" charset="0"/>
              </a:rPr>
              <a:t>Database established </a:t>
            </a:r>
            <a:r>
              <a:rPr kumimoji="0" lang="en-IE" sz="200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Calibri" pitchFamily="34" charset="0"/>
              </a:rPr>
              <a:t>by HPSC in </a:t>
            </a:r>
            <a:r>
              <a:rPr kumimoji="0" lang="en-IE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Calibri" pitchFamily="34" charset="0"/>
              </a:rPr>
              <a:t>2004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Baseline data collected in 2005, and additional data at four time points since (to end 2013) 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Data extracted </a:t>
            </a: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from medical records </a:t>
            </a: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held at designated treatment centres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Dataset includes: </a:t>
            </a:r>
            <a:r>
              <a:rPr lang="en-IE" sz="2000" b="1" dirty="0" smtClean="0">
                <a:solidFill>
                  <a:schemeClr val="accent1"/>
                </a:solidFill>
                <a:ea typeface="SimSun" pitchFamily="2" charset="-122"/>
                <a:cs typeface="Calibri" pitchFamily="34" charset="0"/>
              </a:rPr>
              <a:t>demographic characteristics; lifestyle factors; clinical signs of disease progression; treatment and outcomes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</a:rPr>
              <a:t>Outcome</a:t>
            </a:r>
            <a:r>
              <a:rPr lang="en-IE" sz="2000" dirty="0" smtClean="0">
                <a:solidFill>
                  <a:schemeClr val="accent1"/>
                </a:solidFill>
              </a:rPr>
              <a:t> measures:  </a:t>
            </a:r>
            <a:r>
              <a:rPr lang="en-IE" sz="2000" b="1" dirty="0" smtClean="0">
                <a:solidFill>
                  <a:schemeClr val="accent1"/>
                </a:solidFill>
              </a:rPr>
              <a:t>Cirrhosis</a:t>
            </a:r>
            <a:r>
              <a:rPr lang="en-IE" sz="2000" dirty="0" smtClean="0">
                <a:solidFill>
                  <a:schemeClr val="accent1"/>
                </a:solidFill>
              </a:rPr>
              <a:t>, </a:t>
            </a:r>
            <a:r>
              <a:rPr lang="en-IE" sz="2000" b="1" dirty="0" smtClean="0">
                <a:solidFill>
                  <a:schemeClr val="accent1"/>
                </a:solidFill>
              </a:rPr>
              <a:t>liver-related death</a:t>
            </a:r>
            <a:endParaRPr lang="en-IE" sz="20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endParaRPr lang="en-IE" sz="2000" b="1" dirty="0" smtClean="0">
              <a:solidFill>
                <a:schemeClr val="accent1"/>
              </a:solidFill>
              <a:ea typeface="SimSun" pitchFamily="2" charset="-122"/>
              <a:cs typeface="Calibri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35896" y="6492875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5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en-IE" sz="3200" b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Data </a:t>
            </a:r>
            <a:r>
              <a:rPr lang="en-IE" sz="3200" b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analyses</a:t>
            </a:r>
            <a:endParaRPr lang="en-IE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916832"/>
            <a:ext cx="8352928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</a:rPr>
              <a:t>Described</a:t>
            </a:r>
            <a:r>
              <a:rPr lang="en-IE" sz="2000" b="1" dirty="0" smtClean="0">
                <a:solidFill>
                  <a:schemeClr val="accent1"/>
                </a:solidFill>
              </a:rPr>
              <a:t> characteristics</a:t>
            </a:r>
            <a:r>
              <a:rPr lang="en-IE" sz="2000" dirty="0" smtClean="0">
                <a:solidFill>
                  <a:schemeClr val="accent1"/>
                </a:solidFill>
              </a:rPr>
              <a:t> of the cohort</a:t>
            </a:r>
          </a:p>
          <a:p>
            <a:pPr lvl="1">
              <a:lnSpc>
                <a:spcPct val="15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</a:rPr>
              <a:t>Reviewed cohort </a:t>
            </a:r>
            <a:r>
              <a:rPr lang="en-IE" sz="2000" b="1" dirty="0" smtClean="0">
                <a:solidFill>
                  <a:schemeClr val="accent1"/>
                </a:solidFill>
              </a:rPr>
              <a:t>treatment history, </a:t>
            </a:r>
            <a:r>
              <a:rPr lang="en-IE" sz="2000" dirty="0" smtClean="0">
                <a:solidFill>
                  <a:schemeClr val="accent1"/>
                </a:solidFill>
              </a:rPr>
              <a:t>and</a:t>
            </a:r>
            <a:r>
              <a:rPr lang="en-IE" sz="2000" b="1" dirty="0" smtClean="0">
                <a:solidFill>
                  <a:schemeClr val="accent1"/>
                </a:solidFill>
              </a:rPr>
              <a:t> calculated % SVR</a:t>
            </a:r>
          </a:p>
          <a:p>
            <a:pPr lvl="1">
              <a:lnSpc>
                <a:spcPct val="15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</a:rPr>
              <a:t>Calculated </a:t>
            </a:r>
            <a:r>
              <a:rPr lang="en-IE" sz="2000" b="1" dirty="0" smtClean="0">
                <a:solidFill>
                  <a:schemeClr val="accent1"/>
                </a:solidFill>
              </a:rPr>
              <a:t>cumulative incidence </a:t>
            </a:r>
            <a:r>
              <a:rPr lang="en-IE" sz="2000" dirty="0" smtClean="0">
                <a:solidFill>
                  <a:schemeClr val="accent1"/>
                </a:solidFill>
              </a:rPr>
              <a:t>of</a:t>
            </a:r>
            <a:r>
              <a:rPr lang="en-IE" sz="2000" b="1" dirty="0" smtClean="0">
                <a:solidFill>
                  <a:schemeClr val="accent1"/>
                </a:solidFill>
              </a:rPr>
              <a:t> adverse outcomes</a:t>
            </a:r>
          </a:p>
          <a:p>
            <a:pPr lvl="1">
              <a:lnSpc>
                <a:spcPct val="15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accent1"/>
                </a:solidFill>
              </a:rPr>
              <a:t>Examined the </a:t>
            </a:r>
            <a:r>
              <a:rPr lang="en-IE" sz="2000" b="1" dirty="0" smtClean="0">
                <a:solidFill>
                  <a:schemeClr val="accent1"/>
                </a:solidFill>
              </a:rPr>
              <a:t>factors which affect development of cirrhosis </a:t>
            </a:r>
            <a:r>
              <a:rPr lang="en-IE" sz="2000" dirty="0" smtClean="0">
                <a:solidFill>
                  <a:schemeClr val="accent1"/>
                </a:solidFill>
              </a:rPr>
              <a:t>using </a:t>
            </a:r>
            <a:r>
              <a:rPr lang="en-IE" sz="2000" b="1" dirty="0" err="1" smtClean="0">
                <a:solidFill>
                  <a:schemeClr val="accent1"/>
                </a:solidFill>
              </a:rPr>
              <a:t>cox</a:t>
            </a:r>
            <a:r>
              <a:rPr lang="en-IE" sz="2000" b="1" dirty="0" smtClean="0">
                <a:solidFill>
                  <a:schemeClr val="accent1"/>
                </a:solidFill>
              </a:rPr>
              <a:t> regression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63888" y="6309320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6</a:t>
            </a:fld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4B92-F262-4200-95C8-A152FA895302}" type="slidenum">
              <a:rPr lang="en-IE" smtClean="0"/>
              <a:pPr/>
              <a:t>7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467544" y="620688"/>
            <a:ext cx="828092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E" sz="3200" b="1" dirty="0" smtClean="0">
                <a:solidFill>
                  <a:schemeClr val="accent1"/>
                </a:solidFill>
              </a:rPr>
              <a:t>Study population</a:t>
            </a:r>
            <a:r>
              <a:rPr lang="en-IE" b="1" dirty="0" smtClean="0">
                <a:solidFill>
                  <a:schemeClr val="accent1"/>
                </a:solidFill>
              </a:rPr>
              <a:t/>
            </a:r>
            <a:br>
              <a:rPr lang="en-IE" b="1" dirty="0" smtClean="0">
                <a:solidFill>
                  <a:schemeClr val="accent1"/>
                </a:solidFill>
              </a:rPr>
            </a:br>
            <a:endParaRPr lang="en-IE" b="1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863 women in cohort</a:t>
            </a:r>
            <a:br>
              <a:rPr lang="en-IE" sz="20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</a:br>
            <a:r>
              <a:rPr lang="en-IE" sz="20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Database includes  82% (n=682)</a:t>
            </a:r>
            <a:br>
              <a:rPr lang="en-IE" sz="20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</a:br>
            <a:r>
              <a:rPr lang="en-IE" sz="20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55% chronically infected (n=374)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IE" sz="2000" b="1" dirty="0" smtClean="0">
              <a:solidFill>
                <a:schemeClr val="accent1"/>
              </a:solidFill>
              <a:ea typeface="Calibri" pitchFamily="34" charset="0"/>
              <a:cs typeface="Calibri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Median age at infection 28 years (17-44) </a:t>
            </a:r>
            <a:endParaRPr lang="en-IE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1224136"/>
          </a:xfrm>
        </p:spPr>
        <p:txBody>
          <a:bodyPr>
            <a:noAutofit/>
          </a:bodyPr>
          <a:lstStyle/>
          <a:p>
            <a:pPr lvl="0" eaLnBrk="0" fontAlgn="base" hangingPunct="0">
              <a:lnSpc>
                <a:spcPct val="114000"/>
              </a:lnSpc>
              <a:spcAft>
                <a:spcPts val="600"/>
              </a:spcAft>
            </a:pPr>
            <a:r>
              <a:rPr lang="en-IE" sz="3200" b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Characteristics </a:t>
            </a:r>
            <a:r>
              <a:rPr lang="en-IE" sz="3200" b="1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of 374 </a:t>
            </a:r>
            <a:r>
              <a:rPr lang="en-IE" sz="3200" b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women with </a:t>
            </a:r>
            <a:br>
              <a:rPr lang="en-IE" sz="3200" b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</a:br>
            <a:r>
              <a:rPr lang="en-IE" sz="3200" b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chronic HCV </a:t>
            </a:r>
            <a:r>
              <a:rPr lang="en-IE" sz="3200" b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infection, Anti-D Cohort 77-79</a:t>
            </a:r>
            <a:endParaRPr lang="en-IE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67544" y="1649328"/>
          <a:ext cx="83160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0000"/>
                <a:gridCol w="2016000"/>
              </a:tblGrid>
              <a:tr h="206632">
                <a:tc>
                  <a:txBody>
                    <a:bodyPr/>
                    <a:lstStyle/>
                    <a:p>
                      <a:r>
                        <a:rPr lang="en-IE" dirty="0" smtClean="0"/>
                        <a:t>Characteristic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%</a:t>
                      </a:r>
                      <a:endParaRPr lang="en-IE" dirty="0"/>
                    </a:p>
                  </a:txBody>
                  <a:tcPr anchor="ctr"/>
                </a:tc>
              </a:tr>
              <a:tr h="2066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/>
                          </a:solidFill>
                        </a:rPr>
                        <a:t>Genotype 1b</a:t>
                      </a:r>
                      <a:endParaRPr lang="en-IE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/>
                          </a:solidFill>
                        </a:rPr>
                        <a:t>100</a:t>
                      </a:r>
                      <a:endParaRPr lang="en-IE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</a:tr>
              <a:tr h="361605">
                <a:tc>
                  <a:txBody>
                    <a:bodyPr/>
                    <a:lstStyle/>
                    <a:p>
                      <a:r>
                        <a:rPr lang="en-IE" sz="18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Proportion infected in 1977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/>
                          </a:solidFill>
                        </a:rPr>
                        <a:t>96</a:t>
                      </a:r>
                      <a:endParaRPr lang="en-IE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</a:tr>
              <a:tr h="206632">
                <a:tc>
                  <a:txBody>
                    <a:bodyPr/>
                    <a:lstStyle/>
                    <a:p>
                      <a:r>
                        <a:rPr lang="en-IE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HIV co-infection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/>
                </a:tc>
              </a:tr>
              <a:tr h="2066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Hepatitis B co-infection </a:t>
                      </a:r>
                      <a:endParaRPr lang="en-IE" sz="1800" b="0" kern="1200" dirty="0" smtClean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anchor="ctr"/>
                </a:tc>
              </a:tr>
              <a:tr h="2066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IE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Diabetes mellitus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9.9</a:t>
                      </a:r>
                    </a:p>
                  </a:txBody>
                  <a:tcPr anchor="ctr"/>
                </a:tc>
              </a:tr>
              <a:tr h="2066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IE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Obese/</a:t>
                      </a:r>
                      <a:r>
                        <a:rPr lang="en-IE" sz="1800" b="0" kern="1200" dirty="0" err="1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overweight</a:t>
                      </a:r>
                      <a:r>
                        <a:rPr lang="en-IE" sz="1800" b="0" kern="1200" baseline="30000" dirty="0" err="1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IE" sz="1800" b="0" kern="1200" baseline="30000" dirty="0" smtClean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anchor="ctr"/>
                </a:tc>
              </a:tr>
              <a:tr h="2066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IE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Ever smoked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anchor="ctr"/>
                </a:tc>
              </a:tr>
              <a:tr h="206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Ever high </a:t>
                      </a:r>
                      <a:r>
                        <a:rPr lang="en-IE" sz="1800" b="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alcohol intake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accent1"/>
                          </a:solidFill>
                        </a:rPr>
                        <a:t>5</a:t>
                      </a:r>
                      <a:endParaRPr lang="en-IE" sz="1800" b="0" kern="1200" dirty="0" smtClean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347864" y="6309320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8</a:t>
            </a:fld>
            <a:endParaRPr lang="en-IE" dirty="0"/>
          </a:p>
        </p:txBody>
      </p:sp>
      <p:sp>
        <p:nvSpPr>
          <p:cNvPr id="15" name="TextBox 14"/>
          <p:cNvSpPr txBox="1"/>
          <p:nvPr/>
        </p:nvSpPr>
        <p:spPr>
          <a:xfrm>
            <a:off x="179512" y="6381328"/>
            <a:ext cx="2680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dirty="0" smtClean="0">
                <a:solidFill>
                  <a:schemeClr val="accent1"/>
                </a:solidFill>
              </a:rPr>
              <a:t>a) Based on 229 observations only</a:t>
            </a:r>
            <a:endParaRPr lang="en-IE" sz="1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51304" cy="1008112"/>
          </a:xfrm>
        </p:spPr>
        <p:txBody>
          <a:bodyPr>
            <a:noAutofit/>
          </a:bodyPr>
          <a:lstStyle/>
          <a:p>
            <a:r>
              <a:rPr lang="en-IE" sz="3200" b="1" dirty="0" smtClean="0">
                <a:solidFill>
                  <a:schemeClr val="accent1"/>
                </a:solidFill>
              </a:rPr>
              <a:t>Antiviral treatment courses and sustained </a:t>
            </a:r>
            <a:r>
              <a:rPr lang="en-IE" sz="3200" b="1" dirty="0" err="1" smtClean="0">
                <a:solidFill>
                  <a:schemeClr val="accent1"/>
                </a:solidFill>
              </a:rPr>
              <a:t>virological</a:t>
            </a:r>
            <a:r>
              <a:rPr lang="en-IE" sz="3200" b="1" dirty="0" smtClean="0">
                <a:solidFill>
                  <a:schemeClr val="accent1"/>
                </a:solidFill>
              </a:rPr>
              <a:t> response by year, Anti-D 77-79 Cohort </a:t>
            </a:r>
            <a:endParaRPr lang="en-IE" sz="32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50851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E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1"/>
            <a:ext cx="86409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3563888" y="6237312"/>
            <a:ext cx="2133600" cy="365125"/>
          </a:xfrm>
        </p:spPr>
        <p:txBody>
          <a:bodyPr/>
          <a:lstStyle/>
          <a:p>
            <a:pPr algn="ctr"/>
            <a:fld id="{2C734B92-F262-4200-95C8-A152FA895302}" type="slidenum">
              <a:rPr lang="en-IE" smtClean="0"/>
              <a:pPr algn="ctr"/>
              <a:t>9</a:t>
            </a:fld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6021288"/>
            <a:ext cx="2232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dirty="0" smtClean="0">
                <a:solidFill>
                  <a:schemeClr val="accent1"/>
                </a:solidFill>
              </a:rPr>
              <a:t>IFN=interferon; Peg-IFN=</a:t>
            </a:r>
            <a:r>
              <a:rPr lang="en-IE" sz="1200" dirty="0" err="1" smtClean="0">
                <a:solidFill>
                  <a:schemeClr val="accent1"/>
                </a:solidFill>
              </a:rPr>
              <a:t>pegyated</a:t>
            </a:r>
            <a:r>
              <a:rPr lang="en-IE" sz="1200" dirty="0" smtClean="0">
                <a:solidFill>
                  <a:schemeClr val="accent1"/>
                </a:solidFill>
              </a:rPr>
              <a:t> interferon; RBN=</a:t>
            </a:r>
            <a:r>
              <a:rPr lang="en-IE" sz="1200" dirty="0" err="1" smtClean="0">
                <a:solidFill>
                  <a:schemeClr val="accent1"/>
                </a:solidFill>
              </a:rPr>
              <a:t>ribavirin</a:t>
            </a:r>
            <a:endParaRPr lang="en-IE" sz="1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10105</TotalTime>
  <Words>1274</Words>
  <Application>Microsoft Office PowerPoint</Application>
  <PresentationFormat>On-screen Show (4:3)</PresentationFormat>
  <Paragraphs>360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Insight into the history of hepatitis C virus (HCV) infection; a cohort study of women infected postpartum with contaminated anti-D immunoglobulin in Ireland between 1977 and 1979</vt:lpstr>
      <vt:lpstr>Slide 2</vt:lpstr>
      <vt:lpstr>Anti-D  77-79 Cohort</vt:lpstr>
      <vt:lpstr>Objectives</vt:lpstr>
      <vt:lpstr>Slide 5</vt:lpstr>
      <vt:lpstr>Data analyses</vt:lpstr>
      <vt:lpstr>Slide 7</vt:lpstr>
      <vt:lpstr>Characteristics of 374 women with  chronic HCV infection, Anti-D Cohort 77-79</vt:lpstr>
      <vt:lpstr>Antiviral treatment courses and sustained virological response by year, Anti-D 77-79 Cohort </vt:lpstr>
      <vt:lpstr>Slide 10</vt:lpstr>
      <vt:lpstr>Slide 11</vt:lpstr>
      <vt:lpstr>Risk Factors for CIRRHOSIS at 36 years (n=353),  Irish Anti-D 77-79 HCV cohort</vt:lpstr>
      <vt:lpstr>Slide 13</vt:lpstr>
      <vt:lpstr>Slide 14</vt:lpstr>
      <vt:lpstr>Slide 15</vt:lpstr>
      <vt:lpstr>Slide 16</vt:lpstr>
      <vt:lpstr>Slide 17</vt:lpstr>
      <vt:lpstr>Slide 18</vt:lpstr>
      <vt:lpstr>Risk Factors for CIRRHOSIS at 36 years post infection (n=353)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Insight into the natural and treated history of hepatitis C virus (HCV); a cohort study of women infected with contaminated anti-D immunoglobulin in Ireland between 1977 and 1979</dc:title>
  <dc:creator>patriciagarvey</dc:creator>
  <cp:lastModifiedBy>patriciagarvey</cp:lastModifiedBy>
  <cp:revision>554</cp:revision>
  <dcterms:created xsi:type="dcterms:W3CDTF">2015-08-19T14:52:22Z</dcterms:created>
  <dcterms:modified xsi:type="dcterms:W3CDTF">2015-11-09T12:24:02Z</dcterms:modified>
</cp:coreProperties>
</file>