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5" r:id="rId2"/>
    <p:sldId id="285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2" autoAdjust="0"/>
    <p:restoredTop sz="86491" autoAdjust="0"/>
  </p:normalViewPr>
  <p:slideViewPr>
    <p:cSldViewPr>
      <p:cViewPr varScale="1">
        <p:scale>
          <a:sx n="64" d="100"/>
          <a:sy n="64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01ABE78-DC53-4BD9-8281-CB518E36253A}" type="datetimeFigureOut">
              <a:rPr lang="en-US"/>
              <a:pPr>
                <a:defRPr/>
              </a:pPr>
              <a:t>4/24/2012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8746B61-035B-43A7-A462-7C4417B7D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CF645C-3DEA-4B6E-B832-8BDA89BCB35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746B61-035B-43A7-A462-7C4417B7DC2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56E7B-1A42-4E88-BCAA-19535A68F15D}" type="datetimeFigureOut">
              <a:rPr lang="en-US"/>
              <a:pPr>
                <a:defRPr/>
              </a:pPr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CADEA-E4F9-41D0-BC85-FA914662B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F9786-3AD2-47A6-A3C1-2807928AB534}" type="datetimeFigureOut">
              <a:rPr lang="en-US"/>
              <a:pPr>
                <a:defRPr/>
              </a:pPr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EA32F-667F-4925-9FEC-6D1ACABCF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812D1-342D-4E68-9C12-F8B7440EDEE6}" type="datetimeFigureOut">
              <a:rPr lang="en-US"/>
              <a:pPr>
                <a:defRPr/>
              </a:pPr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E5230-F3AA-493C-9720-8E9E78FD3D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5A5E1-B081-47CD-9316-BE1409095D11}" type="datetimeFigureOut">
              <a:rPr lang="en-US"/>
              <a:pPr>
                <a:defRPr/>
              </a:pPr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C1E3C-B21F-4D74-BF98-1A298218AF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B3DE4-EFBB-4DBC-BD17-3477511875AC}" type="datetimeFigureOut">
              <a:rPr lang="en-US"/>
              <a:pPr>
                <a:defRPr/>
              </a:pPr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21887-91F3-438B-8BE0-02B401846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60645-C973-4AF5-A18E-097E968AD1D6}" type="datetimeFigureOut">
              <a:rPr lang="en-US"/>
              <a:pPr>
                <a:defRPr/>
              </a:pPr>
              <a:t>4/24/2012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8C064-A896-4CC5-91C4-D3B5AA5983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C6D98-3CA3-48BE-A6C3-255DCDD469DE}" type="datetimeFigureOut">
              <a:rPr lang="en-US"/>
              <a:pPr>
                <a:defRPr/>
              </a:pPr>
              <a:t>4/24/2012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3BA4E-B7F6-4E38-9578-31B6A11AA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DAE07-F9A0-41CD-8B3F-588CF6D8FAFC}" type="datetimeFigureOut">
              <a:rPr lang="en-US"/>
              <a:pPr>
                <a:defRPr/>
              </a:pPr>
              <a:t>4/24/2012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793F5-6173-45FF-ABD6-8F6D61CFD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2148C-9782-4713-992B-B5F7CC716D43}" type="datetimeFigureOut">
              <a:rPr lang="en-US"/>
              <a:pPr>
                <a:defRPr/>
              </a:pPr>
              <a:t>4/24/2012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E0C5D-815F-4BEF-B971-EEB732443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B867-7B29-4941-B242-78A0FE6533FE}" type="datetimeFigureOut">
              <a:rPr lang="en-US"/>
              <a:pPr>
                <a:defRPr/>
              </a:pPr>
              <a:t>4/24/2012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2FCAF-4A29-4BF3-89A6-B53010EC6C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30E14-7C5B-4B91-9682-4C99B1328B15}" type="datetimeFigureOut">
              <a:rPr lang="en-US"/>
              <a:pPr>
                <a:defRPr/>
              </a:pPr>
              <a:t>4/24/2012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7FD11-7D5B-4A88-88BE-396BDC9A1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5C576E-59FE-41F2-AE41-7E47B5473552}" type="datetimeFigureOut">
              <a:rPr lang="en-US"/>
              <a:pPr>
                <a:defRPr/>
              </a:pPr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BB9BBF-A24B-459A-A77B-C56B5771CA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882751"/>
          </a:xfrm>
        </p:spPr>
        <p:txBody>
          <a:bodyPr/>
          <a:lstStyle/>
          <a:p>
            <a:r>
              <a:rPr lang="en-IE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Changes </a:t>
            </a:r>
            <a:r>
              <a:rPr lang="en-IE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to the hepatitis C case definition</a:t>
            </a:r>
            <a:r>
              <a:rPr lang="en-IE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/>
            </a:r>
            <a:br>
              <a:rPr lang="en-IE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en-IE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/>
            </a:r>
            <a:br>
              <a:rPr lang="en-IE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en-IE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2012</a:t>
            </a:r>
            <a:endParaRPr lang="en-US" b="1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pic>
        <p:nvPicPr>
          <p:cNvPr id="10243" name="Picture 7" descr="C:\Documents and Settings\MauriceKelly\Desktop\maurice's pr 2003\powe bann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414378"/>
          </a:xfrm>
        </p:spPr>
        <p:txBody>
          <a:bodyPr/>
          <a:lstStyle/>
          <a:p>
            <a:r>
              <a:rPr lang="en-IE" sz="2600" b="1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Hepatitis C</a:t>
            </a:r>
            <a:endParaRPr lang="en-US" sz="2600" b="1" dirty="0">
              <a:solidFill>
                <a:srgbClr val="002060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4" name="Picture 7" descr="C:\Documents and Settings\MauriceKelly\Desktop\maurice's pr 2003\powe bann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7504" y="1712362"/>
          <a:ext cx="8892480" cy="5029006"/>
        </p:xfrm>
        <a:graphic>
          <a:graphicData uri="http://schemas.openxmlformats.org/drawingml/2006/table">
            <a:tbl>
              <a:tblPr/>
              <a:tblGrid>
                <a:gridCol w="1482079"/>
                <a:gridCol w="5646713"/>
                <a:gridCol w="1763688"/>
              </a:tblGrid>
              <a:tr h="356051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300" b="1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300" b="1" i="0" u="none" strike="noStrike" dirty="0">
                          <a:solidFill>
                            <a:srgbClr val="002060"/>
                          </a:solidFill>
                          <a:latin typeface="Calibri"/>
                        </a:rPr>
                        <a:t>New case </a:t>
                      </a:r>
                      <a:r>
                        <a:rPr lang="en-IE" sz="1300" b="1" i="0" u="none" strike="noStrike" dirty="0" smtClean="0">
                          <a:solidFill>
                            <a:srgbClr val="002060"/>
                          </a:solidFill>
                          <a:latin typeface="Calibri"/>
                        </a:rPr>
                        <a:t>definition 2012</a:t>
                      </a:r>
                      <a:endParaRPr lang="en-IE" sz="1300" b="1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300" b="1" i="0" u="none" strike="noStrike">
                          <a:solidFill>
                            <a:srgbClr val="002060"/>
                          </a:solidFill>
                          <a:latin typeface="Calibri"/>
                        </a:rPr>
                        <a:t>Previous case definition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71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IE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Laboratory criteria </a:t>
                      </a:r>
                      <a:r>
                        <a:rPr lang="en-IE" sz="1300" b="1" i="0" u="none" strike="noStrike" dirty="0">
                          <a:solidFill>
                            <a:srgbClr val="002060"/>
                          </a:solidFill>
                          <a:latin typeface="Calibri"/>
                        </a:rPr>
                        <a:t>acute cases</a:t>
                      </a:r>
                      <a:endParaRPr lang="en-IE" sz="13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 least one of the following two: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3425"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Recent HCV seroconversion (prior negative test for hepatitis C in last 12 months)</a:t>
                      </a:r>
                    </a:p>
                  </a:txBody>
                  <a:tcPr marL="68352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702264"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Detection of Hepatitis C virus nucleic acid (HCV RNA) or hepatitis C virus core antigen (HCV-core) in serum/plasma AND no detection of hepatitis C virus antibody (negative result)</a:t>
                      </a:r>
                    </a:p>
                  </a:txBody>
                  <a:tcPr marL="68352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599974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Laboratory criteria </a:t>
                      </a:r>
                      <a:r>
                        <a:rPr lang="en-IE" sz="1300" b="1" i="0" u="none" strike="noStrike" dirty="0">
                          <a:solidFill>
                            <a:srgbClr val="002060"/>
                          </a:solidFill>
                          <a:latin typeface="Calibri"/>
                        </a:rPr>
                        <a:t>chronic cases</a:t>
                      </a:r>
                      <a:endParaRPr lang="en-IE" sz="13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HCV RNA or HCV-core antigen in serum/plasma in 2 samples taken at least 12 months apart</a:t>
                      </a:r>
                    </a:p>
                  </a:txBody>
                  <a:tcPr marL="68352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39342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IE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Laboratory criteria </a:t>
                      </a:r>
                      <a:r>
                        <a:rPr lang="en-IE" sz="1300" b="1" i="0" u="none" strike="noStrike" dirty="0">
                          <a:solidFill>
                            <a:srgbClr val="002060"/>
                          </a:solidFill>
                          <a:latin typeface="Calibri"/>
                        </a:rPr>
                        <a:t>cases of unknown status</a:t>
                      </a:r>
                      <a:endParaRPr lang="en-IE" sz="13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Cannot be classified as acute/chronic but positive results for at least one of the following: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IE" sz="13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Positive result for at least one of the following:</a:t>
                      </a:r>
                      <a:endParaRPr lang="en-IE" sz="13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6713"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HCV RNA</a:t>
                      </a:r>
                    </a:p>
                  </a:txBody>
                  <a:tcPr marL="68352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HCV RNA</a:t>
                      </a:r>
                    </a:p>
                  </a:txBody>
                  <a:tcPr marL="68352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713"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HCV-core antigen</a:t>
                      </a:r>
                      <a:endParaRPr lang="en-IE" sz="13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352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599974"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Confirmatory HCV specific antibody test (anti-HCV) (</a:t>
                      </a:r>
                      <a:r>
                        <a:rPr lang="en-IE" sz="13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e.g</a:t>
                      </a:r>
                      <a:r>
                        <a:rPr lang="en-IE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IE" sz="13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immunoblot</a:t>
                      </a:r>
                      <a:r>
                        <a:rPr lang="en-IE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 in persons older than 18 months without evidence of resolved infection</a:t>
                      </a:r>
                    </a:p>
                  </a:txBody>
                  <a:tcPr marL="68352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HCV specific antibodies</a:t>
                      </a:r>
                    </a:p>
                  </a:txBody>
                  <a:tcPr marL="68352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713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Case classification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6073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Confirmed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Laboratory criteria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Laboratory criteria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550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Do not notify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1" i="0" u="none" strike="noStrike" dirty="0">
                          <a:solidFill>
                            <a:srgbClr val="002060"/>
                          </a:solidFill>
                          <a:latin typeface="Calibri"/>
                        </a:rPr>
                        <a:t>Resolved hepatitis: </a:t>
                      </a:r>
                      <a:r>
                        <a:rPr lang="en-IE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Detection of hepatitis C virus antibody and no detection of hepatitis C virus nucleic acid (HCV RNA negative result) or hepatitis C virus core antigen (HCV-core negative result) in serum/plasma.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95" marR="7595" marT="75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1769</TotalTime>
  <Words>201</Words>
  <Application>Microsoft Office PowerPoint</Application>
  <PresentationFormat>On-screen Show (4:3)</PresentationFormat>
  <Paragraphs>35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Changes to the hepatitis C case definition  2012</vt:lpstr>
      <vt:lpstr>Hepatitis C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Hepatitis B &amp; C</dc:title>
  <dc:creator>niamhmurphy</dc:creator>
  <cp:lastModifiedBy>niamhmurphy</cp:lastModifiedBy>
  <cp:revision>158</cp:revision>
  <dcterms:created xsi:type="dcterms:W3CDTF">2008-10-14T14:20:14Z</dcterms:created>
  <dcterms:modified xsi:type="dcterms:W3CDTF">2012-04-24T09:03:32Z</dcterms:modified>
</cp:coreProperties>
</file>