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48" r:id="rId1"/>
  </p:sldMasterIdLst>
  <p:notesMasterIdLst>
    <p:notesMasterId r:id="rId19"/>
  </p:notesMasterIdLst>
  <p:sldIdLst>
    <p:sldId id="259" r:id="rId2"/>
    <p:sldId id="297" r:id="rId3"/>
    <p:sldId id="296" r:id="rId4"/>
    <p:sldId id="275" r:id="rId5"/>
    <p:sldId id="293" r:id="rId6"/>
    <p:sldId id="271" r:id="rId7"/>
    <p:sldId id="295" r:id="rId8"/>
    <p:sldId id="273" r:id="rId9"/>
    <p:sldId id="280" r:id="rId10"/>
    <p:sldId id="281" r:id="rId11"/>
    <p:sldId id="282" r:id="rId12"/>
    <p:sldId id="283" r:id="rId13"/>
    <p:sldId id="291" r:id="rId14"/>
    <p:sldId id="289" r:id="rId15"/>
    <p:sldId id="288" r:id="rId16"/>
    <p:sldId id="287" r:id="rId17"/>
    <p:sldId id="298" r:id="rId18"/>
  </p:sldIdLst>
  <p:sldSz cx="12190413" cy="6859588"/>
  <p:notesSz cx="6858000" cy="9144000"/>
  <p:defaultTextStyle>
    <a:defPPr>
      <a:defRPr lang="en-US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val.igoe" initials="d" lastIdx="10" clrIdx="0">
    <p:extLst>
      <p:ext uri="{19B8F6BF-5375-455C-9EA6-DF929625EA0E}">
        <p15:presenceInfo xmlns:p15="http://schemas.microsoft.com/office/powerpoint/2012/main" userId="S-1-5-21-861567501-1957994488-725345543-10179" providerId="AD"/>
      </p:ext>
    </p:extLst>
  </p:cmAuthor>
  <p:cmAuthor id="2" name="Kate ODonnell" initials="KO" lastIdx="14" clrIdx="1">
    <p:extLst>
      <p:ext uri="{19B8F6BF-5375-455C-9EA6-DF929625EA0E}">
        <p15:presenceInfo xmlns:p15="http://schemas.microsoft.com/office/powerpoint/2012/main" userId="S-1-5-21-861567501-1957994488-725345543-1123" providerId="AD"/>
      </p:ext>
    </p:extLst>
  </p:cmAuthor>
  <p:cmAuthor id="3" name="Aoife Colgan" initials="AC" lastIdx="4" clrIdx="2">
    <p:extLst>
      <p:ext uri="{19B8F6BF-5375-455C-9EA6-DF929625EA0E}">
        <p15:presenceInfo xmlns:p15="http://schemas.microsoft.com/office/powerpoint/2012/main" userId="S-1-5-21-861567501-1957994488-725345543-116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F46"/>
    <a:srgbClr val="82428D"/>
    <a:srgbClr val="EB89A3"/>
    <a:srgbClr val="B8AB97"/>
    <a:srgbClr val="A98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5430" autoAdjust="0"/>
  </p:normalViewPr>
  <p:slideViewPr>
    <p:cSldViewPr>
      <p:cViewPr varScale="1">
        <p:scale>
          <a:sx n="62" d="100"/>
          <a:sy n="62" d="100"/>
        </p:scale>
        <p:origin x="1452" y="66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1454B-2B34-4B6B-9F21-83B79D6C5504}" type="datetimeFigureOut">
              <a:rPr lang="en-IE" smtClean="0"/>
              <a:t>24/07/2023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2C663-E0EB-4714-8209-31587A85A50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811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2C663-E0EB-4714-8209-31587A85A50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526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60% in males. In 2023, ratio of 4:1, M:F. 76% male in 2023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2C663-E0EB-4714-8209-31587A85A50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376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2C663-E0EB-4714-8209-31587A85A502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7610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2C663-E0EB-4714-8209-31587A85A50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502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734594"/>
            <a:ext cx="12190413" cy="2650476"/>
          </a:xfrm>
          <a:prstGeom prst="rect">
            <a:avLst/>
          </a:prstGeom>
          <a:solidFill>
            <a:srgbClr val="B8A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06" y="4572794"/>
            <a:ext cx="7772400" cy="838200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Title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8347" y="6477794"/>
            <a:ext cx="2844430" cy="36521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562" y="402558"/>
            <a:ext cx="1478452" cy="1224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77794"/>
            <a:ext cx="12190413" cy="381794"/>
          </a:xfrm>
          <a:prstGeom prst="rect">
            <a:avLst/>
          </a:prstGeom>
          <a:solidFill>
            <a:srgbClr val="BA1F4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BA1F4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007" y="3734593"/>
            <a:ext cx="6172200" cy="68580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Health Protection Surveillance Centre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F0293A-6100-45FB-961E-C1E45CB98D02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99" y="518623"/>
            <a:ext cx="1190625" cy="9918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9448085" cy="564293"/>
          </a:xfrm>
        </p:spPr>
        <p:txBody>
          <a:bodyPr>
            <a:normAutofit/>
          </a:bodyPr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067595"/>
            <a:ext cx="10971372" cy="5059988"/>
          </a:xfrm>
        </p:spPr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4606" y="6477794"/>
            <a:ext cx="2844430" cy="36521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794"/>
            <a:ext cx="12190413" cy="381794"/>
          </a:xfrm>
          <a:prstGeom prst="rect">
            <a:avLst/>
          </a:prstGeom>
          <a:solidFill>
            <a:srgbClr val="BA1F46"/>
          </a:solidFill>
          <a:ln>
            <a:solidFill>
              <a:srgbClr val="BA1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BA1F4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76994"/>
            <a:ext cx="1027176" cy="8503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067594"/>
            <a:ext cx="5384099" cy="5059989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067594"/>
            <a:ext cx="5384099" cy="5059989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77794"/>
            <a:ext cx="12190413" cy="3817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76994"/>
            <a:ext cx="1027176" cy="85039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9448085" cy="564293"/>
          </a:xfrm>
        </p:spPr>
        <p:txBody>
          <a:bodyPr>
            <a:normAutofit/>
          </a:bodyPr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psc.ie/a-z/gastroenteric/shigellosis/guidancepublication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hpsc.ie/a-z/gastroenteric/shigellosis/surveillanceform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cn.ie/man2man-campaign-shigella-ireland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04360" y="2591594"/>
            <a:ext cx="11781692" cy="83820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Recent increase in drug resistant shigella among gay, bisexual and other men who have sex with men (</a:t>
            </a:r>
            <a:r>
              <a:rPr lang="en-GB" sz="2400" dirty="0" err="1">
                <a:solidFill>
                  <a:schemeClr val="tx1"/>
                </a:solidFill>
              </a:rPr>
              <a:t>gbMSM</a:t>
            </a:r>
            <a:r>
              <a:rPr lang="en-GB" sz="2400" dirty="0">
                <a:solidFill>
                  <a:schemeClr val="tx1"/>
                </a:solidFill>
              </a:rPr>
              <a:t>) in Ireland: Outbreak Response</a:t>
            </a:r>
            <a:endParaRPr lang="en-IE" sz="2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94BC8F-69B5-4A43-AECC-B694520A2BED}"/>
              </a:ext>
            </a:extLst>
          </p:cNvPr>
          <p:cNvSpPr txBox="1"/>
          <p:nvPr/>
        </p:nvSpPr>
        <p:spPr>
          <a:xfrm>
            <a:off x="0" y="5944394"/>
            <a:ext cx="11468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</a:t>
            </a:r>
            <a:r>
              <a:rPr lang="en-GB" baseline="30000" dirty="0"/>
              <a:t>th</a:t>
            </a:r>
            <a:r>
              <a:rPr lang="en-GB" dirty="0"/>
              <a:t> July 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4005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6FF7-8169-41DC-993B-9FC4D879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S. flexneri</a:t>
            </a:r>
            <a:r>
              <a:rPr lang="en-GB" dirty="0"/>
              <a:t> SH20-004 by sexual orientation, 2020-2023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309C4-8479-4256-B547-0DE108E4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39E68-A82C-48F6-BC2E-BF127A9DCFE7}"/>
              </a:ext>
            </a:extLst>
          </p:cNvPr>
          <p:cNvSpPr txBox="1"/>
          <p:nvPr/>
        </p:nvSpPr>
        <p:spPr>
          <a:xfrm>
            <a:off x="8991850" y="1677194"/>
            <a:ext cx="27432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Summary: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15 cases </a:t>
            </a:r>
            <a:r>
              <a:rPr lang="en-GB" sz="1600" dirty="0"/>
              <a:t>- all adult males</a:t>
            </a:r>
          </a:p>
          <a:p>
            <a:pPr marL="830001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9 </a:t>
            </a:r>
            <a:r>
              <a:rPr lang="en-GB" sz="1600" dirty="0" err="1"/>
              <a:t>gbMSM</a:t>
            </a:r>
            <a:endParaRPr lang="en-GB" sz="1600" dirty="0"/>
          </a:p>
          <a:p>
            <a:pPr marL="830001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4 unknown </a:t>
            </a:r>
          </a:p>
          <a:p>
            <a:pPr marL="830001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2 not </a:t>
            </a:r>
            <a:r>
              <a:rPr lang="en-GB" sz="1600" dirty="0" err="1"/>
              <a:t>gbMSM</a:t>
            </a:r>
            <a:endParaRPr lang="en-GB" sz="1600" dirty="0"/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60% (n=9) </a:t>
            </a:r>
            <a:r>
              <a:rPr lang="en-GB" sz="1600" b="1" dirty="0"/>
              <a:t>have resistance determinants for all 3 of ceftriaxone, azithromycin and fluoroquinolones (CAF resistance)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20% (n=3) for ceftriaxone and fluoroquinolones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20% (n=3) for fluoroquinolones alone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95E88-FD50-42E2-8432-87E7FF32C816}"/>
              </a:ext>
            </a:extLst>
          </p:cNvPr>
          <p:cNvSpPr txBox="1"/>
          <p:nvPr/>
        </p:nvSpPr>
        <p:spPr>
          <a:xfrm>
            <a:off x="75406" y="6046907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Note: </a:t>
            </a:r>
            <a:r>
              <a:rPr lang="en-GB" sz="1100" dirty="0"/>
              <a:t>Unknown </a:t>
            </a:r>
            <a:r>
              <a:rPr lang="en-GB" sz="1100" dirty="0" err="1"/>
              <a:t>gbMSM</a:t>
            </a:r>
            <a:r>
              <a:rPr lang="en-GB" sz="1100" dirty="0"/>
              <a:t> status may be because status was not reported on CIDR </a:t>
            </a:r>
            <a:r>
              <a:rPr lang="en-GB" sz="1100" b="1" u="sng" dirty="0"/>
              <a:t>OR</a:t>
            </a:r>
            <a:r>
              <a:rPr lang="en-GB" sz="1100" dirty="0"/>
              <a:t> because it was not possible to match CIDR event and Laboratory ID</a:t>
            </a:r>
            <a:endParaRPr lang="en-IE" sz="11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65BE3AD-87A7-43D8-A851-8F42FCF75369}"/>
              </a:ext>
            </a:extLst>
          </p:cNvPr>
          <p:cNvSpPr txBox="1">
            <a:spLocks/>
          </p:cNvSpPr>
          <p:nvPr/>
        </p:nvSpPr>
        <p:spPr>
          <a:xfrm>
            <a:off x="90039" y="6475112"/>
            <a:ext cx="60166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defPPr>
              <a:defRPr lang="en-US"/>
            </a:defPPr>
            <a:lvl1pPr marL="0" algn="r" defTabSz="1088502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bg1"/>
                </a:solidFill>
              </a:rPr>
              <a:t>Data source: Computerised Infectious Diseases Reporting system (CIDR) and National </a:t>
            </a:r>
            <a:r>
              <a:rPr lang="en-US" sz="1200" b="1" i="1" dirty="0">
                <a:solidFill>
                  <a:schemeClr val="bg1"/>
                </a:solidFill>
              </a:rPr>
              <a:t>Salmonella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i="1" dirty="0">
                <a:solidFill>
                  <a:schemeClr val="bg1"/>
                </a:solidFill>
              </a:rPr>
              <a:t>Shigella</a:t>
            </a:r>
            <a:r>
              <a:rPr lang="en-US" sz="1200" b="1" dirty="0">
                <a:solidFill>
                  <a:schemeClr val="bg1"/>
                </a:solidFill>
              </a:rPr>
              <a:t> and </a:t>
            </a:r>
            <a:r>
              <a:rPr lang="en-US" sz="1200" b="1" i="1" dirty="0">
                <a:solidFill>
                  <a:schemeClr val="bg1"/>
                </a:solidFill>
              </a:rPr>
              <a:t>Listeria</a:t>
            </a:r>
            <a:r>
              <a:rPr lang="en-US" sz="1200" b="1" dirty="0">
                <a:solidFill>
                  <a:schemeClr val="bg1"/>
                </a:solidFill>
              </a:rPr>
              <a:t> Reference Laboratory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2F239-D88D-47B8-8027-5DB4CB2C5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9" y="889244"/>
            <a:ext cx="8596105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8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6FF7-8169-41DC-993B-9FC4D8793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701"/>
            <a:ext cx="10210085" cy="564293"/>
          </a:xfrm>
        </p:spPr>
        <p:txBody>
          <a:bodyPr>
            <a:normAutofit fontScale="90000"/>
          </a:bodyPr>
          <a:lstStyle/>
          <a:p>
            <a:r>
              <a:rPr lang="en-GB" i="1" dirty="0"/>
              <a:t>S. sonnei</a:t>
            </a:r>
            <a:r>
              <a:rPr lang="en-GB" dirty="0"/>
              <a:t> SH19-005 by sex and sexual orientation, 2018-2023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309C4-8479-4256-B547-0DE108E4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39E68-A82C-48F6-BC2E-BF127A9DCFE7}"/>
              </a:ext>
            </a:extLst>
          </p:cNvPr>
          <p:cNvSpPr txBox="1"/>
          <p:nvPr/>
        </p:nvSpPr>
        <p:spPr>
          <a:xfrm>
            <a:off x="8965220" y="1296194"/>
            <a:ext cx="29211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Summary: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12 cases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3 adult females in 2018/19 associated with travel to USA and South America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9 adult males not associated with international travel</a:t>
            </a:r>
          </a:p>
          <a:p>
            <a:pPr marL="830001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6 </a:t>
            </a:r>
            <a:r>
              <a:rPr lang="en-GB" sz="1600" dirty="0" err="1"/>
              <a:t>gbMSM</a:t>
            </a:r>
            <a:r>
              <a:rPr lang="en-GB" sz="1600" dirty="0"/>
              <a:t>; 2 unknown, 1 not </a:t>
            </a:r>
            <a:r>
              <a:rPr lang="en-GB" sz="1600" dirty="0" err="1"/>
              <a:t>gbMSM</a:t>
            </a:r>
            <a:r>
              <a:rPr lang="en-GB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This cluster frequently carries a resistance determinant for fluoroquinolones (qnrB19)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No resistance markers for ceftriaxone or azithromycin</a:t>
            </a:r>
            <a:endParaRPr lang="en-GB" sz="1600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722B0-AFDD-411A-956F-B1B3D20B55D5}"/>
              </a:ext>
            </a:extLst>
          </p:cNvPr>
          <p:cNvSpPr txBox="1"/>
          <p:nvPr/>
        </p:nvSpPr>
        <p:spPr>
          <a:xfrm>
            <a:off x="75406" y="6046907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Note: </a:t>
            </a:r>
            <a:r>
              <a:rPr lang="en-GB" sz="1100" dirty="0"/>
              <a:t>Unknown </a:t>
            </a:r>
            <a:r>
              <a:rPr lang="en-GB" sz="1100" dirty="0" err="1"/>
              <a:t>gbMSM</a:t>
            </a:r>
            <a:r>
              <a:rPr lang="en-GB" sz="1100" dirty="0"/>
              <a:t> status may be because status was not reported on CIDR </a:t>
            </a:r>
            <a:r>
              <a:rPr lang="en-GB" sz="1100" b="1" u="sng" dirty="0"/>
              <a:t>OR</a:t>
            </a:r>
            <a:r>
              <a:rPr lang="en-GB" sz="1100" dirty="0"/>
              <a:t> because it was not possible to match CIDR event and Laboratory ID</a:t>
            </a:r>
            <a:endParaRPr lang="en-IE" sz="11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3CA8520-EC7E-4DC5-B493-863056FCF7CD}"/>
              </a:ext>
            </a:extLst>
          </p:cNvPr>
          <p:cNvSpPr txBox="1">
            <a:spLocks/>
          </p:cNvSpPr>
          <p:nvPr/>
        </p:nvSpPr>
        <p:spPr>
          <a:xfrm>
            <a:off x="90039" y="6475112"/>
            <a:ext cx="60166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defPPr>
              <a:defRPr lang="en-US"/>
            </a:defPPr>
            <a:lvl1pPr marL="0" algn="r" defTabSz="1088502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bg1"/>
                </a:solidFill>
              </a:rPr>
              <a:t>Data source: Computerised Infectious Diseases Reporting system (CIDR) and National </a:t>
            </a:r>
            <a:r>
              <a:rPr lang="en-US" sz="1200" b="1" i="1" dirty="0">
                <a:solidFill>
                  <a:schemeClr val="bg1"/>
                </a:solidFill>
              </a:rPr>
              <a:t>Salmonella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i="1" dirty="0">
                <a:solidFill>
                  <a:schemeClr val="bg1"/>
                </a:solidFill>
              </a:rPr>
              <a:t>Shigella</a:t>
            </a:r>
            <a:r>
              <a:rPr lang="en-US" sz="1200" b="1" dirty="0">
                <a:solidFill>
                  <a:schemeClr val="bg1"/>
                </a:solidFill>
              </a:rPr>
              <a:t> and </a:t>
            </a:r>
            <a:r>
              <a:rPr lang="en-US" sz="1200" b="1" i="1" dirty="0">
                <a:solidFill>
                  <a:schemeClr val="bg1"/>
                </a:solidFill>
              </a:rPr>
              <a:t>Listeria</a:t>
            </a:r>
            <a:r>
              <a:rPr lang="en-US" sz="1200" b="1" dirty="0">
                <a:solidFill>
                  <a:schemeClr val="bg1"/>
                </a:solidFill>
              </a:rPr>
              <a:t> Reference Laboratory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3C83D-2CA5-4D89-93FD-0E6DC39B9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9" y="889868"/>
            <a:ext cx="8686800" cy="505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1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6FF7-8169-41DC-993B-9FC4D879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S. sonnei</a:t>
            </a:r>
            <a:r>
              <a:rPr lang="en-GB" dirty="0"/>
              <a:t> SH22-001 by sexual orientation, 2022-2023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309C4-8479-4256-B547-0DE108E4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39E68-A82C-48F6-BC2E-BF127A9DCFE7}"/>
              </a:ext>
            </a:extLst>
          </p:cNvPr>
          <p:cNvSpPr txBox="1"/>
          <p:nvPr/>
        </p:nvSpPr>
        <p:spPr>
          <a:xfrm>
            <a:off x="8991850" y="1524794"/>
            <a:ext cx="27432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Summary: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6 cases  </a:t>
            </a:r>
            <a:r>
              <a:rPr lang="en-GB" sz="1600" dirty="0"/>
              <a:t>- all adult males</a:t>
            </a:r>
          </a:p>
          <a:p>
            <a:pPr marL="830001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4  </a:t>
            </a:r>
            <a:r>
              <a:rPr lang="en-GB" sz="1600" dirty="0" err="1"/>
              <a:t>gbMSM</a:t>
            </a:r>
            <a:r>
              <a:rPr lang="en-GB" sz="1600" dirty="0"/>
              <a:t> </a:t>
            </a:r>
          </a:p>
          <a:p>
            <a:pPr marL="830001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2 not </a:t>
            </a:r>
            <a:r>
              <a:rPr lang="en-GB" sz="1600" dirty="0" err="1"/>
              <a:t>gbMSM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One case reported international travel to middle east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All isolates carry resistance determinants for ceftriaxone and fluoroquinolones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No resistance markers for azithromycin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u="sng" dirty="0"/>
              <a:t>Match to international cluster reported in EU and USA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D3B5C-6F92-4380-BF1E-F3077B468947}"/>
              </a:ext>
            </a:extLst>
          </p:cNvPr>
          <p:cNvSpPr txBox="1"/>
          <p:nvPr/>
        </p:nvSpPr>
        <p:spPr>
          <a:xfrm>
            <a:off x="75406" y="6046907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Note: </a:t>
            </a:r>
            <a:r>
              <a:rPr lang="en-GB" sz="1100" dirty="0"/>
              <a:t>Unknown </a:t>
            </a:r>
            <a:r>
              <a:rPr lang="en-GB" sz="1100" dirty="0" err="1"/>
              <a:t>gbMSM</a:t>
            </a:r>
            <a:r>
              <a:rPr lang="en-GB" sz="1100" dirty="0"/>
              <a:t> status may be because status was not reported on CIDR </a:t>
            </a:r>
            <a:r>
              <a:rPr lang="en-GB" sz="1100" b="1" u="sng" dirty="0"/>
              <a:t>OR</a:t>
            </a:r>
            <a:r>
              <a:rPr lang="en-GB" sz="1100" dirty="0"/>
              <a:t> because it was not possible to match CIDR event and Laboratory ID</a:t>
            </a:r>
            <a:endParaRPr lang="en-IE" sz="11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77F39AE-07F6-435A-A63A-E99BF237F6F9}"/>
              </a:ext>
            </a:extLst>
          </p:cNvPr>
          <p:cNvSpPr txBox="1">
            <a:spLocks/>
          </p:cNvSpPr>
          <p:nvPr/>
        </p:nvSpPr>
        <p:spPr>
          <a:xfrm>
            <a:off x="90039" y="6475112"/>
            <a:ext cx="60166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defPPr>
              <a:defRPr lang="en-US"/>
            </a:defPPr>
            <a:lvl1pPr marL="0" algn="r" defTabSz="1088502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bg1"/>
                </a:solidFill>
              </a:rPr>
              <a:t>Data source: Computerised Infectious Diseases Reporting system (CIDR) and National </a:t>
            </a:r>
            <a:r>
              <a:rPr lang="en-US" sz="1200" b="1" i="1" dirty="0">
                <a:solidFill>
                  <a:schemeClr val="bg1"/>
                </a:solidFill>
              </a:rPr>
              <a:t>Salmonella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i="1" dirty="0">
                <a:solidFill>
                  <a:schemeClr val="bg1"/>
                </a:solidFill>
              </a:rPr>
              <a:t>Shigella</a:t>
            </a:r>
            <a:r>
              <a:rPr lang="en-US" sz="1200" b="1" dirty="0">
                <a:solidFill>
                  <a:schemeClr val="bg1"/>
                </a:solidFill>
              </a:rPr>
              <a:t> and </a:t>
            </a:r>
            <a:r>
              <a:rPr lang="en-US" sz="1200" b="1" i="1" dirty="0">
                <a:solidFill>
                  <a:schemeClr val="bg1"/>
                </a:solidFill>
              </a:rPr>
              <a:t>Listeria</a:t>
            </a:r>
            <a:r>
              <a:rPr lang="en-US" sz="1200" b="1" dirty="0">
                <a:solidFill>
                  <a:schemeClr val="bg1"/>
                </a:solidFill>
              </a:rPr>
              <a:t> Reference Laboratory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2883D-940D-45C4-A952-44DE73444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1" y="889244"/>
            <a:ext cx="8596105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9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9A8E-2CAC-41FD-B5F4-9E6CBAC2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06" y="213895"/>
            <a:ext cx="9448085" cy="564293"/>
          </a:xfrm>
        </p:spPr>
        <p:txBody>
          <a:bodyPr/>
          <a:lstStyle/>
          <a:p>
            <a:r>
              <a:rPr lang="en-GB" dirty="0"/>
              <a:t>Response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A1C72-537D-4010-A4CC-5B306B65D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06" y="899800"/>
            <a:ext cx="11302630" cy="50599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National multisectoral Outbreak Response Team in place</a:t>
            </a:r>
          </a:p>
          <a:p>
            <a:pPr lvl="1"/>
            <a:r>
              <a:rPr lang="en-GB" dirty="0"/>
              <a:t>Clinicians, Public Health, microbiologists, NGO partners, HSE communications, clinical leads for AMR and Sexual Health, national HIV/STI and gastroenteric and zoonotic disease teams</a:t>
            </a:r>
          </a:p>
          <a:p>
            <a:pPr marL="544251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Clinical review of treatment guidance, in light of AMR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Risk communication and community engagement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GB" dirty="0"/>
              <a:t>Enhanced surveillance, PH guidance for management of shigella in adult males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27B0C-F004-479E-8D6C-5B280960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05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1BD6-65A6-4A63-9DC0-9712E995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06" y="198501"/>
            <a:ext cx="9448085" cy="564293"/>
          </a:xfrm>
        </p:spPr>
        <p:txBody>
          <a:bodyPr/>
          <a:lstStyle/>
          <a:p>
            <a:r>
              <a:rPr lang="en-GB" dirty="0"/>
              <a:t>Response: New treatment guidance (22.6.2023)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68FC6-E83F-4168-9C76-399940023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65" y="899800"/>
            <a:ext cx="11386536" cy="50599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Coordinated by National Clinical leads for Sexual Health, Antimicrobial Resistance and Director of National </a:t>
            </a:r>
            <a:r>
              <a:rPr lang="en-GB" i="1" dirty="0"/>
              <a:t>Salmonella, Shigella </a:t>
            </a:r>
            <a:r>
              <a:rPr lang="en-GB" dirty="0"/>
              <a:t>and</a:t>
            </a:r>
            <a:r>
              <a:rPr lang="en-GB" i="1" dirty="0"/>
              <a:t> Listeria </a:t>
            </a:r>
            <a:r>
              <a:rPr lang="en-GB" dirty="0"/>
              <a:t>Reference laboratory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Based on AMR surveillance information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New treatment recommendations</a:t>
            </a:r>
            <a:endParaRPr lang="en-GB" sz="2000" b="1" dirty="0"/>
          </a:p>
          <a:p>
            <a:pPr lvl="1"/>
            <a:r>
              <a:rPr lang="en-GB" dirty="0"/>
              <a:t>First line treatment for adult males hospitalised with shigella</a:t>
            </a:r>
          </a:p>
          <a:p>
            <a:pPr lvl="2"/>
            <a:r>
              <a:rPr lang="en-GB" dirty="0"/>
              <a:t>Use carbapenem such as meropenem, pending results on susceptibility to azithromycin, ceftriaxone or fluoroquinolone</a:t>
            </a:r>
          </a:p>
          <a:p>
            <a:pPr lvl="1"/>
            <a:r>
              <a:rPr lang="en-GB" dirty="0"/>
              <a:t>Non hospitalised adult males with confirmed shigellosis</a:t>
            </a:r>
          </a:p>
          <a:p>
            <a:pPr lvl="2"/>
            <a:r>
              <a:rPr lang="en-GB" dirty="0"/>
              <a:t>Treat with oral azithromycin 500mg daily for 3 days</a:t>
            </a:r>
          </a:p>
          <a:p>
            <a:pPr lvl="2"/>
            <a:endParaRPr lang="en-GB" dirty="0"/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https://www.hpsc.ie/a-z/gastroenteric/shigellosis/guidancepublications</a:t>
            </a:r>
            <a:endParaRPr lang="en-GB" sz="2000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0DAA6-17FF-453A-8EFB-60882A85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20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26C1-1A0A-4A4E-BA37-89F362F9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Response: Enhanced surveillance and PH response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BDD2E-9920-4F08-B7F6-B929028BC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77" y="1143795"/>
            <a:ext cx="5104685" cy="5333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PH guidance for management of shigella in adult males reviewed and updated</a:t>
            </a:r>
          </a:p>
          <a:p>
            <a:pPr marL="410931" indent="-342900"/>
            <a:endParaRPr lang="en-GB" dirty="0"/>
          </a:p>
          <a:p>
            <a:pPr marL="68031" indent="0">
              <a:buNone/>
            </a:pPr>
            <a:r>
              <a:rPr lang="en-GB" dirty="0"/>
              <a:t>Existing surveillance data limited. Decision to enhance surveillance for 6 months on pilot basis, with more detailed sexual exposure information</a:t>
            </a:r>
          </a:p>
          <a:p>
            <a:pPr marL="68031" indent="0">
              <a:buNone/>
            </a:pPr>
            <a:endParaRPr lang="en-GB" dirty="0"/>
          </a:p>
          <a:p>
            <a:pPr marL="68031" indent="0">
              <a:buNone/>
            </a:pPr>
            <a:r>
              <a:rPr lang="en-GB" dirty="0"/>
              <a:t>Sexual exposure sex between men? If yes</a:t>
            </a:r>
          </a:p>
          <a:p>
            <a:pPr lvl="1"/>
            <a:r>
              <a:rPr lang="en-GB" dirty="0"/>
              <a:t>Test for other STIs</a:t>
            </a:r>
          </a:p>
          <a:p>
            <a:pPr lvl="1"/>
            <a:r>
              <a:rPr lang="en-GB" dirty="0"/>
              <a:t>Check for symptoms in contacts</a:t>
            </a:r>
          </a:p>
          <a:p>
            <a:pPr lvl="1"/>
            <a:r>
              <a:rPr lang="en-GB" dirty="0"/>
              <a:t>Advice re prevention of transmission and sexual practices (none until 7 days post resolution of symptoms) </a:t>
            </a:r>
          </a:p>
          <a:p>
            <a:pPr marL="544251" lvl="1" indent="0">
              <a:buNone/>
            </a:pPr>
            <a:endParaRPr lang="en-GB" dirty="0"/>
          </a:p>
          <a:p>
            <a:pPr marL="544251" lvl="1" indent="0">
              <a:buNone/>
            </a:pPr>
            <a:r>
              <a:rPr lang="en-GB" sz="1600" dirty="0"/>
              <a:t>Available at </a:t>
            </a:r>
            <a:r>
              <a:rPr lang="en-GB" sz="1600" dirty="0">
                <a:hlinkClick r:id="rId2"/>
              </a:rPr>
              <a:t>https://www.hpsc.ie/a-z/gastroenteric/shigellosis/surveillanceforms/</a:t>
            </a:r>
            <a:endParaRPr lang="en-GB" sz="1600" dirty="0"/>
          </a:p>
          <a:p>
            <a:pPr marL="544251" lvl="1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CC4E2-C0A1-4B97-9145-A13F24E8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C094B-1C36-4C30-BA6A-67E1F5635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47" t="13879" r="28747" b="3392"/>
          <a:stretch/>
        </p:blipFill>
        <p:spPr>
          <a:xfrm>
            <a:off x="6095206" y="1067594"/>
            <a:ext cx="5057104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22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5AFB-8668-4535-B040-7DFEB7B2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701"/>
            <a:ext cx="10057685" cy="564293"/>
          </a:xfrm>
        </p:spPr>
        <p:txBody>
          <a:bodyPr>
            <a:normAutofit fontScale="90000"/>
          </a:bodyPr>
          <a:lstStyle/>
          <a:p>
            <a:r>
              <a:rPr lang="en-GB" dirty="0"/>
              <a:t>Response: Risk Communication and community engagement</a:t>
            </a:r>
            <a:endParaRPr lang="en-I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8F045A-52A0-44E1-8785-F69067D09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8806" y="1125486"/>
            <a:ext cx="7162007" cy="40266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345FF-498A-44C5-8450-921CB7F7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42091B-60C3-4B7A-8CBB-8BFD2499338B}"/>
              </a:ext>
            </a:extLst>
          </p:cNvPr>
          <p:cNvSpPr txBox="1"/>
          <p:nvPr/>
        </p:nvSpPr>
        <p:spPr>
          <a:xfrm>
            <a:off x="227806" y="1044428"/>
            <a:ext cx="384484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gbMSM</a:t>
            </a:r>
            <a:r>
              <a:rPr lang="en-GB" dirty="0"/>
              <a:t> community partners on outbreak response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Partnership working with Health Service communications team and Public Health.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Funding provided for:</a:t>
            </a:r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en-GB" dirty="0"/>
              <a:t>Targeted communications raising awareness on multiple social media platforms</a:t>
            </a:r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en-GB" dirty="0"/>
              <a:t>Outreach in venues</a:t>
            </a:r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en-GB" dirty="0"/>
              <a:t>Presence at PRIDE</a:t>
            </a:r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en-GB" dirty="0"/>
              <a:t>Article in Gay Community News</a:t>
            </a:r>
            <a:endParaRPr lang="en-I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A6E536-F2DF-484D-A467-D25C84890CA5}"/>
              </a:ext>
            </a:extLst>
          </p:cNvPr>
          <p:cNvSpPr/>
          <p:nvPr/>
        </p:nvSpPr>
        <p:spPr>
          <a:xfrm>
            <a:off x="1723025" y="5945401"/>
            <a:ext cx="585987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https://gcn.ie/man2man-campaign-shigella-ireland/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84950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C72FB-F85C-4B9C-88D1-BACCDC22A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06" y="229394"/>
            <a:ext cx="9448085" cy="564293"/>
          </a:xfrm>
        </p:spPr>
        <p:txBody>
          <a:bodyPr/>
          <a:lstStyle/>
          <a:p>
            <a:r>
              <a:rPr lang="en-GB" dirty="0"/>
              <a:t>Technical Notes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E92EF-24E9-4970-8640-416BD607D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06" y="899800"/>
            <a:ext cx="10971372" cy="5059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/>
              <a:t>These slides may be copied and reproduced, provided HPSC is acknowledged. Suggested citation: HSE-Health Protection Surveillance Centre. </a:t>
            </a:r>
            <a:r>
              <a:rPr lang="en-GB" sz="2000" dirty="0"/>
              <a:t>Recent increase in drug resistant shigella among gay, bisexual and other men who have sex with men (</a:t>
            </a:r>
            <a:r>
              <a:rPr lang="en-GB" sz="2000" dirty="0" err="1"/>
              <a:t>gbMSM</a:t>
            </a:r>
            <a:r>
              <a:rPr lang="en-GB" sz="2000" dirty="0"/>
              <a:t>) in Ireland: Outbreak Response</a:t>
            </a:r>
            <a:r>
              <a:rPr lang="en-IE" sz="2000" dirty="0"/>
              <a:t>. Dublin: HPSC; 2023.</a:t>
            </a:r>
          </a:p>
          <a:p>
            <a:endParaRPr lang="en-IE" sz="2000" dirty="0"/>
          </a:p>
          <a:p>
            <a:pPr marL="0" indent="0">
              <a:buNone/>
            </a:pPr>
            <a:r>
              <a:rPr lang="en-GB" sz="2000" dirty="0"/>
              <a:t>Data were extracted from CIDR on 07/06/2023 and were correct at the time of publication.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Data are provisional and subject to ongoing review, validation and update. As a result, figures in this report may differ from previously published figures or figures reported in the future.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As this is an ongoing outbreak, data presented on cases and clusters will be subject to further updates. </a:t>
            </a:r>
          </a:p>
          <a:p>
            <a:pPr marL="0" indent="0">
              <a:buNone/>
            </a:pPr>
            <a:endParaRPr lang="en-GB" sz="2000" dirty="0"/>
          </a:p>
          <a:p>
            <a:endParaRPr lang="en-I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DC700-D400-4C47-B324-F09B6A8D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0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70A68-9912-4D6E-A4F9-1B0AC288C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06" y="229394"/>
            <a:ext cx="9448085" cy="564293"/>
          </a:xfrm>
        </p:spPr>
        <p:txBody>
          <a:bodyPr/>
          <a:lstStyle/>
          <a:p>
            <a:r>
              <a:rPr lang="en-GB" dirty="0"/>
              <a:t>Acknowledgements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ED336-3E41-4AF8-B08A-3466455D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06" y="899800"/>
            <a:ext cx="11430000" cy="5059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1800" dirty="0"/>
              <a:t>HPSC would like to thank all those who provided the data for this slide set, particularly the National Salmonella, Shigella and Listeria Reference Laboratory (NSSLRL); STI clinics; General Practice; Other notifying physicians; Other clinical staff; Laboratories and the Departments of Public Health.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HPSC would also like to thank all members of the Shigellosis Incident Management Team</a:t>
            </a:r>
          </a:p>
          <a:p>
            <a:r>
              <a:rPr lang="en-GB" sz="1600" b="1" dirty="0"/>
              <a:t>AMR infection control clinical lead</a:t>
            </a:r>
            <a:r>
              <a:rPr lang="en-GB" sz="1600" dirty="0"/>
              <a:t>: </a:t>
            </a:r>
            <a:r>
              <a:rPr lang="en-IE" sz="1600" dirty="0"/>
              <a:t>Eimear Brannigan</a:t>
            </a:r>
          </a:p>
          <a:p>
            <a:pPr fontAlgn="b"/>
            <a:r>
              <a:rPr lang="en-GB" sz="1600" b="1" dirty="0"/>
              <a:t>HIV Ireland/MPOWER</a:t>
            </a:r>
            <a:r>
              <a:rPr lang="en-GB" sz="1600" dirty="0"/>
              <a:t>: Adam Shanley</a:t>
            </a:r>
          </a:p>
          <a:p>
            <a:pPr fontAlgn="b"/>
            <a:r>
              <a:rPr lang="en-IE" sz="1600" b="1" dirty="0"/>
              <a:t>Area Public Health</a:t>
            </a:r>
            <a:r>
              <a:rPr lang="en-IE" sz="1600" dirty="0"/>
              <a:t>: Peter Barrett, Anne Sheahan, Gabriel Fitzpatrick, Christopher Carroll, Mary Ward, Fiona Cianci, Christopher Ibanga, Niall Conroy, Sarah Doyle, Mary O Mahony, Mai Mannix, Aine McNamara, Catherine Conlon, Margaret O’Sullivan</a:t>
            </a:r>
          </a:p>
          <a:p>
            <a:pPr fontAlgn="b"/>
            <a:r>
              <a:rPr lang="en-GB" sz="1600" b="1" dirty="0"/>
              <a:t>HSE Communications</a:t>
            </a:r>
            <a:r>
              <a:rPr lang="en-GB" sz="1600" dirty="0"/>
              <a:t>: Anita Butt, Maurice Kelly </a:t>
            </a:r>
            <a:endParaRPr lang="en-IE" sz="1600" dirty="0"/>
          </a:p>
          <a:p>
            <a:pPr fontAlgn="b"/>
            <a:r>
              <a:rPr lang="en-GB" sz="1600" b="1" dirty="0"/>
              <a:t>HPSC</a:t>
            </a:r>
            <a:r>
              <a:rPr lang="en-GB" sz="1600" dirty="0"/>
              <a:t>: Greg Martin; Mary Archibald, Mark Campbell, Christina Dillon, Martha Neary, Angeline McIntyre, Kate O’Donnell, Derval Igoe; Aoife Colgan, Patricia Garvey, Paul McKeown</a:t>
            </a:r>
            <a:endParaRPr lang="en-IE" sz="1600" dirty="0"/>
          </a:p>
          <a:p>
            <a:pPr fontAlgn="b"/>
            <a:r>
              <a:rPr lang="en-GB" sz="1600" b="1" dirty="0"/>
              <a:t>National Clinical Lead, Sexual Health, Medical Director Sexual Health and Crisis Pregnancy Programme</a:t>
            </a:r>
            <a:r>
              <a:rPr lang="en-GB" sz="1600" dirty="0"/>
              <a:t>: Fiona Lyons</a:t>
            </a:r>
          </a:p>
          <a:p>
            <a:pPr fontAlgn="b"/>
            <a:r>
              <a:rPr lang="en-GB" sz="1600" b="1" dirty="0"/>
              <a:t>National Salmonella Listeriosis and Shigella Reference Laboratory</a:t>
            </a:r>
            <a:r>
              <a:rPr lang="en-GB" sz="1600" dirty="0"/>
              <a:t>: Martin Cormican, Elaine McGrath, Mark McGuire, Wendy Brennan, Dimitar Nashev, Joanne King, Niall Delappe, Christina Clarke</a:t>
            </a:r>
            <a:endParaRPr lang="en-IE" sz="1600" dirty="0"/>
          </a:p>
          <a:p>
            <a:pPr fontAlgn="b"/>
            <a:r>
              <a:rPr lang="en-GB" sz="1600" b="1" dirty="0"/>
              <a:t>National Clinical Lead, Acute Outbreak Response Programme: </a:t>
            </a:r>
            <a:r>
              <a:rPr lang="en-GB" sz="1600" dirty="0"/>
              <a:t>Una Fallon</a:t>
            </a:r>
            <a:endParaRPr lang="en-IE" sz="16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IE" sz="1800" dirty="0"/>
          </a:p>
          <a:p>
            <a:endParaRPr lang="en-IE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C024C-8FCD-42E0-AA1E-8EB44580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EA483-599F-45D3-90AA-31CAC6CA4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84" y="199481"/>
            <a:ext cx="9448085" cy="564293"/>
          </a:xfrm>
        </p:spPr>
        <p:txBody>
          <a:bodyPr/>
          <a:lstStyle/>
          <a:p>
            <a:r>
              <a:rPr lang="en-GB" dirty="0"/>
              <a:t>Overview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3677-E565-4BB8-BFE0-05E11911A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28" y="899800"/>
            <a:ext cx="11430907" cy="5059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Shigellosis infection is transmitted via the faecal-oral route, either through consumption of contaminated food or water or through direct person-to-person spread.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Sexual transmission among gay, bisexual and other men who have sex with men (</a:t>
            </a:r>
            <a:r>
              <a:rPr lang="en-GB" sz="2000" dirty="0" err="1"/>
              <a:t>gbMSM</a:t>
            </a:r>
            <a:r>
              <a:rPr lang="en-GB" sz="2000" dirty="0"/>
              <a:t>) is a key feature of the disease in Ireland and elsewhere. </a:t>
            </a:r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r>
              <a:rPr lang="en-GB" sz="2000" dirty="0"/>
              <a:t>On March 22</a:t>
            </a:r>
            <a:r>
              <a:rPr lang="en-GB" sz="2000" baseline="30000" dirty="0"/>
              <a:t>nd</a:t>
            </a:r>
            <a:r>
              <a:rPr lang="en-GB" sz="2000" dirty="0"/>
              <a:t> 2023, HPSC issued an alert to Public Health and clinical colleagues to raise awareness of an upsurge in cases, particularly among </a:t>
            </a:r>
            <a:r>
              <a:rPr lang="en-GB" sz="2000" dirty="0" err="1"/>
              <a:t>gbMSM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An Incident Management Team (IMT) which was convened in April 2023 continues to meet on a regular basis.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This slide set provides an update on the epidemiology and antimicrobial resistance patterns of shigellosis cases reported up to Week 22 2023. </a:t>
            </a:r>
            <a:endParaRPr lang="en-IE" sz="2000" dirty="0"/>
          </a:p>
          <a:p>
            <a:endParaRPr lang="en-I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912BC-E9F7-4A8D-8DAC-C3AB2721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55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9A01-4125-4059-8C78-A009FE4E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05" y="259255"/>
            <a:ext cx="9448085" cy="564293"/>
          </a:xfrm>
        </p:spPr>
        <p:txBody>
          <a:bodyPr/>
          <a:lstStyle/>
          <a:p>
            <a:r>
              <a:rPr lang="en-IE" dirty="0"/>
              <a:t>Shigellosis cases by sex and age, 2017-2023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DBB39-48D5-4C27-9E8C-794FCC71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842D17-DFE2-49DE-AF6F-A1A9F0293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06" y="1143794"/>
            <a:ext cx="10862813" cy="525780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4BB1E4E-46C3-473F-80FF-10F28C7B7B90}"/>
              </a:ext>
            </a:extLst>
          </p:cNvPr>
          <p:cNvSpPr txBox="1">
            <a:spLocks/>
          </p:cNvSpPr>
          <p:nvPr/>
        </p:nvSpPr>
        <p:spPr>
          <a:xfrm>
            <a:off x="90039" y="6475112"/>
            <a:ext cx="60166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defPPr>
              <a:defRPr lang="en-US"/>
            </a:defPPr>
            <a:lvl1pPr marL="0" algn="r" defTabSz="1088502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bg1"/>
                </a:solidFill>
              </a:rPr>
              <a:t>Data source: Computerised Infectious Diseases Reporting system (CIDR)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F196B-D0F0-4D02-9B8D-7EC342BB8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4599" y="1372394"/>
            <a:ext cx="2091109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0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9A01-4125-4059-8C78-A009FE4E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607" y="1257748"/>
            <a:ext cx="5840670" cy="564293"/>
          </a:xfrm>
        </p:spPr>
        <p:txBody>
          <a:bodyPr>
            <a:noAutofit/>
          </a:bodyPr>
          <a:lstStyle/>
          <a:p>
            <a:r>
              <a:rPr lang="en-IE" sz="2000" dirty="0"/>
              <a:t>Shigellosis by Sex and Age Week 1-22, 2023</a:t>
            </a:r>
            <a:br>
              <a:rPr lang="en-IE" sz="2000" dirty="0"/>
            </a:br>
            <a:br>
              <a:rPr lang="en-IE" sz="2000" dirty="0"/>
            </a:br>
            <a:br>
              <a:rPr lang="en-IE" sz="2000" dirty="0"/>
            </a:br>
            <a:br>
              <a:rPr lang="en-IE" sz="2000" dirty="0"/>
            </a:br>
            <a:br>
              <a:rPr lang="en-IE" sz="2000" dirty="0"/>
            </a:br>
            <a:br>
              <a:rPr lang="en-IE" sz="2000" dirty="0"/>
            </a:br>
            <a:r>
              <a:rPr lang="en-IE" sz="2000" dirty="0"/>
              <a:t>Shigellosis trends by age group, 2017-2023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DBB39-48D5-4C27-9E8C-794FCC71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DB08A19-B21D-4120-AD26-04B366FAE02A}"/>
              </a:ext>
            </a:extLst>
          </p:cNvPr>
          <p:cNvSpPr txBox="1">
            <a:spLocks/>
          </p:cNvSpPr>
          <p:nvPr/>
        </p:nvSpPr>
        <p:spPr>
          <a:xfrm>
            <a:off x="90039" y="6475112"/>
            <a:ext cx="60166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defPPr>
              <a:defRPr lang="en-US"/>
            </a:defPPr>
            <a:lvl1pPr marL="0" algn="r" defTabSz="1088502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bg1"/>
                </a:solidFill>
              </a:rPr>
              <a:t>Data source: Computerised Infectious Diseases Reporting system (CIDR)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B4BC8-41F7-4DE4-832B-9A99155FF897}"/>
              </a:ext>
            </a:extLst>
          </p:cNvPr>
          <p:cNvSpPr txBox="1"/>
          <p:nvPr/>
        </p:nvSpPr>
        <p:spPr>
          <a:xfrm>
            <a:off x="685006" y="4191794"/>
            <a:ext cx="2819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Average of 28% of cases hospitalised between 2017-2022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EA340-E11F-4449-8B53-B10CD542B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804" y="2972594"/>
            <a:ext cx="6699205" cy="3243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F1F4CA-944B-44B8-B1EB-0E8A9920E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9" y="258036"/>
            <a:ext cx="5384638" cy="314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2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9A01-4125-4059-8C78-A009FE4E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07" y="198501"/>
            <a:ext cx="10439400" cy="940663"/>
          </a:xfrm>
        </p:spPr>
        <p:txBody>
          <a:bodyPr>
            <a:normAutofit fontScale="90000"/>
          </a:bodyPr>
          <a:lstStyle/>
          <a:p>
            <a:r>
              <a:rPr lang="en-IE" dirty="0"/>
              <a:t>Transmission by sex, child/adult and </a:t>
            </a:r>
            <a:r>
              <a:rPr lang="en-IE" dirty="0" err="1"/>
              <a:t>gbMSM</a:t>
            </a:r>
            <a:r>
              <a:rPr lang="en-IE" dirty="0"/>
              <a:t> status</a:t>
            </a:r>
            <a:br>
              <a:rPr lang="en-IE" dirty="0"/>
            </a:br>
            <a:r>
              <a:rPr lang="en-IE" dirty="0"/>
              <a:t>Week 1-22 2017-2023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DBB39-48D5-4C27-9E8C-794FCC71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672436-206C-4275-B281-C1001A99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753394"/>
            <a:ext cx="3275885" cy="4107488"/>
          </a:xfrm>
        </p:spPr>
        <p:txBody>
          <a:bodyPr>
            <a:normAutofit/>
          </a:bodyPr>
          <a:lstStyle/>
          <a:p>
            <a:endParaRPr lang="en-IE" sz="2000" dirty="0"/>
          </a:p>
          <a:p>
            <a:pPr marL="0" indent="0">
              <a:buNone/>
            </a:pPr>
            <a:r>
              <a:rPr lang="en-IE" sz="2000" dirty="0"/>
              <a:t>56 adult male cases</a:t>
            </a:r>
          </a:p>
          <a:p>
            <a:endParaRPr lang="en-I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sz="2000" dirty="0"/>
              <a:t>28 (50%) </a:t>
            </a:r>
            <a:r>
              <a:rPr lang="en-IE" sz="2000" dirty="0" err="1"/>
              <a:t>gbMSM</a:t>
            </a:r>
            <a:endParaRPr lang="en-I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1</a:t>
            </a:r>
            <a:r>
              <a:rPr lang="en-IE" sz="2000" dirty="0"/>
              <a:t>8 (32%) unknown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1</a:t>
            </a:r>
            <a:r>
              <a:rPr lang="en-IE" sz="2000" dirty="0"/>
              <a:t>0 (18%) not </a:t>
            </a:r>
            <a:r>
              <a:rPr lang="en-IE" sz="2000" dirty="0" err="1"/>
              <a:t>gbMSM</a:t>
            </a:r>
            <a:endParaRPr lang="en-IE" sz="20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7B263A7-1FF7-4E09-9E8A-B9621AC4F81D}"/>
              </a:ext>
            </a:extLst>
          </p:cNvPr>
          <p:cNvSpPr txBox="1">
            <a:spLocks/>
          </p:cNvSpPr>
          <p:nvPr/>
        </p:nvSpPr>
        <p:spPr>
          <a:xfrm>
            <a:off x="90039" y="6475112"/>
            <a:ext cx="60166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defPPr>
              <a:defRPr lang="en-US"/>
            </a:defPPr>
            <a:lvl1pPr marL="0" algn="r" defTabSz="1088502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bg1"/>
                </a:solidFill>
              </a:rPr>
              <a:t>Data source: Computerised Infectious Diseases Reporting system (CIDR)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795EE1-A987-4B89-8868-B42348EEB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067" y="1151681"/>
            <a:ext cx="8001825" cy="494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5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9A01-4125-4059-8C78-A009FE4E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04" y="82176"/>
            <a:ext cx="10436701" cy="564089"/>
          </a:xfrm>
        </p:spPr>
        <p:txBody>
          <a:bodyPr>
            <a:normAutofit fontScale="90000"/>
          </a:bodyPr>
          <a:lstStyle/>
          <a:p>
            <a:r>
              <a:rPr lang="en-GB" dirty="0"/>
              <a:t>A</a:t>
            </a:r>
            <a:r>
              <a:rPr lang="en-IE" dirty="0" err="1"/>
              <a:t>ntimicrobial</a:t>
            </a:r>
            <a:r>
              <a:rPr lang="en-IE" dirty="0"/>
              <a:t> resistant (AMR) shigellosis in Ireland, 2018-2022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DBB39-48D5-4C27-9E8C-794FCC71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175"/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175"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9C4F47E-1A80-46DB-8BB2-A87CC5409627}"/>
              </a:ext>
            </a:extLst>
          </p:cNvPr>
          <p:cNvSpPr txBox="1">
            <a:spLocks/>
          </p:cNvSpPr>
          <p:nvPr/>
        </p:nvSpPr>
        <p:spPr>
          <a:xfrm>
            <a:off x="92211" y="6474011"/>
            <a:ext cx="6014522" cy="365077"/>
          </a:xfrm>
          <a:prstGeom prst="rect">
            <a:avLst/>
          </a:prstGeom>
        </p:spPr>
        <p:txBody>
          <a:bodyPr vert="horz" lIns="108811" tIns="54405" rIns="108811" bIns="54405" rtlCol="0" anchor="ctr"/>
          <a:lstStyle>
            <a:defPPr>
              <a:defRPr lang="en-US"/>
            </a:defPPr>
            <a:lvl1pPr marL="0" algn="r" defTabSz="1088502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088175"/>
            <a:r>
              <a:rPr lang="en-US" sz="1200" b="1" dirty="0">
                <a:solidFill>
                  <a:prstClr val="white"/>
                </a:solidFill>
                <a:latin typeface="Calibri"/>
              </a:rPr>
              <a:t>Data source: National </a:t>
            </a:r>
            <a:r>
              <a:rPr lang="en-US" sz="1200" b="1" i="1" dirty="0">
                <a:solidFill>
                  <a:prstClr val="white"/>
                </a:solidFill>
                <a:latin typeface="Calibri"/>
              </a:rPr>
              <a:t>Salmonella</a:t>
            </a:r>
            <a:r>
              <a:rPr lang="en-US" sz="1200" b="1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1200" b="1" i="1" dirty="0">
                <a:solidFill>
                  <a:prstClr val="white"/>
                </a:solidFill>
                <a:latin typeface="Calibri"/>
              </a:rPr>
              <a:t>Shigella </a:t>
            </a:r>
            <a:r>
              <a:rPr lang="en-US" sz="1200" b="1" dirty="0">
                <a:solidFill>
                  <a:prstClr val="white"/>
                </a:solidFill>
                <a:latin typeface="Calibri"/>
              </a:rPr>
              <a:t>and</a:t>
            </a:r>
            <a:r>
              <a:rPr lang="en-US" sz="1200" b="1" i="1" dirty="0">
                <a:solidFill>
                  <a:prstClr val="white"/>
                </a:solidFill>
                <a:latin typeface="Calibri"/>
              </a:rPr>
              <a:t> Listeria </a:t>
            </a:r>
            <a:r>
              <a:rPr lang="en-US" sz="1200" b="1" dirty="0">
                <a:solidFill>
                  <a:prstClr val="white"/>
                </a:solidFill>
                <a:latin typeface="Calibri"/>
              </a:rPr>
              <a:t>Reference Laboratory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1355AF-4D1C-425E-97C9-4B633D447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14" y="646265"/>
            <a:ext cx="11248984" cy="5058158"/>
          </a:xfrm>
        </p:spPr>
        <p:txBody>
          <a:bodyPr>
            <a:normAutofit/>
          </a:bodyPr>
          <a:lstStyle/>
          <a:p>
            <a:r>
              <a:rPr lang="en-GB" sz="1600" dirty="0"/>
              <a:t>Genotypic AMR testing in National Salmonella, Shigella and Listeria Reference Laboratory since 2018</a:t>
            </a:r>
          </a:p>
          <a:p>
            <a:r>
              <a:rPr lang="en-GB" sz="1600" dirty="0"/>
              <a:t>Predicted </a:t>
            </a:r>
            <a:r>
              <a:rPr lang="en-GB" sz="1600" u="sng" dirty="0"/>
              <a:t>3</a:t>
            </a:r>
            <a:r>
              <a:rPr lang="en-GB" sz="1600" u="sng" baseline="30000" dirty="0"/>
              <a:t>rd</a:t>
            </a:r>
            <a:r>
              <a:rPr lang="en-GB" sz="1600" u="sng" dirty="0"/>
              <a:t> generation cephalosporin </a:t>
            </a:r>
            <a:r>
              <a:rPr lang="en-GB" sz="1600" dirty="0"/>
              <a:t>resistance</a:t>
            </a:r>
            <a:r>
              <a:rPr lang="en-GB" sz="1600" b="1" dirty="0">
                <a:solidFill>
                  <a:srgbClr val="FF0000"/>
                </a:solidFill>
              </a:rPr>
              <a:t> increasing </a:t>
            </a:r>
            <a:r>
              <a:rPr lang="en-GB" sz="1600" dirty="0"/>
              <a:t>(12% in 2018 to 36% in 2022)</a:t>
            </a:r>
          </a:p>
          <a:p>
            <a:r>
              <a:rPr lang="en-GB" sz="1600" dirty="0"/>
              <a:t>Predicted </a:t>
            </a:r>
            <a:r>
              <a:rPr lang="en-GB" sz="1600" u="sng" dirty="0"/>
              <a:t>azithromycin</a:t>
            </a:r>
            <a:r>
              <a:rPr lang="en-GB" sz="1600" dirty="0"/>
              <a:t> resistance </a:t>
            </a:r>
            <a:r>
              <a:rPr lang="en-GB" sz="1600" dirty="0">
                <a:solidFill>
                  <a:srgbClr val="00B050"/>
                </a:solidFill>
              </a:rPr>
              <a:t>stable</a:t>
            </a:r>
            <a:r>
              <a:rPr lang="en-GB" sz="1600" dirty="0"/>
              <a:t> (29% in 2018 to 36% in 2022)</a:t>
            </a:r>
          </a:p>
          <a:p>
            <a:r>
              <a:rPr lang="en-GB" sz="1600" dirty="0"/>
              <a:t>Predicted</a:t>
            </a:r>
            <a:r>
              <a:rPr lang="en-GB" sz="1600" u="sng" dirty="0"/>
              <a:t> quinolone </a:t>
            </a:r>
            <a:r>
              <a:rPr lang="en-GB" sz="1600" dirty="0"/>
              <a:t>resistance relatively</a:t>
            </a:r>
            <a:r>
              <a:rPr lang="en-GB" sz="1600" dirty="0">
                <a:solidFill>
                  <a:srgbClr val="00B050"/>
                </a:solidFill>
              </a:rPr>
              <a:t> stable </a:t>
            </a:r>
            <a:r>
              <a:rPr lang="en-GB" sz="1600" dirty="0"/>
              <a:t>(63% in both 2018 and 2022)</a:t>
            </a:r>
          </a:p>
          <a:p>
            <a:r>
              <a:rPr lang="en-GB" sz="1600" dirty="0"/>
              <a:t>Isolates displaying resistance determinants to </a:t>
            </a:r>
            <a:r>
              <a:rPr lang="en-GB" sz="1600" u="sng" dirty="0"/>
              <a:t>all three classes of antimicrobials</a:t>
            </a:r>
            <a:r>
              <a:rPr lang="en-GB" sz="1600" b="1" u="sng" dirty="0">
                <a:solidFill>
                  <a:srgbClr val="FF0000"/>
                </a:solidFill>
              </a:rPr>
              <a:t> </a:t>
            </a:r>
            <a:r>
              <a:rPr lang="en-GB" sz="1600" b="1" dirty="0">
                <a:solidFill>
                  <a:srgbClr val="FF0000"/>
                </a:solidFill>
              </a:rPr>
              <a:t>increasing </a:t>
            </a:r>
            <a:r>
              <a:rPr lang="en-GB" sz="1600" dirty="0"/>
              <a:t>(4% in 2018 to 18% in 2022)</a:t>
            </a:r>
          </a:p>
          <a:p>
            <a:pPr marL="761970" lvl="1" indent="-285750"/>
            <a:r>
              <a:rPr lang="en-GB" sz="1600" dirty="0"/>
              <a:t>many also had resistance determinants for trimethoprim/sulfamethoxazole or ampicillin (only 5 resistant to all)</a:t>
            </a:r>
            <a:endParaRPr lang="en-IE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4F0CB2-BAE2-4489-BF13-814C14065EEB}"/>
              </a:ext>
            </a:extLst>
          </p:cNvPr>
          <p:cNvSpPr txBox="1"/>
          <p:nvPr/>
        </p:nvSpPr>
        <p:spPr>
          <a:xfrm>
            <a:off x="77582" y="6022803"/>
            <a:ext cx="118751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5"/>
            <a:r>
              <a:rPr lang="en-GB" sz="1200" dirty="0">
                <a:solidFill>
                  <a:prstClr val="black"/>
                </a:solidFill>
                <a:latin typeface="Calibri"/>
              </a:rPr>
              <a:t>3GC=predicted 3</a:t>
            </a:r>
            <a:r>
              <a:rPr lang="en-GB" sz="1200" baseline="30000" dirty="0">
                <a:solidFill>
                  <a:prstClr val="black"/>
                </a:solidFill>
                <a:latin typeface="Calibri"/>
              </a:rPr>
              <a:t>rd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 generation cephalosporin resistance; AZM=predicted azithromycin resistance; QUIN=predicted quinolone resistance. Resistance is predicted based on the presence of any resistance determinants to the indicated antimicrobial class.</a:t>
            </a:r>
            <a:endParaRPr lang="en-IE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45697-F6C2-4F69-A0CD-92E5DA333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52"/>
          <a:stretch/>
        </p:blipFill>
        <p:spPr>
          <a:xfrm>
            <a:off x="6002093" y="2805280"/>
            <a:ext cx="5756943" cy="3062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F8A9EB-DF6F-4445-9D3E-3B0D9DBB4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45"/>
          <a:stretch/>
        </p:blipFill>
        <p:spPr>
          <a:xfrm>
            <a:off x="92211" y="2758514"/>
            <a:ext cx="5948960" cy="326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6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9A01-4125-4059-8C78-A009FE4E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198501"/>
            <a:ext cx="10210085" cy="564293"/>
          </a:xfrm>
        </p:spPr>
        <p:txBody>
          <a:bodyPr>
            <a:normAutofit/>
          </a:bodyPr>
          <a:lstStyle/>
          <a:p>
            <a:r>
              <a:rPr lang="en-IE" dirty="0"/>
              <a:t>Four current clusters of concern, 2018-2023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DBB39-48D5-4C27-9E8C-794FCC71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672436-206C-4275-B281-C1001A99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800894"/>
            <a:ext cx="10971372" cy="50599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Four clonal groups of concern in 2023 upsurge of cases:</a:t>
            </a:r>
          </a:p>
          <a:p>
            <a:pPr lvl="1"/>
            <a:r>
              <a:rPr lang="en-GB" dirty="0"/>
              <a:t> </a:t>
            </a:r>
            <a:r>
              <a:rPr lang="en-GB" i="1" dirty="0"/>
              <a:t>S. </a:t>
            </a:r>
            <a:r>
              <a:rPr lang="en-GB" i="1" dirty="0" err="1"/>
              <a:t>flexneri</a:t>
            </a:r>
            <a:r>
              <a:rPr lang="en-GB" i="1" dirty="0"/>
              <a:t>: 	</a:t>
            </a:r>
            <a:r>
              <a:rPr lang="en-GB" dirty="0"/>
              <a:t>SH19-007 and SH20-004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r>
              <a:rPr lang="en-GB" i="1" dirty="0"/>
              <a:t>S. </a:t>
            </a:r>
            <a:r>
              <a:rPr lang="en-GB" i="1" dirty="0" err="1"/>
              <a:t>sonnei</a:t>
            </a:r>
            <a:r>
              <a:rPr lang="en-GB" i="1" dirty="0"/>
              <a:t>: 	</a:t>
            </a:r>
            <a:r>
              <a:rPr lang="en-GB" dirty="0"/>
              <a:t>SH19-005 and SH22-001</a:t>
            </a:r>
          </a:p>
          <a:p>
            <a:pPr marL="544251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Majority in these clusters are adult males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 chains of transmission among </a:t>
            </a:r>
            <a:r>
              <a:rPr lang="en-GB" dirty="0" err="1"/>
              <a:t>gbMSM</a:t>
            </a:r>
            <a:r>
              <a:rPr lang="en-GB" dirty="0"/>
              <a:t> in Ireland (although overlap is possible)</a:t>
            </a:r>
          </a:p>
          <a:p>
            <a:pPr lvl="1"/>
            <a:r>
              <a:rPr lang="en-GB" dirty="0"/>
              <a:t>SH19-007 is the most extensive chain of transmission</a:t>
            </a:r>
          </a:p>
          <a:p>
            <a:pPr lvl="1"/>
            <a:r>
              <a:rPr lang="en-GB" dirty="0"/>
              <a:t>The 3 other clonal groups are more associated with antimicrobial resistance to clinically relevant antimicrobials</a:t>
            </a:r>
          </a:p>
          <a:p>
            <a:pPr lvl="1"/>
            <a:endParaRPr lang="en-GB" dirty="0"/>
          </a:p>
          <a:p>
            <a:pPr marL="544251" lvl="1" indent="0">
              <a:buNone/>
            </a:pP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60B55-61EA-4011-A786-DFA70E894951}"/>
              </a:ext>
            </a:extLst>
          </p:cNvPr>
          <p:cNvSpPr txBox="1"/>
          <p:nvPr/>
        </p:nvSpPr>
        <p:spPr>
          <a:xfrm>
            <a:off x="75406" y="6216184"/>
            <a:ext cx="556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b="1" dirty="0"/>
              <a:t>Note:</a:t>
            </a:r>
            <a:r>
              <a:rPr lang="en-IE" sz="1100" dirty="0"/>
              <a:t> Cluster codes are National Reference Laboratory designations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53BAD1C-5499-44B6-A137-E9AB2C724998}"/>
              </a:ext>
            </a:extLst>
          </p:cNvPr>
          <p:cNvSpPr txBox="1">
            <a:spLocks/>
          </p:cNvSpPr>
          <p:nvPr/>
        </p:nvSpPr>
        <p:spPr>
          <a:xfrm>
            <a:off x="90039" y="6475112"/>
            <a:ext cx="60166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defPPr>
              <a:defRPr lang="en-US"/>
            </a:defPPr>
            <a:lvl1pPr marL="0" algn="r" defTabSz="1088502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bg1"/>
                </a:solidFill>
              </a:rPr>
              <a:t>Data source: National </a:t>
            </a:r>
            <a:r>
              <a:rPr lang="en-US" sz="1200" b="1" i="1" dirty="0">
                <a:solidFill>
                  <a:schemeClr val="bg1"/>
                </a:solidFill>
              </a:rPr>
              <a:t>Salmonella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i="1" dirty="0">
                <a:solidFill>
                  <a:schemeClr val="bg1"/>
                </a:solidFill>
              </a:rPr>
              <a:t>Shigella </a:t>
            </a:r>
            <a:r>
              <a:rPr lang="en-US" sz="1200" b="1" dirty="0">
                <a:solidFill>
                  <a:schemeClr val="bg1"/>
                </a:solidFill>
              </a:rPr>
              <a:t>and</a:t>
            </a:r>
            <a:r>
              <a:rPr lang="en-US" sz="1200" b="1" i="1" dirty="0">
                <a:solidFill>
                  <a:schemeClr val="bg1"/>
                </a:solidFill>
              </a:rPr>
              <a:t> Listeria </a:t>
            </a:r>
            <a:r>
              <a:rPr lang="en-US" sz="1200" b="1" dirty="0">
                <a:solidFill>
                  <a:schemeClr val="bg1"/>
                </a:solidFill>
              </a:rPr>
              <a:t>Reference Laboratory</a:t>
            </a:r>
          </a:p>
        </p:txBody>
      </p:sp>
    </p:spTree>
    <p:extLst>
      <p:ext uri="{BB962C8B-B14F-4D97-AF65-F5344CB8AC3E}">
        <p14:creationId xmlns:p14="http://schemas.microsoft.com/office/powerpoint/2010/main" val="204454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6FF7-8169-41DC-993B-9FC4D879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S. flexneri</a:t>
            </a:r>
            <a:r>
              <a:rPr lang="en-GB" dirty="0"/>
              <a:t> SH19-007 by sexual orientation 2019-2023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309C4-8479-4256-B547-0DE108E4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39E68-A82C-48F6-BC2E-BF127A9DCFE7}"/>
              </a:ext>
            </a:extLst>
          </p:cNvPr>
          <p:cNvSpPr txBox="1"/>
          <p:nvPr/>
        </p:nvSpPr>
        <p:spPr>
          <a:xfrm>
            <a:off x="9079141" y="1143794"/>
            <a:ext cx="27432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Summary: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64 cases </a:t>
            </a:r>
            <a:r>
              <a:rPr lang="en-GB" sz="1600" dirty="0"/>
              <a:t>- all adult males</a:t>
            </a:r>
          </a:p>
          <a:p>
            <a:pPr marL="830001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44 </a:t>
            </a:r>
            <a:r>
              <a:rPr lang="en-GB" sz="1600" dirty="0" err="1"/>
              <a:t>gbMSM</a:t>
            </a:r>
            <a:r>
              <a:rPr lang="en-GB" sz="1600" dirty="0"/>
              <a:t> </a:t>
            </a:r>
          </a:p>
          <a:p>
            <a:pPr marL="830001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12 unknown</a:t>
            </a:r>
          </a:p>
          <a:p>
            <a:pPr marL="830001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8 not </a:t>
            </a:r>
            <a:r>
              <a:rPr lang="en-GB" sz="1600" dirty="0" err="1"/>
              <a:t>gbMSM</a:t>
            </a:r>
            <a:endParaRPr lang="en-GB" sz="1600" dirty="0"/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u="sng" dirty="0"/>
              <a:t>Most</a:t>
            </a:r>
            <a:r>
              <a:rPr lang="en-GB" sz="1600" dirty="0"/>
              <a:t> representatives of this clonal group </a:t>
            </a:r>
            <a:r>
              <a:rPr lang="en-GB" sz="1600" b="1" dirty="0"/>
              <a:t>do not have resistance determinants to ceftriaxone, azithromycin or fluoroquinolones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One had a blaCTX-M-14 gene (ESBL)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Eight had some resistance determinants for azithromycin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A7DC5F-8C3D-469B-AAD7-7826A00C7F35}"/>
              </a:ext>
            </a:extLst>
          </p:cNvPr>
          <p:cNvSpPr txBox="1"/>
          <p:nvPr/>
        </p:nvSpPr>
        <p:spPr>
          <a:xfrm>
            <a:off x="75406" y="6046907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Note: </a:t>
            </a:r>
            <a:r>
              <a:rPr lang="en-GB" sz="1100" dirty="0"/>
              <a:t>Unknown </a:t>
            </a:r>
            <a:r>
              <a:rPr lang="en-GB" sz="1100" dirty="0" err="1"/>
              <a:t>gbMSM</a:t>
            </a:r>
            <a:r>
              <a:rPr lang="en-GB" sz="1100" dirty="0"/>
              <a:t> status may be because status was not reported on CIDR </a:t>
            </a:r>
            <a:r>
              <a:rPr lang="en-GB" sz="1100" b="1" u="sng" dirty="0"/>
              <a:t>OR</a:t>
            </a:r>
            <a:r>
              <a:rPr lang="en-GB" sz="1100" dirty="0"/>
              <a:t> because it was not possible to match CIDR event and Laboratory ID</a:t>
            </a:r>
            <a:endParaRPr lang="en-IE" sz="11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3F66BBF-B50F-470A-8C8C-4972E137DDE4}"/>
              </a:ext>
            </a:extLst>
          </p:cNvPr>
          <p:cNvSpPr txBox="1">
            <a:spLocks/>
          </p:cNvSpPr>
          <p:nvPr/>
        </p:nvSpPr>
        <p:spPr>
          <a:xfrm>
            <a:off x="90039" y="6475112"/>
            <a:ext cx="996756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defPPr>
              <a:defRPr lang="en-US"/>
            </a:defPPr>
            <a:lvl1pPr marL="0" algn="r" defTabSz="1088502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bg1"/>
                </a:solidFill>
              </a:rPr>
              <a:t>Data source: Computerised Infectious Diseases Reporting system (CIDR) and National </a:t>
            </a:r>
            <a:r>
              <a:rPr lang="en-US" sz="1200" b="1" i="1" dirty="0">
                <a:solidFill>
                  <a:schemeClr val="bg1"/>
                </a:solidFill>
              </a:rPr>
              <a:t>Salmonella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i="1" dirty="0">
                <a:solidFill>
                  <a:schemeClr val="bg1"/>
                </a:solidFill>
              </a:rPr>
              <a:t>Shigella</a:t>
            </a:r>
            <a:r>
              <a:rPr lang="en-US" sz="1200" b="1" dirty="0">
                <a:solidFill>
                  <a:schemeClr val="bg1"/>
                </a:solidFill>
              </a:rPr>
              <a:t> and </a:t>
            </a:r>
            <a:r>
              <a:rPr lang="en-US" sz="1200" b="1" i="1" dirty="0">
                <a:solidFill>
                  <a:schemeClr val="bg1"/>
                </a:solidFill>
              </a:rPr>
              <a:t>Listeria</a:t>
            </a:r>
            <a:r>
              <a:rPr lang="en-US" sz="1200" b="1" dirty="0">
                <a:solidFill>
                  <a:schemeClr val="bg1"/>
                </a:solidFill>
              </a:rPr>
              <a:t> Reference Laboratory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66C661-22D6-4ACF-A19C-2A2B54FE8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06" y="850962"/>
            <a:ext cx="8602202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30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6891</TotalTime>
  <Words>1655</Words>
  <Application>Microsoft Office PowerPoint</Application>
  <PresentationFormat>Custom</PresentationFormat>
  <Paragraphs>176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Office Theme</vt:lpstr>
      <vt:lpstr>PowerPoint Presentation</vt:lpstr>
      <vt:lpstr>Acknowledgements </vt:lpstr>
      <vt:lpstr>Overview </vt:lpstr>
      <vt:lpstr>Shigellosis cases by sex and age, 2017-2023</vt:lpstr>
      <vt:lpstr>Shigellosis by Sex and Age Week 1-22, 2023      Shigellosis trends by age group, 2017-2023</vt:lpstr>
      <vt:lpstr>Transmission by sex, child/adult and gbMSM status Week 1-22 2017-2023</vt:lpstr>
      <vt:lpstr>Antimicrobial resistant (AMR) shigellosis in Ireland, 2018-2022</vt:lpstr>
      <vt:lpstr>Four current clusters of concern, 2018-2023</vt:lpstr>
      <vt:lpstr>S. flexneri SH19-007 by sexual orientation 2019-2023</vt:lpstr>
      <vt:lpstr>S. flexneri SH20-004 by sexual orientation, 2020-2023</vt:lpstr>
      <vt:lpstr>S. sonnei SH19-005 by sex and sexual orientation, 2018-2023</vt:lpstr>
      <vt:lpstr>S. sonnei SH22-001 by sexual orientation, 2022-2023</vt:lpstr>
      <vt:lpstr>Response</vt:lpstr>
      <vt:lpstr>Response: New treatment guidance (22.6.2023)</vt:lpstr>
      <vt:lpstr>Response: Enhanced surveillance and PH response</vt:lpstr>
      <vt:lpstr>Response: Risk Communication and community engagement</vt:lpstr>
      <vt:lpstr>Technical Notes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Mackenzie</dc:creator>
  <cp:lastModifiedBy>Kate ODonnell</cp:lastModifiedBy>
  <cp:revision>170</cp:revision>
  <dcterms:created xsi:type="dcterms:W3CDTF">2006-08-16T00:00:00Z</dcterms:created>
  <dcterms:modified xsi:type="dcterms:W3CDTF">2023-07-24T09:23:26Z</dcterms:modified>
</cp:coreProperties>
</file>