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7" r:id="rId3"/>
    <p:sldId id="260" r:id="rId4"/>
    <p:sldId id="280" r:id="rId5"/>
    <p:sldId id="287" r:id="rId6"/>
    <p:sldId id="263" r:id="rId7"/>
    <p:sldId id="284" r:id="rId8"/>
    <p:sldId id="283" r:id="rId9"/>
    <p:sldId id="269" r:id="rId10"/>
    <p:sldId id="270" r:id="rId11"/>
    <p:sldId id="271" r:id="rId12"/>
    <p:sldId id="286" r:id="rId13"/>
    <p:sldId id="28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30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153599-6D6D-D54F-9F21-B8CB3420AAA3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1"/>
      <dgm:spPr/>
    </dgm:pt>
    <dgm:pt modelId="{430B57E1-CB04-7C44-91DB-FF17AE00E14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n-US" sz="1800" dirty="0" smtClean="0"/>
            <a:t>The specimen is unpacked, prepared &amp; undergoes centrifugation.</a:t>
          </a:r>
        </a:p>
        <a:p>
          <a:pPr algn="ctr"/>
          <a:endParaRPr lang="en-US" sz="900" dirty="0"/>
        </a:p>
      </dgm:t>
    </dgm:pt>
    <dgm:pt modelId="{9F0BEFFE-B594-334F-810D-522B8D9E8EDF}" type="parTrans" cxnId="{976DCD7E-20AB-E94B-A724-BA1EDBD7A6E5}">
      <dgm:prSet/>
      <dgm:spPr/>
      <dgm:t>
        <a:bodyPr/>
        <a:lstStyle/>
        <a:p>
          <a:endParaRPr lang="en-US"/>
        </a:p>
      </dgm:t>
    </dgm:pt>
    <dgm:pt modelId="{BFAEA8D4-B2BD-A44A-AC42-D35CC28F32F6}" type="sibTrans" cxnId="{976DCD7E-20AB-E94B-A724-BA1EDBD7A6E5}">
      <dgm:prSet/>
      <dgm:spPr/>
      <dgm:t>
        <a:bodyPr/>
        <a:lstStyle/>
        <a:p>
          <a:endParaRPr lang="en-US"/>
        </a:p>
      </dgm:t>
    </dgm:pt>
    <dgm:pt modelId="{12113467-53F0-D048-ADE0-413EEEEE7D8E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dirty="0" smtClean="0"/>
            <a:t>RNA Extraction is performed</a:t>
          </a:r>
          <a:r>
            <a:rPr lang="en-US" sz="2000" dirty="0" smtClean="0"/>
            <a:t>. </a:t>
          </a:r>
          <a:r>
            <a:rPr lang="en-US" sz="1800" dirty="0" smtClean="0"/>
            <a:t>The addition of Guanidine </a:t>
          </a:r>
          <a:r>
            <a:rPr lang="en-US" sz="1800" dirty="0" err="1" smtClean="0"/>
            <a:t>thiocyanate</a:t>
          </a:r>
          <a:r>
            <a:rPr lang="en-US" sz="1800" dirty="0" smtClean="0"/>
            <a:t> inactivates the virus and PCR analysis can be performed in the Biosafety Level 2 Laboratory.</a:t>
          </a:r>
          <a:endParaRPr lang="en-US" sz="1800" dirty="0"/>
        </a:p>
      </dgm:t>
    </dgm:pt>
    <dgm:pt modelId="{43C8ECCE-7836-6C4E-BEF0-AAC9A2A8CA76}" type="parTrans" cxnId="{5DD980C0-9CF5-C049-804C-CAD36E843729}">
      <dgm:prSet/>
      <dgm:spPr/>
      <dgm:t>
        <a:bodyPr/>
        <a:lstStyle/>
        <a:p>
          <a:endParaRPr lang="en-US"/>
        </a:p>
      </dgm:t>
    </dgm:pt>
    <dgm:pt modelId="{E62B8D68-6593-2149-9B2F-4E2C2A7921A6}" type="sibTrans" cxnId="{5DD980C0-9CF5-C049-804C-CAD36E843729}">
      <dgm:prSet/>
      <dgm:spPr/>
      <dgm:t>
        <a:bodyPr/>
        <a:lstStyle/>
        <a:p>
          <a:endParaRPr lang="en-US"/>
        </a:p>
      </dgm:t>
    </dgm:pt>
    <dgm:pt modelId="{FC8C1A1D-8481-654F-9F7D-68513C4837C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1800" dirty="0" smtClean="0"/>
            <a:t>PCR analysis is performed.</a:t>
          </a:r>
        </a:p>
        <a:p>
          <a:r>
            <a:rPr lang="en-US" sz="1800" dirty="0" smtClean="0"/>
            <a:t> Two assays with two separate targets which are run in parallel.</a:t>
          </a:r>
          <a:endParaRPr lang="en-US" sz="1800" dirty="0"/>
        </a:p>
      </dgm:t>
    </dgm:pt>
    <dgm:pt modelId="{4E17A699-3B88-6747-BA46-B69A212DC6DE}" type="parTrans" cxnId="{93D28CFD-D6F9-3F4A-BDCE-3BF66F0DE1BE}">
      <dgm:prSet/>
      <dgm:spPr/>
      <dgm:t>
        <a:bodyPr/>
        <a:lstStyle/>
        <a:p>
          <a:endParaRPr lang="en-US"/>
        </a:p>
      </dgm:t>
    </dgm:pt>
    <dgm:pt modelId="{15456351-57F0-C447-8BAD-EFCA7278CE09}" type="sibTrans" cxnId="{93D28CFD-D6F9-3F4A-BDCE-3BF66F0DE1BE}">
      <dgm:prSet/>
      <dgm:spPr/>
      <dgm:t>
        <a:bodyPr/>
        <a:lstStyle/>
        <a:p>
          <a:endParaRPr lang="en-US"/>
        </a:p>
      </dgm:t>
    </dgm:pt>
    <dgm:pt modelId="{F123A9BF-6E66-9C47-914E-79CD3A51A7AD}" type="pres">
      <dgm:prSet presAssocID="{9D153599-6D6D-D54F-9F21-B8CB3420AAA3}" presName="linearFlow" presStyleCnt="0">
        <dgm:presLayoutVars>
          <dgm:resizeHandles val="exact"/>
        </dgm:presLayoutVars>
      </dgm:prSet>
      <dgm:spPr/>
    </dgm:pt>
    <dgm:pt modelId="{2DE85DE4-75C6-C248-91E2-1EC0A014BF1C}" type="pres">
      <dgm:prSet presAssocID="{430B57E1-CB04-7C44-91DB-FF17AE00E143}" presName="node" presStyleLbl="node1" presStyleIdx="0" presStyleCnt="3" custLinFactNeighborX="5404" custLinFactNeighborY="1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9CF250-B0D3-EC4B-A24E-CB79CB659A37}" type="pres">
      <dgm:prSet presAssocID="{BFAEA8D4-B2BD-A44A-AC42-D35CC28F32F6}" presName="sibTrans" presStyleLbl="sibTrans2D1" presStyleIdx="0" presStyleCnt="2" custAng="99679"/>
      <dgm:spPr/>
      <dgm:t>
        <a:bodyPr/>
        <a:lstStyle/>
        <a:p>
          <a:endParaRPr lang="en-US"/>
        </a:p>
      </dgm:t>
    </dgm:pt>
    <dgm:pt modelId="{71729886-2DCC-2046-953B-3D2DB50EF2FF}" type="pres">
      <dgm:prSet presAssocID="{BFAEA8D4-B2BD-A44A-AC42-D35CC28F32F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0F1C0888-1320-EB40-A26E-32E9412793EC}" type="pres">
      <dgm:prSet presAssocID="{12113467-53F0-D048-ADE0-413EEEEE7D8E}" presName="node" presStyleLbl="node1" presStyleIdx="1" presStyleCnt="3" custLinFactNeighborX="7633" custLinFactNeighborY="-9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F1E124-1C9A-5947-BEE9-1E81D77F3A66}" type="pres">
      <dgm:prSet presAssocID="{E62B8D68-6593-2149-9B2F-4E2C2A7921A6}" presName="sibTrans" presStyleLbl="sibTrans2D1" presStyleIdx="1" presStyleCnt="2" custAng="21501370"/>
      <dgm:spPr/>
      <dgm:t>
        <a:bodyPr/>
        <a:lstStyle/>
        <a:p>
          <a:endParaRPr lang="en-US"/>
        </a:p>
      </dgm:t>
    </dgm:pt>
    <dgm:pt modelId="{D92DC34C-408B-2A40-A87C-D13CE65FD556}" type="pres">
      <dgm:prSet presAssocID="{E62B8D68-6593-2149-9B2F-4E2C2A7921A6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F03586-39F7-5449-BE18-E5984BA70296}" type="pres">
      <dgm:prSet presAssocID="{FC8C1A1D-8481-654F-9F7D-68513C4837CB}" presName="node" presStyleLbl="node1" presStyleIdx="2" presStyleCnt="3" custAng="0" custLinFactNeighborX="5404" custLinFactNeighborY="13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D28CFD-D6F9-3F4A-BDCE-3BF66F0DE1BE}" srcId="{9D153599-6D6D-D54F-9F21-B8CB3420AAA3}" destId="{FC8C1A1D-8481-654F-9F7D-68513C4837CB}" srcOrd="2" destOrd="0" parTransId="{4E17A699-3B88-6747-BA46-B69A212DC6DE}" sibTransId="{15456351-57F0-C447-8BAD-EFCA7278CE09}"/>
    <dgm:cxn modelId="{C9554EF9-3DCE-AE45-B572-9E32D191C122}" type="presOf" srcId="{BFAEA8D4-B2BD-A44A-AC42-D35CC28F32F6}" destId="{71729886-2DCC-2046-953B-3D2DB50EF2FF}" srcOrd="1" destOrd="0" presId="urn:microsoft.com/office/officeart/2005/8/layout/process2"/>
    <dgm:cxn modelId="{976DCD7E-20AB-E94B-A724-BA1EDBD7A6E5}" srcId="{9D153599-6D6D-D54F-9F21-B8CB3420AAA3}" destId="{430B57E1-CB04-7C44-91DB-FF17AE00E143}" srcOrd="0" destOrd="0" parTransId="{9F0BEFFE-B594-334F-810D-522B8D9E8EDF}" sibTransId="{BFAEA8D4-B2BD-A44A-AC42-D35CC28F32F6}"/>
    <dgm:cxn modelId="{5EA335E6-632F-684B-A2DD-EF00BDEA1993}" type="presOf" srcId="{12113467-53F0-D048-ADE0-413EEEEE7D8E}" destId="{0F1C0888-1320-EB40-A26E-32E9412793EC}" srcOrd="0" destOrd="0" presId="urn:microsoft.com/office/officeart/2005/8/layout/process2"/>
    <dgm:cxn modelId="{C96FD9BA-CC5A-8E4D-AEDE-5DA725E4C406}" type="presOf" srcId="{FC8C1A1D-8481-654F-9F7D-68513C4837CB}" destId="{40F03586-39F7-5449-BE18-E5984BA70296}" srcOrd="0" destOrd="0" presId="urn:microsoft.com/office/officeart/2005/8/layout/process2"/>
    <dgm:cxn modelId="{4167D906-DB3A-764E-B800-56CE286F92F1}" type="presOf" srcId="{9D153599-6D6D-D54F-9F21-B8CB3420AAA3}" destId="{F123A9BF-6E66-9C47-914E-79CD3A51A7AD}" srcOrd="0" destOrd="0" presId="urn:microsoft.com/office/officeart/2005/8/layout/process2"/>
    <dgm:cxn modelId="{038EF889-7F2C-C64D-B3B5-83BAA0589CCC}" type="presOf" srcId="{430B57E1-CB04-7C44-91DB-FF17AE00E143}" destId="{2DE85DE4-75C6-C248-91E2-1EC0A014BF1C}" srcOrd="0" destOrd="0" presId="urn:microsoft.com/office/officeart/2005/8/layout/process2"/>
    <dgm:cxn modelId="{9967752C-0041-A84C-AD13-3F1B06AE7219}" type="presOf" srcId="{BFAEA8D4-B2BD-A44A-AC42-D35CC28F32F6}" destId="{709CF250-B0D3-EC4B-A24E-CB79CB659A37}" srcOrd="0" destOrd="0" presId="urn:microsoft.com/office/officeart/2005/8/layout/process2"/>
    <dgm:cxn modelId="{5DD980C0-9CF5-C049-804C-CAD36E843729}" srcId="{9D153599-6D6D-D54F-9F21-B8CB3420AAA3}" destId="{12113467-53F0-D048-ADE0-413EEEEE7D8E}" srcOrd="1" destOrd="0" parTransId="{43C8ECCE-7836-6C4E-BEF0-AAC9A2A8CA76}" sibTransId="{E62B8D68-6593-2149-9B2F-4E2C2A7921A6}"/>
    <dgm:cxn modelId="{B3E85248-E189-8D49-9655-7557A699CFE7}" type="presOf" srcId="{E62B8D68-6593-2149-9B2F-4E2C2A7921A6}" destId="{72F1E124-1C9A-5947-BEE9-1E81D77F3A66}" srcOrd="0" destOrd="0" presId="urn:microsoft.com/office/officeart/2005/8/layout/process2"/>
    <dgm:cxn modelId="{5928C741-05FC-4243-9441-2AF31D982F6C}" type="presOf" srcId="{E62B8D68-6593-2149-9B2F-4E2C2A7921A6}" destId="{D92DC34C-408B-2A40-A87C-D13CE65FD556}" srcOrd="1" destOrd="0" presId="urn:microsoft.com/office/officeart/2005/8/layout/process2"/>
    <dgm:cxn modelId="{91C20067-8530-8948-86CC-F03E69380E41}" type="presParOf" srcId="{F123A9BF-6E66-9C47-914E-79CD3A51A7AD}" destId="{2DE85DE4-75C6-C248-91E2-1EC0A014BF1C}" srcOrd="0" destOrd="0" presId="urn:microsoft.com/office/officeart/2005/8/layout/process2"/>
    <dgm:cxn modelId="{C3926241-736F-A74D-8147-506516B6D878}" type="presParOf" srcId="{F123A9BF-6E66-9C47-914E-79CD3A51A7AD}" destId="{709CF250-B0D3-EC4B-A24E-CB79CB659A37}" srcOrd="1" destOrd="0" presId="urn:microsoft.com/office/officeart/2005/8/layout/process2"/>
    <dgm:cxn modelId="{764C1E12-62A9-5745-8092-179B192564BD}" type="presParOf" srcId="{709CF250-B0D3-EC4B-A24E-CB79CB659A37}" destId="{71729886-2DCC-2046-953B-3D2DB50EF2FF}" srcOrd="0" destOrd="0" presId="urn:microsoft.com/office/officeart/2005/8/layout/process2"/>
    <dgm:cxn modelId="{77C57444-7012-1C4D-BFBE-A52832F0474D}" type="presParOf" srcId="{F123A9BF-6E66-9C47-914E-79CD3A51A7AD}" destId="{0F1C0888-1320-EB40-A26E-32E9412793EC}" srcOrd="2" destOrd="0" presId="urn:microsoft.com/office/officeart/2005/8/layout/process2"/>
    <dgm:cxn modelId="{7C5B9F1E-6E24-D94F-BED0-BFE77D638061}" type="presParOf" srcId="{F123A9BF-6E66-9C47-914E-79CD3A51A7AD}" destId="{72F1E124-1C9A-5947-BEE9-1E81D77F3A66}" srcOrd="3" destOrd="0" presId="urn:microsoft.com/office/officeart/2005/8/layout/process2"/>
    <dgm:cxn modelId="{898EE439-3F54-144D-A8B0-C3F205FA4FE5}" type="presParOf" srcId="{72F1E124-1C9A-5947-BEE9-1E81D77F3A66}" destId="{D92DC34C-408B-2A40-A87C-D13CE65FD556}" srcOrd="0" destOrd="0" presId="urn:microsoft.com/office/officeart/2005/8/layout/process2"/>
    <dgm:cxn modelId="{8C1F465E-19BE-2245-8F8C-175A54D8C87E}" type="presParOf" srcId="{F123A9BF-6E66-9C47-914E-79CD3A51A7AD}" destId="{40F03586-39F7-5449-BE18-E5984BA70296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E85DE4-75C6-C248-91E2-1EC0A014BF1C}">
      <dsp:nvSpPr>
        <dsp:cNvPr id="0" name=""/>
        <dsp:cNvSpPr/>
      </dsp:nvSpPr>
      <dsp:spPr>
        <a:xfrm>
          <a:off x="809580" y="9899"/>
          <a:ext cx="3473260" cy="162018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The specimen is unpacked, prepared &amp; undergoes centrifugation.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857033" y="57352"/>
        <a:ext cx="3378354" cy="1525274"/>
      </dsp:txXfrm>
    </dsp:sp>
    <dsp:sp modelId="{709CF250-B0D3-EC4B-A24E-CB79CB659A37}">
      <dsp:nvSpPr>
        <dsp:cNvPr id="0" name=""/>
        <dsp:cNvSpPr/>
      </dsp:nvSpPr>
      <dsp:spPr>
        <a:xfrm rot="5389396">
          <a:off x="2287651" y="1661693"/>
          <a:ext cx="594537" cy="7290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 rot="-5400000">
        <a:off x="2365920" y="1728965"/>
        <a:ext cx="437449" cy="416176"/>
      </dsp:txXfrm>
    </dsp:sp>
    <dsp:sp modelId="{0F1C0888-1320-EB40-A26E-32E9412793EC}">
      <dsp:nvSpPr>
        <dsp:cNvPr id="0" name=""/>
        <dsp:cNvSpPr/>
      </dsp:nvSpPr>
      <dsp:spPr>
        <a:xfrm>
          <a:off x="886999" y="2422387"/>
          <a:ext cx="3473260" cy="162018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RNA Extraction is performed</a:t>
          </a:r>
          <a:r>
            <a:rPr lang="en-US" sz="2000" kern="1200" dirty="0" smtClean="0"/>
            <a:t>. </a:t>
          </a:r>
          <a:r>
            <a:rPr lang="en-US" sz="1800" kern="1200" dirty="0" smtClean="0"/>
            <a:t>The addition of Guanidine </a:t>
          </a:r>
          <a:r>
            <a:rPr lang="en-US" sz="1800" kern="1200" dirty="0" err="1" smtClean="0"/>
            <a:t>thiocyanate</a:t>
          </a:r>
          <a:r>
            <a:rPr lang="en-US" sz="1800" kern="1200" dirty="0" smtClean="0"/>
            <a:t> inactivates the virus and PCR analysis can be performed in the Biosafety Level 2 Laboratory.</a:t>
          </a:r>
          <a:endParaRPr lang="en-US" sz="1800" kern="1200" dirty="0"/>
        </a:p>
      </dsp:txBody>
      <dsp:txXfrm>
        <a:off x="934452" y="2469840"/>
        <a:ext cx="3378354" cy="1525274"/>
      </dsp:txXfrm>
    </dsp:sp>
    <dsp:sp modelId="{72F1E124-1C9A-5947-BEE9-1E81D77F3A66}">
      <dsp:nvSpPr>
        <dsp:cNvPr id="0" name=""/>
        <dsp:cNvSpPr/>
      </dsp:nvSpPr>
      <dsp:spPr>
        <a:xfrm rot="5410493">
          <a:off x="2278026" y="4087013"/>
          <a:ext cx="613788" cy="72908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000" kern="1200"/>
        </a:p>
      </dsp:txBody>
      <dsp:txXfrm rot="-5400000">
        <a:off x="2366477" y="4144659"/>
        <a:ext cx="437449" cy="429652"/>
      </dsp:txXfrm>
    </dsp:sp>
    <dsp:sp modelId="{40F03586-39F7-5449-BE18-E5984BA70296}">
      <dsp:nvSpPr>
        <dsp:cNvPr id="0" name=""/>
        <dsp:cNvSpPr/>
      </dsp:nvSpPr>
      <dsp:spPr>
        <a:xfrm>
          <a:off x="809580" y="4860539"/>
          <a:ext cx="3473260" cy="162018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PCR analysis is performed.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Two assays with two separate targets which are run in parallel.</a:t>
          </a:r>
          <a:endParaRPr lang="en-US" sz="1800" kern="1200" dirty="0"/>
        </a:p>
      </dsp:txBody>
      <dsp:txXfrm>
        <a:off x="857033" y="4907992"/>
        <a:ext cx="3378354" cy="1525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8C145-A65D-B14E-9C00-19F5F44B4122}" type="datetimeFigureOut">
              <a:rPr lang="en-US" smtClean="0"/>
              <a:pPr/>
              <a:t>12/12/2014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0A2BF-C178-1944-811A-533B0AE2A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5C398-4278-4E2F-9154-63886C83CDEF}" type="slidenum">
              <a:rPr lang="en-IE" smtClean="0"/>
              <a:pPr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9256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2FD0CC-8E5B-B348-A5E5-9DED354FAD40}" type="slidenum">
              <a:rPr lang="en-GB"/>
              <a:pPr/>
              <a:t>8</a:t>
            </a:fld>
            <a:endParaRPr lang="en-GB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CD3C8B-C085-B54E-A7D6-A32329A50387}" type="slidenum">
              <a:rPr lang="en-GB"/>
              <a:pPr/>
              <a:t>9</a:t>
            </a:fld>
            <a:endParaRPr lang="en-GB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60648"/>
            <a:ext cx="1675185" cy="13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32656"/>
            <a:ext cx="192120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A8560-51BD-CA45-94C1-A3E4320AD1B2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61832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FB820-EB3D-2A4A-9496-B60A460111F2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5574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A33F0-F670-084C-87EC-839879DA92B9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5408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F040-72EF-2F43-8F82-7F3ECC67937A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0878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BB5BA-952F-DA49-AD75-4BDBDF51A57D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0026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234A9-24C6-CA44-B1FD-E7B9515C6DAD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09757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9315-8B85-DB4E-AF5E-2CD0220CE404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71084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7305F-8E1A-0E4D-9060-0C28B91A5D37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53506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AC7DB-247D-9742-A66B-21D64DB376AF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63229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DF4EC-82AE-D042-A7E2-2E451135C678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3249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2352-9550-9D4D-A4BE-E22B0A67AEDD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9204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12/12/2014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188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75036"/>
            <a:ext cx="864096" cy="58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3921" y="6261458"/>
            <a:ext cx="720079" cy="59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ga-I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A3834-59B9-EC48-A734-E068A1404488}" type="datetime1">
              <a:rPr lang="en-IE" smtClean="0"/>
              <a:pPr/>
              <a:t>12/12/2014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/>
              <a:t>Ebola Conference 12.11.14 JOG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B679E-1FC0-453B-90B7-51D03FCFBFB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224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psc.ie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vrl.ucd.i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psc.i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nvrl.ucd.i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jpe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Ebola Virus Disease (EVD)</a:t>
            </a:r>
            <a:br>
              <a:rPr lang="en-US" dirty="0" smtClean="0"/>
            </a:br>
            <a:r>
              <a:rPr lang="en-US" dirty="0" smtClean="0"/>
              <a:t>Laboratory Diagnostics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4365104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04/12/2014</a:t>
            </a:r>
            <a:endParaRPr lang="en-IE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3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Testing Process [3]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4896544"/>
          </a:xfrm>
        </p:spPr>
        <p:txBody>
          <a:bodyPr>
            <a:no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400" dirty="0" smtClean="0"/>
              <a:t>The turn around time for testing in most cases i</a:t>
            </a:r>
            <a:r>
              <a:rPr lang="en-US" sz="2400" dirty="0" smtClean="0">
                <a:solidFill>
                  <a:srgbClr val="000000"/>
                </a:solidFill>
              </a:rPr>
              <a:t>s approx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C00000"/>
                </a:solidFill>
              </a:rPr>
              <a:t>6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00000"/>
                </a:solidFill>
              </a:rPr>
              <a:t>hours from </a:t>
            </a:r>
            <a:r>
              <a:rPr lang="en-US" sz="2400" u="sng" dirty="0">
                <a:solidFill>
                  <a:srgbClr val="000000"/>
                </a:solidFill>
              </a:rPr>
              <a:t>receipt</a:t>
            </a:r>
            <a:r>
              <a:rPr lang="en-US" sz="2400" dirty="0">
                <a:solidFill>
                  <a:srgbClr val="000000"/>
                </a:solidFill>
              </a:rPr>
              <a:t> of sample in the </a:t>
            </a:r>
            <a:r>
              <a:rPr lang="en-US" sz="2400" dirty="0" smtClean="0">
                <a:solidFill>
                  <a:srgbClr val="000000"/>
                </a:solidFill>
              </a:rPr>
              <a:t>NVRL</a:t>
            </a:r>
            <a:endParaRPr lang="en-US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400" dirty="0" smtClean="0"/>
              <a:t>Results will be communicated directly to the requesting clinician as soon as they are available. Please do not contact the NVRL for the result</a:t>
            </a:r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 smtClean="0"/>
              <a:t>A negative </a:t>
            </a:r>
            <a:r>
              <a:rPr lang="en-US" sz="2400" dirty="0"/>
              <a:t>RT-PCR test result for Ebola virus from a blood specimen collected less than 72 hours after onset of symptoms </a:t>
            </a:r>
            <a:r>
              <a:rPr lang="en-US" sz="2400" b="1" dirty="0"/>
              <a:t>does not necessarily rule out Ebola virus </a:t>
            </a:r>
            <a:r>
              <a:rPr lang="en-US" sz="2400" b="1" dirty="0" smtClean="0"/>
              <a:t>infection</a:t>
            </a:r>
            <a:endParaRPr lang="en-US" sz="2400" dirty="0" smtClean="0"/>
          </a:p>
          <a:p>
            <a:pPr marL="0" indent="0">
              <a:buNone/>
            </a:pPr>
            <a:endParaRPr lang="en-US" sz="1200" dirty="0"/>
          </a:p>
          <a:p>
            <a:r>
              <a:rPr lang="en-US" sz="2400" dirty="0" smtClean="0"/>
              <a:t>The need to repeat the EVD test  and the timing of  sample collection for the repeat test will be discussed on a case by case basis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477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7848872" cy="4785395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Refer to the Ebola Virus Disease Risk Assessment Algorithm available at </a:t>
            </a:r>
            <a:r>
              <a:rPr lang="en-US" sz="2400" dirty="0" smtClean="0">
                <a:hlinkClick r:id="rId2"/>
              </a:rPr>
              <a:t>www.hpsc.ie</a:t>
            </a:r>
            <a:r>
              <a:rPr lang="en-US" sz="2400" dirty="0" smtClean="0"/>
              <a:t> , for details on how to request an EVD test</a:t>
            </a:r>
          </a:p>
          <a:p>
            <a:pPr marL="0" indent="0">
              <a:buNone/>
            </a:pPr>
            <a:endParaRPr lang="en-US" sz="2400" dirty="0"/>
          </a:p>
          <a:p>
            <a:pPr marL="342900" lvl="2" indent="-342900"/>
            <a:r>
              <a:rPr lang="en-US" dirty="0" smtClean="0"/>
              <a:t>Contact the NVRL </a:t>
            </a:r>
            <a:r>
              <a:rPr lang="en-US" b="1" u="sng" dirty="0" smtClean="0"/>
              <a:t>prior</a:t>
            </a:r>
            <a:r>
              <a:rPr lang="en-US" b="1" dirty="0" smtClean="0"/>
              <a:t> </a:t>
            </a:r>
            <a:r>
              <a:rPr lang="en-US" dirty="0" smtClean="0"/>
              <a:t>to sending a sample</a:t>
            </a:r>
          </a:p>
          <a:p>
            <a:pPr marL="800100" lvl="3" indent="-342900"/>
            <a:r>
              <a:rPr lang="en-US" sz="2400" b="1" dirty="0" smtClean="0">
                <a:solidFill>
                  <a:srgbClr val="C00000"/>
                </a:solidFill>
              </a:rPr>
              <a:t>Tel</a:t>
            </a:r>
            <a:r>
              <a:rPr lang="en-US" sz="2400" b="1" dirty="0">
                <a:solidFill>
                  <a:srgbClr val="C00000"/>
                </a:solidFill>
              </a:rPr>
              <a:t>:  01  7164401  or out of hours </a:t>
            </a:r>
            <a:r>
              <a:rPr lang="en-US" sz="2400" b="1" dirty="0" smtClean="0">
                <a:solidFill>
                  <a:srgbClr val="C00000"/>
                </a:solidFill>
              </a:rPr>
              <a:t>mobile </a:t>
            </a:r>
            <a:r>
              <a:rPr lang="en-US" sz="2400" b="1" dirty="0">
                <a:solidFill>
                  <a:srgbClr val="C00000"/>
                </a:solidFill>
              </a:rPr>
              <a:t>087  9806448  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Results will be communicated to the designated person as soon as they are available (approx.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6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hours)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625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National Virus Reference Laboratory 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dirty="0" smtClean="0"/>
              <a:t>For up to date information on EVD laboratory testing please see the NVRL Website</a:t>
            </a:r>
            <a:r>
              <a:rPr lang="en-US" sz="2400" dirty="0"/>
              <a:t>:  </a:t>
            </a:r>
            <a:r>
              <a:rPr lang="en-US" sz="2400" i="1" dirty="0">
                <a:hlinkClick r:id="rId2"/>
              </a:rPr>
              <a:t>http://</a:t>
            </a:r>
            <a:r>
              <a:rPr lang="en-US" sz="2400" i="1" dirty="0" smtClean="0">
                <a:hlinkClick r:id="rId2"/>
              </a:rPr>
              <a:t>nvrl.ucd.ie</a:t>
            </a:r>
            <a:endParaRPr lang="en-US" sz="2400" i="1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For clinical enquiries contact  (01) 7164401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4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8" r="16538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  <p:pic>
        <p:nvPicPr>
          <p:cNvPr id="7" name="Picture 4" descr="UCD_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556792"/>
            <a:ext cx="1207012" cy="129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13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962" y="188640"/>
            <a:ext cx="1574800" cy="12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Ebola Virus Disease </a:t>
            </a:r>
            <a:br>
              <a:rPr lang="en-IE" dirty="0" smtClean="0"/>
            </a:br>
            <a:r>
              <a:rPr lang="en-IE" dirty="0" smtClean="0"/>
              <a:t>Laboratory Criteria Case Defintion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Any </a:t>
            </a:r>
            <a:r>
              <a:rPr lang="en-US" sz="2400" dirty="0"/>
              <a:t>of the following</a:t>
            </a:r>
            <a:r>
              <a:rPr lang="en-US" sz="2400" dirty="0" smtClean="0"/>
              <a:t>:</a:t>
            </a:r>
            <a:endParaRPr lang="en-US" sz="2400" dirty="0"/>
          </a:p>
          <a:p>
            <a:pPr marL="457200" lvl="1" indent="0">
              <a:buNone/>
            </a:pPr>
            <a:endParaRPr lang="en-US" sz="1200" dirty="0" smtClean="0"/>
          </a:p>
          <a:p>
            <a:pPr marL="57150" indent="0">
              <a:buNone/>
            </a:pPr>
            <a:r>
              <a:rPr lang="en-US" sz="2400" dirty="0" smtClean="0"/>
              <a:t>Detection </a:t>
            </a:r>
            <a:r>
              <a:rPr lang="en-US" sz="2400" dirty="0"/>
              <a:t>of Ebola virus </a:t>
            </a:r>
            <a:r>
              <a:rPr lang="en-US" sz="2400" b="1" dirty="0" smtClean="0">
                <a:solidFill>
                  <a:schemeClr val="tx2"/>
                </a:solidFill>
              </a:rPr>
              <a:t>nucleic </a:t>
            </a:r>
            <a:r>
              <a:rPr lang="en-US" sz="2400" b="1" dirty="0">
                <a:solidFill>
                  <a:schemeClr val="tx2"/>
                </a:solidFill>
              </a:rPr>
              <a:t>acid </a:t>
            </a:r>
            <a:r>
              <a:rPr lang="en-US" sz="2400" dirty="0"/>
              <a:t>in a clinical specimen and </a:t>
            </a:r>
            <a:r>
              <a:rPr lang="en-US" sz="2400" b="1" dirty="0">
                <a:solidFill>
                  <a:srgbClr val="1F497D"/>
                </a:solidFill>
              </a:rPr>
              <a:t>confirmation</a:t>
            </a:r>
            <a:r>
              <a:rPr lang="en-US" sz="2400" dirty="0">
                <a:solidFill>
                  <a:srgbClr val="000000"/>
                </a:solidFill>
              </a:rPr>
              <a:t> by sequencing or </a:t>
            </a:r>
            <a:r>
              <a:rPr lang="en-US" sz="2400" dirty="0" smtClean="0">
                <a:solidFill>
                  <a:srgbClr val="000000"/>
                </a:solidFill>
              </a:rPr>
              <a:t>a </a:t>
            </a:r>
            <a:r>
              <a:rPr lang="en-US" sz="2400" b="1" dirty="0" smtClean="0">
                <a:solidFill>
                  <a:srgbClr val="1F497D"/>
                </a:solidFill>
              </a:rPr>
              <a:t>second </a:t>
            </a:r>
            <a:r>
              <a:rPr lang="en-US" sz="2400" b="1" dirty="0">
                <a:solidFill>
                  <a:srgbClr val="1F497D"/>
                </a:solidFill>
              </a:rPr>
              <a:t>assay </a:t>
            </a:r>
            <a:r>
              <a:rPr lang="en-US" sz="2400" dirty="0">
                <a:solidFill>
                  <a:srgbClr val="000000"/>
                </a:solidFill>
              </a:rPr>
              <a:t>on </a:t>
            </a:r>
            <a:r>
              <a:rPr lang="en-US" sz="2400" b="1" dirty="0">
                <a:solidFill>
                  <a:srgbClr val="1F497D"/>
                </a:solidFill>
              </a:rPr>
              <a:t>different genomic </a:t>
            </a:r>
            <a:r>
              <a:rPr lang="en-US" sz="2400" dirty="0" smtClean="0">
                <a:solidFill>
                  <a:srgbClr val="000000"/>
                </a:solidFill>
              </a:rPr>
              <a:t>targets.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Testing is performed by the </a:t>
            </a:r>
            <a:r>
              <a:rPr lang="en-US" b="1" dirty="0" smtClean="0">
                <a:solidFill>
                  <a:srgbClr val="000000"/>
                </a:solidFill>
              </a:rPr>
              <a:t>National Virus Reference Laboratory </a:t>
            </a:r>
            <a:r>
              <a:rPr lang="en-US" dirty="0" smtClean="0">
                <a:solidFill>
                  <a:srgbClr val="000000"/>
                </a:solidFill>
              </a:rPr>
              <a:t>(NVRL), which is based on campus in University College Dublin (UCD)</a:t>
            </a:r>
          </a:p>
          <a:p>
            <a:pPr lvl="2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A</a:t>
            </a:r>
            <a:r>
              <a:rPr lang="en-US" dirty="0" smtClean="0">
                <a:solidFill>
                  <a:srgbClr val="000000"/>
                </a:solidFill>
              </a:rPr>
              <a:t> Biosafety Level 3 Facility</a:t>
            </a:r>
          </a:p>
          <a:p>
            <a:pPr lvl="2"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57150" indent="0">
              <a:buNone/>
            </a:pPr>
            <a:r>
              <a:rPr lang="en-US" sz="2400" dirty="0" smtClean="0"/>
              <a:t>Isolation of Ebola virus from a clinical specimen</a:t>
            </a:r>
          </a:p>
          <a:p>
            <a:pPr lvl="2"/>
            <a:r>
              <a:rPr lang="en-US" dirty="0" smtClean="0"/>
              <a:t>Requires </a:t>
            </a:r>
            <a:r>
              <a:rPr lang="en-US" dirty="0" err="1" smtClean="0"/>
              <a:t>Biosafety</a:t>
            </a:r>
            <a:r>
              <a:rPr lang="en-US" dirty="0" smtClean="0"/>
              <a:t> Level 4 Facility not available in Ireland</a:t>
            </a:r>
          </a:p>
          <a:p>
            <a:pPr marL="457200" lvl="1" indent="0">
              <a:buNone/>
            </a:pPr>
            <a:endParaRPr lang="en-US" sz="4400" dirty="0">
              <a:solidFill>
                <a:srgbClr val="008000"/>
              </a:solidFill>
              <a:sym typeface="Zapf Dingbats"/>
            </a:endParaRPr>
          </a:p>
          <a:p>
            <a:pPr marL="457200" lvl="1" indent="0">
              <a:buNone/>
            </a:pPr>
            <a:endParaRPr lang="en-US" dirty="0" smtClean="0"/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106112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http://education.expasy.org/images/Filovirus_virion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768" b="-40768"/>
          <a:stretch>
            <a:fillRect/>
          </a:stretch>
        </p:blipFill>
        <p:spPr bwMode="auto">
          <a:xfrm>
            <a:off x="3635896" y="764704"/>
            <a:ext cx="5040560" cy="576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45224"/>
            <a:ext cx="4377059" cy="130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Assays [1]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244280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Ebola is a single </a:t>
            </a:r>
            <a:r>
              <a:rPr lang="en-US" sz="2400" dirty="0"/>
              <a:t>stranded  </a:t>
            </a:r>
            <a:r>
              <a:rPr lang="en-US" sz="2400" dirty="0" smtClean="0"/>
              <a:t>RNA virus </a:t>
            </a:r>
          </a:p>
          <a:p>
            <a:endParaRPr lang="en-US" sz="2400" dirty="0"/>
          </a:p>
          <a:p>
            <a:r>
              <a:rPr lang="en-US" sz="2400" dirty="0" smtClean="0"/>
              <a:t>Genome is 18- 19 kb                 in size</a:t>
            </a:r>
          </a:p>
          <a:p>
            <a:endParaRPr lang="en-US" sz="2400" dirty="0"/>
          </a:p>
          <a:p>
            <a:r>
              <a:rPr lang="en-US" sz="2400" dirty="0" smtClean="0"/>
              <a:t>The genome encodes for              </a:t>
            </a:r>
            <a:r>
              <a:rPr lang="en-US" sz="2400" dirty="0"/>
              <a:t>7 viral </a:t>
            </a:r>
            <a:r>
              <a:rPr lang="en-US" sz="2400" dirty="0" smtClean="0"/>
              <a:t>proteins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9634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Assays [2] </a:t>
            </a:r>
            <a:endParaRPr lang="en-US" dirty="0"/>
          </a:p>
        </p:txBody>
      </p:sp>
      <p:pic>
        <p:nvPicPr>
          <p:cNvPr id="6" name="Content Placeholder 5" descr="http://education.expasy.org/images/Filovirus_virion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768" b="-40768"/>
          <a:stretch>
            <a:fillRect/>
          </a:stretch>
        </p:blipFill>
        <p:spPr bwMode="auto">
          <a:xfrm>
            <a:off x="3923928" y="764704"/>
            <a:ext cx="5040560" cy="5760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301208"/>
            <a:ext cx="4377059" cy="1303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452320" y="515719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3366FF"/>
                </a:solidFill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6136" y="609329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3366FF"/>
                </a:solidFill>
              </a:rPr>
              <a:t>2</a:t>
            </a:r>
            <a:endParaRPr lang="en-US" sz="3600" b="1" dirty="0">
              <a:solidFill>
                <a:srgbClr val="3366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68052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The NVRL performs two tests on each sample. Each assay has a different target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Commercial real time Polymerase Chain Reaction (PCR) assay  targeting the L (polymerase)  </a:t>
            </a:r>
            <a:r>
              <a:rPr lang="en-US" sz="2400" dirty="0" smtClean="0"/>
              <a:t>   gene 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In-house PCR </a:t>
            </a:r>
            <a:r>
              <a:rPr lang="en-US" sz="2400" dirty="0" smtClean="0"/>
              <a:t>assay  </a:t>
            </a:r>
            <a:r>
              <a:rPr lang="en-US" sz="2400" dirty="0"/>
              <a:t>targeting  </a:t>
            </a:r>
            <a:r>
              <a:rPr lang="en-US" sz="2400" dirty="0" smtClean="0"/>
              <a:t>    the </a:t>
            </a:r>
            <a:r>
              <a:rPr lang="en-US" sz="2400" dirty="0"/>
              <a:t>GP (glycoprotein) </a:t>
            </a:r>
            <a:r>
              <a:rPr lang="en-US" sz="2400" dirty="0" smtClean="0"/>
              <a:t>gene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The tests are run at the same time.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717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a test for EVD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b="1" dirty="0" smtClean="0"/>
              <a:t>Decision to request EVD test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Refer to the Ebola Virus Disease Risk Assessment Algorithm available at </a:t>
            </a:r>
            <a:r>
              <a:rPr lang="en-US" sz="2600" dirty="0" smtClean="0">
                <a:hlinkClick r:id="rId2"/>
              </a:rPr>
              <a:t>www.hpsc.ie</a:t>
            </a:r>
            <a:endParaRPr lang="en-US" sz="2600" dirty="0" smtClean="0"/>
          </a:p>
          <a:p>
            <a:pPr marL="457200" lvl="1" indent="0">
              <a:buNone/>
            </a:pPr>
            <a:endParaRPr lang="en-US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600" b="1" dirty="0" smtClean="0"/>
              <a:t>Sample collection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EDTA  and serum (whole clotted blood sample) required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Sample volume of 5ml  </a:t>
            </a:r>
          </a:p>
          <a:p>
            <a:pPr lvl="2">
              <a:buFont typeface="Arial"/>
              <a:buChar char="•"/>
            </a:pPr>
            <a:r>
              <a:rPr lang="en-US" sz="2600" dirty="0" smtClean="0"/>
              <a:t>In certain cases e.g. </a:t>
            </a:r>
            <a:r>
              <a:rPr lang="en-US" sz="2600" dirty="0" err="1" smtClean="0"/>
              <a:t>paediatric</a:t>
            </a:r>
            <a:r>
              <a:rPr lang="en-US" sz="2600" dirty="0" smtClean="0"/>
              <a:t> patients smaller volumes may be acceptable (contact the NVRL to discuss)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Sample should be received by NVRL within 12 hours of collection but ideally as soon as possible.</a:t>
            </a: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8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Requesting a test for EVD [2]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sz="2400" b="1" dirty="0" smtClean="0"/>
              <a:t>Contact the NVRL</a:t>
            </a:r>
          </a:p>
          <a:p>
            <a:pPr lvl="1"/>
            <a:r>
              <a:rPr lang="en-US" sz="2400" dirty="0"/>
              <a:t>Telephone the NVRL </a:t>
            </a:r>
            <a:r>
              <a:rPr lang="en-US" sz="2400" b="1" u="sng" dirty="0"/>
              <a:t>PRIOR</a:t>
            </a:r>
            <a:r>
              <a:rPr lang="en-US" sz="2400" dirty="0"/>
              <a:t> to sending </a:t>
            </a:r>
            <a:r>
              <a:rPr lang="en-US" sz="2400" dirty="0" smtClean="0"/>
              <a:t>the sample</a:t>
            </a:r>
          </a:p>
          <a:p>
            <a:pPr marL="901700" lvl="2" indent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Tel:  01  7164401 or out of hours mobile: 087 9806448  </a:t>
            </a:r>
          </a:p>
          <a:p>
            <a:pPr lvl="1"/>
            <a:r>
              <a:rPr lang="en-US" sz="2400" dirty="0" smtClean="0"/>
              <a:t>Testing </a:t>
            </a:r>
            <a:r>
              <a:rPr lang="en-US" sz="2400" dirty="0"/>
              <a:t>is available for </a:t>
            </a:r>
            <a:r>
              <a:rPr lang="en-US" sz="2400" dirty="0" smtClean="0"/>
              <a:t>high-risk </a:t>
            </a:r>
            <a:r>
              <a:rPr lang="en-US" sz="2400" dirty="0"/>
              <a:t>exposure</a:t>
            </a:r>
            <a:r>
              <a:rPr lang="en-US" sz="2400" b="1" dirty="0"/>
              <a:t> </a:t>
            </a:r>
            <a:r>
              <a:rPr lang="en-US" sz="2400" dirty="0"/>
              <a:t>cases </a:t>
            </a:r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</a:rPr>
              <a:t>twenty four hours a day, seven days a 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week</a:t>
            </a:r>
          </a:p>
          <a:p>
            <a:pPr lvl="1"/>
            <a:endParaRPr lang="en-US" sz="2400" dirty="0"/>
          </a:p>
          <a:p>
            <a:pPr marL="514350" indent="-514350">
              <a:buFont typeface="+mj-lt"/>
              <a:buAutoNum type="arabicPeriod" startAt="4"/>
            </a:pPr>
            <a:r>
              <a:rPr lang="en-US" sz="2400" b="1" dirty="0" smtClean="0"/>
              <a:t>Ensure specimens are labeled correctly and a test request form is completed</a:t>
            </a:r>
          </a:p>
          <a:p>
            <a:pPr marL="857250" lvl="1" indent="-457200"/>
            <a:r>
              <a:rPr lang="en-US" sz="2400" dirty="0" smtClean="0"/>
              <a:t>Available at </a:t>
            </a:r>
            <a:r>
              <a:rPr lang="en-US" sz="2400" dirty="0" smtClean="0">
                <a:hlinkClick r:id="rId2"/>
              </a:rPr>
              <a:t>http://nvrl.ucd.ie/</a:t>
            </a:r>
            <a:endParaRPr lang="en-US" sz="2400" i="1" dirty="0"/>
          </a:p>
          <a:p>
            <a:pPr marL="914400" lvl="1" indent="-514350"/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41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Packaging &amp; Transport [1]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Ebola </a:t>
            </a:r>
            <a:r>
              <a:rPr lang="en-GB" sz="2400" dirty="0">
                <a:solidFill>
                  <a:srgbClr val="000000"/>
                </a:solidFill>
              </a:rPr>
              <a:t>is classified as a Category A Infectious Substances </a:t>
            </a:r>
            <a:r>
              <a:rPr lang="en-GB" sz="2400" dirty="0" smtClean="0">
                <a:solidFill>
                  <a:srgbClr val="000000"/>
                </a:solidFill>
              </a:rPr>
              <a:t>(UN2814) and should be packaged in accordance with international regulations </a:t>
            </a:r>
            <a:endParaRPr lang="en-GB" sz="2400" dirty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endParaRPr lang="en-GB" sz="2400" dirty="0"/>
          </a:p>
          <a:p>
            <a:pPr>
              <a:buFont typeface="Arial"/>
              <a:buChar char="•"/>
            </a:pPr>
            <a:r>
              <a:rPr lang="en-GB" sz="2400" dirty="0" smtClean="0"/>
              <a:t>Transport to the NVRL via the designated national courier service for EVD samples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/>
          <a:srcRect l="379" t="-1145" r="36713" b="1145"/>
          <a:stretch/>
        </p:blipFill>
        <p:spPr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2240" y="6021288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©</a:t>
            </a:r>
            <a:r>
              <a:rPr lang="en-GB" sz="1200" dirty="0" err="1" smtClean="0"/>
              <a:t>www.cdc.gov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166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02" name="Group 146"/>
          <p:cNvGrpSpPr>
            <a:grpSpLocks/>
          </p:cNvGrpSpPr>
          <p:nvPr/>
        </p:nvGrpSpPr>
        <p:grpSpPr bwMode="auto">
          <a:xfrm>
            <a:off x="609600" y="1066800"/>
            <a:ext cx="8039100" cy="4953000"/>
            <a:chOff x="384" y="672"/>
            <a:chExt cx="5064" cy="312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2996" y="672"/>
              <a:ext cx="2452" cy="3120"/>
            </a:xfrm>
            <a:prstGeom prst="rect">
              <a:avLst/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19460" name="Rectangle 4"/>
            <p:cNvSpPr>
              <a:spLocks noChangeArrowheads="1"/>
            </p:cNvSpPr>
            <p:nvPr/>
          </p:nvSpPr>
          <p:spPr bwMode="auto">
            <a:xfrm>
              <a:off x="1343" y="1488"/>
              <a:ext cx="1653" cy="768"/>
            </a:xfrm>
            <a:prstGeom prst="rect">
              <a:avLst/>
            </a:prstGeom>
            <a:solidFill>
              <a:srgbClr val="FFCC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384" y="1488"/>
              <a:ext cx="959" cy="768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384" y="2256"/>
              <a:ext cx="959" cy="153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800"/>
            </a:p>
          </p:txBody>
        </p:sp>
      </p:grpSp>
      <p:grpSp>
        <p:nvGrpSpPr>
          <p:cNvPr id="19510" name="Group 54"/>
          <p:cNvGrpSpPr>
            <a:grpSpLocks/>
          </p:cNvGrpSpPr>
          <p:nvPr/>
        </p:nvGrpSpPr>
        <p:grpSpPr bwMode="auto">
          <a:xfrm>
            <a:off x="4756150" y="1066800"/>
            <a:ext cx="3892550" cy="4953000"/>
            <a:chOff x="3120" y="144"/>
            <a:chExt cx="2208" cy="3120"/>
          </a:xfrm>
        </p:grpSpPr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4176" y="2160"/>
              <a:ext cx="720" cy="3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8" name="Rectangle 32"/>
            <p:cNvSpPr>
              <a:spLocks noChangeArrowheads="1"/>
            </p:cNvSpPr>
            <p:nvPr/>
          </p:nvSpPr>
          <p:spPr bwMode="auto">
            <a:xfrm>
              <a:off x="3984" y="144"/>
              <a:ext cx="1344" cy="4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9" name="Rectangle 33"/>
            <p:cNvSpPr>
              <a:spLocks noChangeArrowheads="1"/>
            </p:cNvSpPr>
            <p:nvPr/>
          </p:nvSpPr>
          <p:spPr bwMode="auto">
            <a:xfrm>
              <a:off x="4896" y="624"/>
              <a:ext cx="432" cy="9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2" name="Rectangle 36"/>
            <p:cNvSpPr>
              <a:spLocks noChangeArrowheads="1"/>
            </p:cNvSpPr>
            <p:nvPr/>
          </p:nvSpPr>
          <p:spPr bwMode="auto">
            <a:xfrm>
              <a:off x="3120" y="3024"/>
              <a:ext cx="2208" cy="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7" name="Rectangle 51"/>
            <p:cNvSpPr>
              <a:spLocks noChangeArrowheads="1"/>
            </p:cNvSpPr>
            <p:nvPr/>
          </p:nvSpPr>
          <p:spPr bwMode="auto">
            <a:xfrm>
              <a:off x="4896" y="2208"/>
              <a:ext cx="192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8" name="Rectangle 52"/>
            <p:cNvSpPr>
              <a:spLocks noChangeArrowheads="1"/>
            </p:cNvSpPr>
            <p:nvPr/>
          </p:nvSpPr>
          <p:spPr bwMode="auto">
            <a:xfrm>
              <a:off x="5184" y="2208"/>
              <a:ext cx="144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598" name="Line 142"/>
          <p:cNvSpPr>
            <a:spLocks noChangeShapeType="1"/>
          </p:cNvSpPr>
          <p:nvPr/>
        </p:nvSpPr>
        <p:spPr bwMode="auto">
          <a:xfrm>
            <a:off x="8648700" y="1066800"/>
            <a:ext cx="0" cy="49530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 rot="5400000">
            <a:off x="1294607" y="5182393"/>
            <a:ext cx="152400" cy="152241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 rot="5400000">
            <a:off x="1294607" y="2896393"/>
            <a:ext cx="152400" cy="1522413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 rot="10800000">
            <a:off x="2132013" y="2362200"/>
            <a:ext cx="169862" cy="1219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 rot="10800000">
            <a:off x="4586288" y="2362200"/>
            <a:ext cx="169862" cy="1219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8224838" y="4343400"/>
            <a:ext cx="169862" cy="3048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509" name="Group 53"/>
          <p:cNvGrpSpPr>
            <a:grpSpLocks/>
          </p:cNvGrpSpPr>
          <p:nvPr/>
        </p:nvGrpSpPr>
        <p:grpSpPr bwMode="auto">
          <a:xfrm>
            <a:off x="1879600" y="4038600"/>
            <a:ext cx="252413" cy="685800"/>
            <a:chOff x="1488" y="2016"/>
            <a:chExt cx="144" cy="432"/>
          </a:xfrm>
        </p:grpSpPr>
        <p:sp>
          <p:nvSpPr>
            <p:cNvPr id="19502" name="Rectangle 46"/>
            <p:cNvSpPr>
              <a:spLocks noChangeArrowheads="1"/>
            </p:cNvSpPr>
            <p:nvPr/>
          </p:nvSpPr>
          <p:spPr bwMode="auto">
            <a:xfrm>
              <a:off x="1488" y="2016"/>
              <a:ext cx="144" cy="14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3" name="Rectangle 47"/>
            <p:cNvSpPr>
              <a:spLocks noChangeArrowheads="1"/>
            </p:cNvSpPr>
            <p:nvPr/>
          </p:nvSpPr>
          <p:spPr bwMode="auto">
            <a:xfrm>
              <a:off x="1488" y="2160"/>
              <a:ext cx="144" cy="14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4" name="Rectangle 48"/>
            <p:cNvSpPr>
              <a:spLocks noChangeArrowheads="1"/>
            </p:cNvSpPr>
            <p:nvPr/>
          </p:nvSpPr>
          <p:spPr bwMode="auto">
            <a:xfrm>
              <a:off x="1488" y="2304"/>
              <a:ext cx="144" cy="144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514" name="Group 58"/>
          <p:cNvGrpSpPr>
            <a:grpSpLocks/>
          </p:cNvGrpSpPr>
          <p:nvPr/>
        </p:nvGrpSpPr>
        <p:grpSpPr bwMode="auto">
          <a:xfrm>
            <a:off x="2132013" y="1371600"/>
            <a:ext cx="6516687" cy="4648200"/>
            <a:chOff x="1632" y="336"/>
            <a:chExt cx="3696" cy="2928"/>
          </a:xfrm>
        </p:grpSpPr>
        <p:grpSp>
          <p:nvGrpSpPr>
            <p:cNvPr id="19511" name="Group 55"/>
            <p:cNvGrpSpPr>
              <a:grpSpLocks/>
            </p:cNvGrpSpPr>
            <p:nvPr/>
          </p:nvGrpSpPr>
          <p:grpSpPr bwMode="auto">
            <a:xfrm>
              <a:off x="1632" y="3168"/>
              <a:ext cx="1488" cy="96"/>
              <a:chOff x="1632" y="3168"/>
              <a:chExt cx="1488" cy="96"/>
            </a:xfrm>
          </p:grpSpPr>
          <p:sp>
            <p:nvSpPr>
              <p:cNvPr id="19475" name="Rectangle 19"/>
              <p:cNvSpPr>
                <a:spLocks noChangeArrowheads="1"/>
              </p:cNvSpPr>
              <p:nvPr/>
            </p:nvSpPr>
            <p:spPr bwMode="auto">
              <a:xfrm rot="5400000">
                <a:off x="1872" y="2928"/>
                <a:ext cx="96" cy="576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99" name="Line 43"/>
              <p:cNvSpPr>
                <a:spLocks noChangeShapeType="1"/>
              </p:cNvSpPr>
              <p:nvPr/>
            </p:nvSpPr>
            <p:spPr bwMode="auto">
              <a:xfrm>
                <a:off x="2208" y="3264"/>
                <a:ext cx="9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9512" name="Rectangle 56"/>
            <p:cNvSpPr>
              <a:spLocks noChangeArrowheads="1"/>
            </p:cNvSpPr>
            <p:nvPr/>
          </p:nvSpPr>
          <p:spPr bwMode="auto">
            <a:xfrm>
              <a:off x="3120" y="3168"/>
              <a:ext cx="1056" cy="9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3" name="Rectangle 57"/>
            <p:cNvSpPr>
              <a:spLocks noChangeArrowheads="1"/>
            </p:cNvSpPr>
            <p:nvPr/>
          </p:nvSpPr>
          <p:spPr bwMode="auto">
            <a:xfrm rot="5400000">
              <a:off x="4752" y="816"/>
              <a:ext cx="1056" cy="96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515" name="AutoShape 59"/>
          <p:cNvSpPr>
            <a:spLocks noChangeArrowheads="1"/>
          </p:cNvSpPr>
          <p:nvPr/>
        </p:nvSpPr>
        <p:spPr bwMode="auto">
          <a:xfrm>
            <a:off x="609600" y="5486400"/>
            <a:ext cx="930275" cy="762000"/>
          </a:xfrm>
          <a:custGeom>
            <a:avLst/>
            <a:gdLst>
              <a:gd name="G0" fmla="+- 12214 0 0"/>
              <a:gd name="G1" fmla="+- 18514 0 0"/>
              <a:gd name="G2" fmla="+- 7200 0 0"/>
              <a:gd name="G3" fmla="*/ 12214 1 2"/>
              <a:gd name="G4" fmla="+- G3 10800 0"/>
              <a:gd name="G5" fmla="+- 21600 12214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6907 w 21600"/>
              <a:gd name="T1" fmla="*/ 0 h 21600"/>
              <a:gd name="T2" fmla="*/ 12214 w 21600"/>
              <a:gd name="T3" fmla="*/ 7200 h 21600"/>
              <a:gd name="T4" fmla="*/ 0 w 21600"/>
              <a:gd name="T5" fmla="*/ 19725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907" y="0"/>
                </a:moveTo>
                <a:lnTo>
                  <a:pt x="12214" y="7200"/>
                </a:lnTo>
                <a:lnTo>
                  <a:pt x="15300" y="7200"/>
                </a:lnTo>
                <a:lnTo>
                  <a:pt x="15300" y="17850"/>
                </a:lnTo>
                <a:lnTo>
                  <a:pt x="0" y="1785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18" name="AutoShape 62"/>
          <p:cNvSpPr>
            <a:spLocks noChangeArrowheads="1"/>
          </p:cNvSpPr>
          <p:nvPr/>
        </p:nvSpPr>
        <p:spPr bwMode="auto">
          <a:xfrm>
            <a:off x="4139952" y="2420888"/>
            <a:ext cx="1522413" cy="304800"/>
          </a:xfrm>
          <a:prstGeom prst="rightArrow">
            <a:avLst>
              <a:gd name="adj1" fmla="val 50000"/>
              <a:gd name="adj2" fmla="val 124870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20" name="AutoShape 64"/>
          <p:cNvSpPr>
            <a:spLocks noChangeArrowheads="1"/>
          </p:cNvSpPr>
          <p:nvPr/>
        </p:nvSpPr>
        <p:spPr bwMode="auto">
          <a:xfrm>
            <a:off x="1201738" y="3271838"/>
            <a:ext cx="338137" cy="838200"/>
          </a:xfrm>
          <a:prstGeom prst="upArrow">
            <a:avLst>
              <a:gd name="adj1" fmla="val 50000"/>
              <a:gd name="adj2" fmla="val 61972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49" name="Text Box 93"/>
          <p:cNvSpPr txBox="1">
            <a:spLocks noChangeArrowheads="1"/>
          </p:cNvSpPr>
          <p:nvPr/>
        </p:nvSpPr>
        <p:spPr bwMode="auto">
          <a:xfrm>
            <a:off x="1125538" y="6208713"/>
            <a:ext cx="1517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/>
              <a:t>Main corridor</a:t>
            </a:r>
          </a:p>
        </p:txBody>
      </p:sp>
      <p:sp>
        <p:nvSpPr>
          <p:cNvPr id="19556" name="Rectangle 100"/>
          <p:cNvSpPr>
            <a:spLocks noChangeArrowheads="1"/>
          </p:cNvSpPr>
          <p:nvPr/>
        </p:nvSpPr>
        <p:spPr bwMode="auto">
          <a:xfrm>
            <a:off x="5032375" y="3271838"/>
            <a:ext cx="16700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dirty="0"/>
              <a:t>BL3 laboratory</a:t>
            </a:r>
          </a:p>
          <a:p>
            <a:r>
              <a:rPr lang="en-GB" sz="1800" dirty="0"/>
              <a:t>-50Pa</a:t>
            </a:r>
          </a:p>
        </p:txBody>
      </p:sp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7886700" y="3352800"/>
            <a:ext cx="762000" cy="9906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800">
                <a:solidFill>
                  <a:srgbClr val="336600"/>
                </a:solidFill>
              </a:rPr>
              <a:t>Class</a:t>
            </a:r>
          </a:p>
          <a:p>
            <a:r>
              <a:rPr lang="en-GB" sz="1800">
                <a:solidFill>
                  <a:srgbClr val="336600"/>
                </a:solidFill>
              </a:rPr>
              <a:t>I/ III</a:t>
            </a:r>
          </a:p>
          <a:p>
            <a:r>
              <a:rPr lang="en-GB" sz="1800">
                <a:solidFill>
                  <a:srgbClr val="336600"/>
                </a:solidFill>
              </a:rPr>
              <a:t>MSC</a:t>
            </a:r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7886700" y="4648200"/>
            <a:ext cx="762000" cy="990600"/>
          </a:xfrm>
          <a:prstGeom prst="rect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800">
                <a:solidFill>
                  <a:srgbClr val="336600"/>
                </a:solidFill>
              </a:rPr>
              <a:t>Class</a:t>
            </a:r>
          </a:p>
          <a:p>
            <a:r>
              <a:rPr lang="en-GB" sz="1800">
                <a:solidFill>
                  <a:srgbClr val="336600"/>
                </a:solidFill>
              </a:rPr>
              <a:t>III</a:t>
            </a:r>
          </a:p>
          <a:p>
            <a:r>
              <a:rPr lang="en-GB" sz="1800">
                <a:solidFill>
                  <a:srgbClr val="336600"/>
                </a:solidFill>
              </a:rPr>
              <a:t>MSC</a:t>
            </a:r>
          </a:p>
        </p:txBody>
      </p:sp>
      <p:sp>
        <p:nvSpPr>
          <p:cNvPr id="19560" name="Rectangle 104"/>
          <p:cNvSpPr>
            <a:spLocks noChangeArrowheads="1"/>
          </p:cNvSpPr>
          <p:nvPr/>
        </p:nvSpPr>
        <p:spPr bwMode="auto">
          <a:xfrm>
            <a:off x="631825" y="2681288"/>
            <a:ext cx="11398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800"/>
              <a:t>Shower</a:t>
            </a:r>
          </a:p>
          <a:p>
            <a:r>
              <a:rPr lang="en-GB" sz="1800"/>
              <a:t>-10Pa</a:t>
            </a:r>
          </a:p>
        </p:txBody>
      </p:sp>
      <p:sp>
        <p:nvSpPr>
          <p:cNvPr id="19561" name="Rectangle 105"/>
          <p:cNvSpPr>
            <a:spLocks noChangeArrowheads="1"/>
          </p:cNvSpPr>
          <p:nvPr/>
        </p:nvSpPr>
        <p:spPr bwMode="auto">
          <a:xfrm>
            <a:off x="739775" y="4883150"/>
            <a:ext cx="1365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dirty="0"/>
              <a:t>Outer lobby</a:t>
            </a:r>
          </a:p>
        </p:txBody>
      </p:sp>
      <p:sp>
        <p:nvSpPr>
          <p:cNvPr id="19562" name="Rectangle 106"/>
          <p:cNvSpPr>
            <a:spLocks noChangeArrowheads="1"/>
          </p:cNvSpPr>
          <p:nvPr/>
        </p:nvSpPr>
        <p:spPr bwMode="auto">
          <a:xfrm>
            <a:off x="2765425" y="2559050"/>
            <a:ext cx="1314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dirty="0"/>
              <a:t>Inner lobby</a:t>
            </a:r>
          </a:p>
          <a:p>
            <a:r>
              <a:rPr lang="en-GB" sz="1800" dirty="0"/>
              <a:t>-35Pa</a:t>
            </a:r>
          </a:p>
        </p:txBody>
      </p:sp>
      <p:grpSp>
        <p:nvGrpSpPr>
          <p:cNvPr id="19580" name="Group 124"/>
          <p:cNvGrpSpPr>
            <a:grpSpLocks/>
          </p:cNvGrpSpPr>
          <p:nvPr/>
        </p:nvGrpSpPr>
        <p:grpSpPr bwMode="auto">
          <a:xfrm>
            <a:off x="4840288" y="1143000"/>
            <a:ext cx="2873375" cy="685800"/>
            <a:chOff x="3049" y="720"/>
            <a:chExt cx="1810" cy="432"/>
          </a:xfrm>
        </p:grpSpPr>
        <p:sp>
          <p:nvSpPr>
            <p:cNvPr id="19490" name="Rectangle 34"/>
            <p:cNvSpPr>
              <a:spLocks noChangeArrowheads="1"/>
            </p:cNvSpPr>
            <p:nvPr/>
          </p:nvSpPr>
          <p:spPr bwMode="auto">
            <a:xfrm>
              <a:off x="3049" y="720"/>
              <a:ext cx="427" cy="43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1800"/>
                <a:t>-20</a:t>
              </a:r>
              <a:r>
                <a:rPr lang="en-GB" sz="1800" baseline="30000"/>
                <a:t>o</a:t>
              </a:r>
              <a:r>
                <a:rPr lang="en-GB" sz="1800"/>
                <a:t>C</a:t>
              </a:r>
            </a:p>
          </p:txBody>
        </p:sp>
        <p:sp>
          <p:nvSpPr>
            <p:cNvPr id="19491" name="Rectangle 35"/>
            <p:cNvSpPr>
              <a:spLocks noChangeArrowheads="1"/>
            </p:cNvSpPr>
            <p:nvPr/>
          </p:nvSpPr>
          <p:spPr bwMode="auto">
            <a:xfrm>
              <a:off x="3529" y="720"/>
              <a:ext cx="373" cy="43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1800"/>
                <a:t>-80</a:t>
              </a:r>
              <a:r>
                <a:rPr lang="en-GB" sz="1800" baseline="30000"/>
                <a:t>o</a:t>
              </a:r>
              <a:r>
                <a:rPr lang="en-GB" sz="1800"/>
                <a:t>C</a:t>
              </a:r>
            </a:p>
          </p:txBody>
        </p:sp>
        <p:sp>
          <p:nvSpPr>
            <p:cNvPr id="19564" name="Rectangle 108"/>
            <p:cNvSpPr>
              <a:spLocks noChangeArrowheads="1"/>
            </p:cNvSpPr>
            <p:nvPr/>
          </p:nvSpPr>
          <p:spPr bwMode="auto">
            <a:xfrm>
              <a:off x="4041" y="768"/>
              <a:ext cx="361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1800"/>
                <a:t>CO</a:t>
              </a:r>
              <a:r>
                <a:rPr lang="en-GB" sz="1800" baseline="-25000"/>
                <a:t>2</a:t>
              </a:r>
            </a:p>
            <a:p>
              <a:r>
                <a:rPr lang="en-GB" sz="1800"/>
                <a:t>Inc.</a:t>
              </a:r>
            </a:p>
          </p:txBody>
        </p:sp>
        <p:sp>
          <p:nvSpPr>
            <p:cNvPr id="19565" name="Rectangle 109"/>
            <p:cNvSpPr>
              <a:spLocks noChangeArrowheads="1"/>
            </p:cNvSpPr>
            <p:nvPr/>
          </p:nvSpPr>
          <p:spPr bwMode="auto">
            <a:xfrm>
              <a:off x="4498" y="768"/>
              <a:ext cx="361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r>
                <a:rPr lang="en-GB" sz="1800"/>
                <a:t>4</a:t>
              </a:r>
              <a:r>
                <a:rPr lang="en-GB" sz="1800" baseline="30000"/>
                <a:t>0</a:t>
              </a:r>
              <a:r>
                <a:rPr lang="en-GB" sz="1800"/>
                <a:t>C</a:t>
              </a:r>
            </a:p>
          </p:txBody>
        </p:sp>
      </p:grpSp>
      <p:sp>
        <p:nvSpPr>
          <p:cNvPr id="19585" name="Text Box 129"/>
          <p:cNvSpPr txBox="1">
            <a:spLocks noChangeArrowheads="1"/>
          </p:cNvSpPr>
          <p:nvPr/>
        </p:nvSpPr>
        <p:spPr bwMode="auto">
          <a:xfrm>
            <a:off x="876300" y="5149850"/>
            <a:ext cx="865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1600"/>
              <a:t>+10Pa</a:t>
            </a:r>
          </a:p>
        </p:txBody>
      </p:sp>
      <p:sp>
        <p:nvSpPr>
          <p:cNvPr id="19587" name="Text Box 131"/>
          <p:cNvSpPr txBox="1">
            <a:spLocks noChangeArrowheads="1"/>
          </p:cNvSpPr>
          <p:nvPr/>
        </p:nvSpPr>
        <p:spPr bwMode="auto">
          <a:xfrm>
            <a:off x="5032375" y="4981575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/>
              <a:t>18 ac/h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3148013" y="3733800"/>
            <a:ext cx="1608137" cy="1524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800">
                <a:solidFill>
                  <a:schemeClr val="accent1"/>
                </a:solidFill>
              </a:rPr>
              <a:t>Pass through</a:t>
            </a:r>
          </a:p>
          <a:p>
            <a:r>
              <a:rPr lang="en-GB" sz="1800">
                <a:solidFill>
                  <a:schemeClr val="accent1"/>
                </a:solidFill>
              </a:rPr>
              <a:t>autoclave</a:t>
            </a:r>
          </a:p>
        </p:txBody>
      </p:sp>
      <p:sp>
        <p:nvSpPr>
          <p:cNvPr id="19472" name="Rectangle 16"/>
          <p:cNvSpPr>
            <a:spLocks noChangeArrowheads="1"/>
          </p:cNvSpPr>
          <p:nvPr/>
        </p:nvSpPr>
        <p:spPr bwMode="auto">
          <a:xfrm>
            <a:off x="4672013" y="3733800"/>
            <a:ext cx="168275" cy="1524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1" name="Rectangle 15"/>
          <p:cNvSpPr>
            <a:spLocks noChangeArrowheads="1"/>
          </p:cNvSpPr>
          <p:nvPr/>
        </p:nvSpPr>
        <p:spPr bwMode="auto">
          <a:xfrm>
            <a:off x="3062288" y="3733800"/>
            <a:ext cx="169862" cy="1524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603" name="Group 147"/>
          <p:cNvGrpSpPr>
            <a:grpSpLocks/>
          </p:cNvGrpSpPr>
          <p:nvPr/>
        </p:nvGrpSpPr>
        <p:grpSpPr bwMode="auto">
          <a:xfrm>
            <a:off x="2301875" y="1066800"/>
            <a:ext cx="6346825" cy="4953000"/>
            <a:chOff x="1450" y="672"/>
            <a:chExt cx="3998" cy="3120"/>
          </a:xfrm>
        </p:grpSpPr>
        <p:sp>
          <p:nvSpPr>
            <p:cNvPr id="19590" name="Line 134"/>
            <p:cNvSpPr>
              <a:spLocks noChangeShapeType="1"/>
            </p:cNvSpPr>
            <p:nvPr/>
          </p:nvSpPr>
          <p:spPr bwMode="auto">
            <a:xfrm>
              <a:off x="1483" y="1488"/>
              <a:ext cx="1546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92" name="Line 136"/>
            <p:cNvSpPr>
              <a:spLocks noChangeShapeType="1"/>
            </p:cNvSpPr>
            <p:nvPr/>
          </p:nvSpPr>
          <p:spPr bwMode="auto">
            <a:xfrm flipV="1">
              <a:off x="2996" y="672"/>
              <a:ext cx="0" cy="816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94" name="Line 138"/>
            <p:cNvSpPr>
              <a:spLocks noChangeShapeType="1"/>
            </p:cNvSpPr>
            <p:nvPr/>
          </p:nvSpPr>
          <p:spPr bwMode="auto">
            <a:xfrm>
              <a:off x="2996" y="672"/>
              <a:ext cx="2452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95" name="Line 139"/>
            <p:cNvSpPr>
              <a:spLocks noChangeShapeType="1"/>
            </p:cNvSpPr>
            <p:nvPr/>
          </p:nvSpPr>
          <p:spPr bwMode="auto">
            <a:xfrm>
              <a:off x="1450" y="1488"/>
              <a:ext cx="0" cy="768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96" name="Line 140"/>
            <p:cNvSpPr>
              <a:spLocks noChangeShapeType="1"/>
            </p:cNvSpPr>
            <p:nvPr/>
          </p:nvSpPr>
          <p:spPr bwMode="auto">
            <a:xfrm>
              <a:off x="2996" y="2256"/>
              <a:ext cx="0" cy="1536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97" name="Line 141"/>
            <p:cNvSpPr>
              <a:spLocks noChangeShapeType="1"/>
            </p:cNvSpPr>
            <p:nvPr/>
          </p:nvSpPr>
          <p:spPr bwMode="auto">
            <a:xfrm>
              <a:off x="2996" y="3792"/>
              <a:ext cx="2452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89" name="Line 133"/>
            <p:cNvSpPr>
              <a:spLocks noChangeShapeType="1"/>
            </p:cNvSpPr>
            <p:nvPr/>
          </p:nvSpPr>
          <p:spPr bwMode="auto">
            <a:xfrm>
              <a:off x="1450" y="2256"/>
              <a:ext cx="1546" cy="0"/>
            </a:xfrm>
            <a:prstGeom prst="line">
              <a:avLst/>
            </a:prstGeom>
            <a:noFill/>
            <a:ln w="762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9521" name="AutoShape 65"/>
          <p:cNvSpPr>
            <a:spLocks noChangeArrowheads="1"/>
          </p:cNvSpPr>
          <p:nvPr/>
        </p:nvSpPr>
        <p:spPr bwMode="auto">
          <a:xfrm>
            <a:off x="1547664" y="2420888"/>
            <a:ext cx="1354137" cy="304800"/>
          </a:xfrm>
          <a:prstGeom prst="rightArrow">
            <a:avLst>
              <a:gd name="adj1" fmla="val 50000"/>
              <a:gd name="adj2" fmla="val 111068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604" name="Text Box 148"/>
          <p:cNvSpPr txBox="1">
            <a:spLocks noChangeArrowheads="1"/>
          </p:cNvSpPr>
          <p:nvPr/>
        </p:nvSpPr>
        <p:spPr bwMode="auto">
          <a:xfrm>
            <a:off x="5076056" y="6309320"/>
            <a:ext cx="2470150" cy="366713"/>
          </a:xfrm>
          <a:prstGeom prst="rect">
            <a:avLst/>
          </a:prstGeom>
          <a:noFill/>
          <a:ln w="57150" cmpd="sng">
            <a:solidFill>
              <a:srgbClr val="0000FF"/>
            </a:solidFill>
            <a:prstDash val="solid"/>
          </a:ln>
          <a:ex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800"/>
              <a:t>Containment envelope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1143000"/>
          </a:xfrm>
        </p:spPr>
        <p:txBody>
          <a:bodyPr/>
          <a:lstStyle/>
          <a:p>
            <a:r>
              <a:rPr lang="en-US" dirty="0" smtClean="0"/>
              <a:t>Testing Process [1]</a:t>
            </a:r>
            <a:endParaRPr lang="en-US" dirty="0"/>
          </a:p>
        </p:txBody>
      </p:sp>
      <p:sp>
        <p:nvSpPr>
          <p:cNvPr id="62" name="Rectangle 3"/>
          <p:cNvSpPr txBox="1">
            <a:spLocks noChangeArrowheads="1"/>
          </p:cNvSpPr>
          <p:nvPr/>
        </p:nvSpPr>
        <p:spPr>
          <a:xfrm>
            <a:off x="107504" y="980728"/>
            <a:ext cx="4536504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dist">
              <a:buFontTx/>
              <a:buNone/>
            </a:pPr>
            <a:endParaRPr lang="en-GB" sz="1800" dirty="0" smtClean="0">
              <a:solidFill>
                <a:schemeClr val="accent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1052736"/>
            <a:ext cx="4032448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 receipt in the NVRL the sample is taken directly to the Biosafety Level 3 </a:t>
            </a:r>
            <a:r>
              <a:rPr lang="en-US" sz="2400" dirty="0"/>
              <a:t>L</a:t>
            </a:r>
            <a:r>
              <a:rPr lang="en-US" sz="2400" dirty="0" smtClean="0"/>
              <a:t>aboratory.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3427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9" name="Picture 4099" descr="E:\amls pics\000_03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45024"/>
            <a:ext cx="3816424" cy="287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3545" name="Picture 4105" descr="E:\amls pics\000_03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382687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33265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60065911"/>
              </p:ext>
            </p:extLst>
          </p:nvPr>
        </p:nvGraphicFramePr>
        <p:xfrm>
          <a:off x="107504" y="188640"/>
          <a:ext cx="4717032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Down Arrow 5"/>
          <p:cNvSpPr/>
          <p:nvPr/>
        </p:nvSpPr>
        <p:spPr>
          <a:xfrm>
            <a:off x="251520" y="692696"/>
            <a:ext cx="598432" cy="2520280"/>
          </a:xfrm>
          <a:prstGeom prst="down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B</a:t>
            </a:r>
          </a:p>
          <a:p>
            <a:pPr algn="ctr"/>
            <a:r>
              <a:rPr lang="en-US" dirty="0" smtClean="0"/>
              <a:t>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L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251520" y="3789040"/>
            <a:ext cx="598432" cy="2448272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B</a:t>
            </a:r>
          </a:p>
          <a:p>
            <a:pPr algn="ctr"/>
            <a:r>
              <a:rPr lang="en-US" dirty="0" smtClean="0"/>
              <a:t>S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L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2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11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boratory Diagnostics EVD HPSC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Laboratory Diagnostics EVD HPSC FINAL</Template>
  <TotalTime>16</TotalTime>
  <Words>683</Words>
  <Application>Microsoft Office PowerPoint</Application>
  <PresentationFormat>On-screen Show (4:3)</PresentationFormat>
  <Paragraphs>123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Laboratory Diagnostics EVD HPSC FINAL</vt:lpstr>
      <vt:lpstr>Office Theme</vt:lpstr>
      <vt:lpstr>Ebola Virus Disease (EVD) Laboratory Diagnostics</vt:lpstr>
      <vt:lpstr>Ebola Virus Disease  Laboratory Criteria Case Defintion</vt:lpstr>
      <vt:lpstr>Diagnostic Assays [1] </vt:lpstr>
      <vt:lpstr>Diagnostic Assays [2] </vt:lpstr>
      <vt:lpstr>Requesting a test for EVD [1]</vt:lpstr>
      <vt:lpstr>Requesting a test for EVD [2]</vt:lpstr>
      <vt:lpstr>Packaging &amp; Transport [1]</vt:lpstr>
      <vt:lpstr>Testing Process [1]</vt:lpstr>
      <vt:lpstr>PowerPoint Presentation</vt:lpstr>
      <vt:lpstr>Testing Process [3]</vt:lpstr>
      <vt:lpstr>Key Messages</vt:lpstr>
      <vt:lpstr>National Virus Reference Laboratory 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Ebola Virus Disease (EVD) Laboratory Diagnostics</dc:title>
  <dc:creator>margaretfitzgerald</dc:creator>
  <cp:lastModifiedBy>margaretfitzgerald</cp:lastModifiedBy>
  <cp:revision>8</cp:revision>
  <dcterms:created xsi:type="dcterms:W3CDTF">2014-11-25T13:15:26Z</dcterms:created>
  <dcterms:modified xsi:type="dcterms:W3CDTF">2014-12-12T15:33:47Z</dcterms:modified>
</cp:coreProperties>
</file>