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89" r:id="rId3"/>
    <p:sldId id="265" r:id="rId4"/>
    <p:sldId id="270" r:id="rId5"/>
    <p:sldId id="297" r:id="rId6"/>
    <p:sldId id="267" r:id="rId7"/>
    <p:sldId id="263" r:id="rId8"/>
    <p:sldId id="264" r:id="rId9"/>
    <p:sldId id="273" r:id="rId10"/>
    <p:sldId id="277" r:id="rId11"/>
    <p:sldId id="279" r:id="rId12"/>
    <p:sldId id="280" r:id="rId13"/>
    <p:sldId id="282" r:id="rId14"/>
    <p:sldId id="281" r:id="rId15"/>
    <p:sldId id="268" r:id="rId16"/>
    <p:sldId id="326" r:id="rId17"/>
    <p:sldId id="320" r:id="rId18"/>
    <p:sldId id="291" r:id="rId19"/>
    <p:sldId id="300" r:id="rId20"/>
    <p:sldId id="302" r:id="rId21"/>
    <p:sldId id="304" r:id="rId22"/>
    <p:sldId id="330" r:id="rId23"/>
    <p:sldId id="327" r:id="rId24"/>
    <p:sldId id="331" r:id="rId25"/>
    <p:sldId id="332" r:id="rId26"/>
    <p:sldId id="308" r:id="rId27"/>
    <p:sldId id="310" r:id="rId28"/>
    <p:sldId id="319" r:id="rId29"/>
    <p:sldId id="316" r:id="rId30"/>
    <p:sldId id="318" r:id="rId31"/>
    <p:sldId id="285" r:id="rId32"/>
    <p:sldId id="329" r:id="rId33"/>
    <p:sldId id="299" r:id="rId34"/>
    <p:sldId id="321" r:id="rId35"/>
    <p:sldId id="32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7" autoAdjust="0"/>
    <p:restoredTop sz="97877" autoAdjust="0"/>
  </p:normalViewPr>
  <p:slideViewPr>
    <p:cSldViewPr>
      <p:cViewPr>
        <p:scale>
          <a:sx n="80" d="100"/>
          <a:sy n="80" d="100"/>
        </p:scale>
        <p:origin x="-45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70C88C-0C91-4408-8967-A02C95F7E496}" type="datetimeFigureOut">
              <a:rPr lang="en-IE" smtClean="0"/>
              <a:pPr/>
              <a:t>12/12/2014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476C1-0660-497E-9CAC-99A05CB38CE9}" type="slidenum">
              <a:rPr lang="en-IE" smtClean="0"/>
              <a:pPr/>
              <a:t>‹#›</a:t>
            </a:fld>
            <a:endParaRPr lang="en-IE"/>
          </a:p>
        </p:txBody>
      </p:sp>
    </p:spTree>
    <p:extLst>
      <p:ext uri="{BB962C8B-B14F-4D97-AF65-F5344CB8AC3E}">
        <p14:creationId xmlns:p14="http://schemas.microsoft.com/office/powerpoint/2010/main" val="2808545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91150F-FB70-4562-8EAA-B0E6E88F9339}" type="slidenum">
              <a:rPr lang="en-IE" smtClean="0"/>
              <a:pPr fontAlgn="base">
                <a:spcBef>
                  <a:spcPct val="0"/>
                </a:spcBef>
                <a:spcAft>
                  <a:spcPct val="0"/>
                </a:spcAft>
                <a:defRPr/>
              </a:pPr>
              <a:t>2</a:t>
            </a:fld>
            <a:endParaRPr lang="en-I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Various types – hep &amp; MS</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E0E564-0F01-49BD-94EB-8C758671C798}" type="slidenum">
              <a:rPr lang="en-IE" smtClean="0"/>
              <a:pPr fontAlgn="base">
                <a:spcBef>
                  <a:spcPct val="0"/>
                </a:spcBef>
                <a:spcAft>
                  <a:spcPct val="0"/>
                </a:spcAft>
                <a:defRPr/>
              </a:pPr>
              <a:t>26</a:t>
            </a:fld>
            <a:endParaRPr lang="en-I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1BED58-7301-43A6-88FD-0FB4358CBC7B}" type="slidenum">
              <a:rPr lang="en-IE" smtClean="0"/>
              <a:pPr fontAlgn="base">
                <a:spcBef>
                  <a:spcPct val="0"/>
                </a:spcBef>
                <a:spcAft>
                  <a:spcPct val="0"/>
                </a:spcAft>
                <a:defRPr/>
              </a:pPr>
              <a:t>27</a:t>
            </a:fld>
            <a:endParaRPr lang="en-I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00BEC1-B6D6-4E64-8232-38BEB60F346C}" type="slidenum">
              <a:rPr lang="en-IE" smtClean="0"/>
              <a:pPr fontAlgn="base">
                <a:spcBef>
                  <a:spcPct val="0"/>
                </a:spcBef>
                <a:spcAft>
                  <a:spcPct val="0"/>
                </a:spcAft>
                <a:defRPr/>
              </a:pPr>
              <a:t>29</a:t>
            </a:fld>
            <a:endParaRPr lang="en-I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283789-59A1-457B-A66C-C805230E85C0}" type="slidenum">
              <a:rPr lang="en-IE" smtClean="0"/>
              <a:pPr fontAlgn="base">
                <a:spcBef>
                  <a:spcPct val="0"/>
                </a:spcBef>
                <a:spcAft>
                  <a:spcPct val="0"/>
                </a:spcAft>
                <a:defRPr/>
              </a:pPr>
              <a:t>4</a:t>
            </a:fld>
            <a:endParaRPr lang="en-I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30C5D5-F09B-4531-A619-F3EBF674AD10}" type="slidenum">
              <a:rPr lang="en-IE" smtClean="0"/>
              <a:pPr fontAlgn="base">
                <a:spcBef>
                  <a:spcPct val="0"/>
                </a:spcBef>
                <a:spcAft>
                  <a:spcPct val="0"/>
                </a:spcAft>
                <a:defRPr/>
              </a:pPr>
              <a:t>7</a:t>
            </a:fld>
            <a:endParaRPr lang="en-I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7645CB-5C4C-4F9D-86B9-35ECB30DBFB9}" type="slidenum">
              <a:rPr lang="en-IE" smtClean="0"/>
              <a:pPr fontAlgn="base">
                <a:spcBef>
                  <a:spcPct val="0"/>
                </a:spcBef>
                <a:spcAft>
                  <a:spcPct val="0"/>
                </a:spcAft>
                <a:defRPr/>
              </a:pPr>
              <a:t>8</a:t>
            </a:fld>
            <a:endParaRPr lang="en-I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7E1A46-AD53-404F-866F-03BFAA8DA024}" type="slidenum">
              <a:rPr lang="en-IE" smtClean="0"/>
              <a:pPr fontAlgn="base">
                <a:spcBef>
                  <a:spcPct val="0"/>
                </a:spcBef>
                <a:spcAft>
                  <a:spcPct val="0"/>
                </a:spcAft>
                <a:defRPr/>
              </a:pPr>
              <a:t>10</a:t>
            </a:fld>
            <a:endParaRPr lang="en-I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9C18C-2CC6-4484-B0EC-DEBCF8C819CB}" type="slidenum">
              <a:rPr lang="en-IE" smtClean="0"/>
              <a:pPr fontAlgn="base">
                <a:spcBef>
                  <a:spcPct val="0"/>
                </a:spcBef>
                <a:spcAft>
                  <a:spcPct val="0"/>
                </a:spcAft>
                <a:defRPr/>
              </a:pPr>
              <a:t>11</a:t>
            </a:fld>
            <a:endParaRPr lang="en-I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453660-D28D-4B0C-8220-4743AA104628}" type="slidenum">
              <a:rPr lang="en-IE" smtClean="0"/>
              <a:pPr fontAlgn="base">
                <a:spcBef>
                  <a:spcPct val="0"/>
                </a:spcBef>
                <a:spcAft>
                  <a:spcPct val="0"/>
                </a:spcAft>
                <a:defRPr/>
              </a:pPr>
              <a:t>18</a:t>
            </a:fld>
            <a:endParaRPr lang="en-I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2A37F9-EE7A-494E-81DF-8BC06F65D017}" type="slidenum">
              <a:rPr lang="en-IE" smtClean="0"/>
              <a:pPr fontAlgn="base">
                <a:spcBef>
                  <a:spcPct val="0"/>
                </a:spcBef>
                <a:spcAft>
                  <a:spcPct val="0"/>
                </a:spcAft>
                <a:defRPr/>
              </a:pPr>
              <a:t>20</a:t>
            </a:fld>
            <a:endParaRPr lang="en-I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3DC69C-0BB9-4C12-8424-F2B6F49CCAFB}" type="slidenum">
              <a:rPr lang="en-IE" smtClean="0"/>
              <a:pPr fontAlgn="base">
                <a:spcBef>
                  <a:spcPct val="0"/>
                </a:spcBef>
                <a:spcAft>
                  <a:spcPct val="0"/>
                </a:spcAft>
                <a:defRPr/>
              </a:pPr>
              <a:t>21</a:t>
            </a:fld>
            <a:endParaRPr lang="en-I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624CF-022E-410A-A57A-DC31022CC8AB}" type="datetimeFigureOut">
              <a:rPr lang="en-IE" smtClean="0"/>
              <a:pPr/>
              <a:t>12/12/2014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DB679C3-2D0A-4ADB-9D47-104F9EC7DA74}"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B624CF-022E-410A-A57A-DC31022CC8AB}" type="datetimeFigureOut">
              <a:rPr lang="en-IE" smtClean="0"/>
              <a:pPr/>
              <a:t>12/12/2014</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B679C3-2D0A-4ADB-9D47-104F9EC7DA74}"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ncbi.nlm.nih.gov/pubmed/21034824"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2" Type="http://schemas.openxmlformats.org/officeDocument/2006/relationships/hyperlink" Target="http://www.who.int/mediacentre/news/statements/2014/ebola-therapies-consultation/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5"/>
            <a:ext cx="7772400" cy="1944216"/>
          </a:xfrm>
        </p:spPr>
        <p:txBody>
          <a:bodyPr>
            <a:noAutofit/>
          </a:bodyPr>
          <a:lstStyle/>
          <a:p>
            <a:r>
              <a:rPr lang="en-IE" sz="6600" b="1" dirty="0" smtClean="0">
                <a:solidFill>
                  <a:srgbClr val="C00000"/>
                </a:solidFill>
              </a:rPr>
              <a:t>Ebola</a:t>
            </a:r>
            <a:r>
              <a:rPr lang="en-IE" sz="4800" b="1" dirty="0" smtClean="0">
                <a:solidFill>
                  <a:srgbClr val="C00000"/>
                </a:solidFill>
              </a:rPr>
              <a:t/>
            </a:r>
            <a:br>
              <a:rPr lang="en-IE" sz="4800" b="1" dirty="0" smtClean="0">
                <a:solidFill>
                  <a:srgbClr val="C00000"/>
                </a:solidFill>
              </a:rPr>
            </a:br>
            <a:r>
              <a:rPr lang="en-IE" sz="4800" b="1" dirty="0" smtClean="0">
                <a:solidFill>
                  <a:srgbClr val="C00000"/>
                </a:solidFill>
              </a:rPr>
              <a:t>  </a:t>
            </a:r>
            <a:r>
              <a:rPr lang="en-IE" sz="5400" b="1" dirty="0" smtClean="0">
                <a:solidFill>
                  <a:srgbClr val="C00000"/>
                </a:solidFill>
              </a:rPr>
              <a:t>Vaccines and Treatments</a:t>
            </a:r>
            <a:endParaRPr lang="en-IE" sz="5400" b="1" dirty="0">
              <a:solidFill>
                <a:srgbClr val="C00000"/>
              </a:solidFill>
            </a:endParaRPr>
          </a:p>
        </p:txBody>
      </p:sp>
      <p:pic>
        <p:nvPicPr>
          <p:cNvPr id="4" name="Picture 2" descr="C:\Users\breda.cosgrove1\Desktop\ebola virus picture.jpg"/>
          <p:cNvPicPr>
            <a:picLocks noChangeAspect="1" noChangeArrowheads="1"/>
          </p:cNvPicPr>
          <p:nvPr/>
        </p:nvPicPr>
        <p:blipFill>
          <a:blip r:embed="rId2" cstate="print"/>
          <a:srcRect/>
          <a:stretch>
            <a:fillRect/>
          </a:stretch>
        </p:blipFill>
        <p:spPr bwMode="auto">
          <a:xfrm>
            <a:off x="2051720" y="3429000"/>
            <a:ext cx="5472608" cy="2232248"/>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
        <p:nvSpPr>
          <p:cNvPr id="7" name="TextBox 6"/>
          <p:cNvSpPr txBox="1"/>
          <p:nvPr/>
        </p:nvSpPr>
        <p:spPr>
          <a:xfrm>
            <a:off x="2195736" y="6021288"/>
            <a:ext cx="5400600" cy="369332"/>
          </a:xfrm>
          <a:prstGeom prst="rect">
            <a:avLst/>
          </a:prstGeom>
          <a:noFill/>
        </p:spPr>
        <p:txBody>
          <a:bodyPr wrap="square" rtlCol="0">
            <a:spAutoFit/>
          </a:bodyPr>
          <a:lstStyle/>
          <a:p>
            <a:pPr algn="ctr"/>
            <a:r>
              <a:rPr lang="en-IE" b="1" dirty="0" smtClean="0">
                <a:solidFill>
                  <a:schemeClr val="tx1">
                    <a:lumMod val="50000"/>
                    <a:lumOff val="50000"/>
                  </a:schemeClr>
                </a:solidFill>
              </a:rPr>
              <a:t>26/11/2014</a:t>
            </a:r>
            <a:endParaRPr lang="en-IE" b="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936104"/>
          </a:xfrm>
        </p:spPr>
        <p:txBody>
          <a:bodyPr rtlCol="0">
            <a:normAutofit fontScale="90000"/>
          </a:bodyPr>
          <a:lstStyle/>
          <a:p>
            <a:pPr eaLnBrk="1" fontAlgn="auto" hangingPunct="1">
              <a:spcAft>
                <a:spcPts val="0"/>
              </a:spcAft>
              <a:defRPr/>
            </a:pPr>
            <a:r>
              <a:rPr lang="en-US" sz="4000" b="1" dirty="0" smtClean="0">
                <a:solidFill>
                  <a:srgbClr val="C00000"/>
                </a:solidFill>
              </a:rPr>
              <a:t>1. Chimpanzee adenovirus serotype 3 (cAd3-EBO)</a:t>
            </a:r>
            <a:endParaRPr lang="en-US" sz="4000" b="1" dirty="0">
              <a:solidFill>
                <a:srgbClr val="C00000"/>
              </a:solidFill>
            </a:endParaRPr>
          </a:p>
        </p:txBody>
      </p:sp>
      <p:sp>
        <p:nvSpPr>
          <p:cNvPr id="15363" name="Content Placeholder 2"/>
          <p:cNvSpPr>
            <a:spLocks noGrp="1"/>
          </p:cNvSpPr>
          <p:nvPr>
            <p:ph idx="1"/>
          </p:nvPr>
        </p:nvSpPr>
        <p:spPr>
          <a:xfrm>
            <a:off x="251520" y="1772816"/>
            <a:ext cx="8435280" cy="4752528"/>
          </a:xfrm>
        </p:spPr>
        <p:txBody>
          <a:bodyPr>
            <a:normAutofit lnSpcReduction="10000"/>
          </a:bodyPr>
          <a:lstStyle/>
          <a:p>
            <a:r>
              <a:rPr lang="en-US" sz="2800" dirty="0" smtClean="0"/>
              <a:t>Based on recombinant adenovirus 3 (cAd3) </a:t>
            </a:r>
          </a:p>
          <a:p>
            <a:pPr indent="12700">
              <a:buNone/>
            </a:pPr>
            <a:r>
              <a:rPr lang="en-US" sz="2800" dirty="0" smtClean="0"/>
              <a:t>technology</a:t>
            </a:r>
          </a:p>
          <a:p>
            <a:pPr lvl="1"/>
            <a:r>
              <a:rPr lang="en-US" sz="2200" dirty="0" smtClean="0"/>
              <a:t>a surface protein gene of Ebola virus is inserted into a modified chimpanzee adenovirus</a:t>
            </a:r>
          </a:p>
          <a:p>
            <a:pPr lvl="1"/>
            <a:r>
              <a:rPr lang="en-US" sz="2200" dirty="0" smtClean="0"/>
              <a:t>resulting virus cannot replicate in humans, but is intended to induce an immune response</a:t>
            </a:r>
            <a:endParaRPr lang="en-US" sz="2800" dirty="0" smtClean="0"/>
          </a:p>
          <a:p>
            <a:pPr eaLnBrk="1" hangingPunct="1"/>
            <a:r>
              <a:rPr lang="en-US" sz="2800" dirty="0" smtClean="0"/>
              <a:t>Adenovirus causes common cold</a:t>
            </a:r>
          </a:p>
          <a:p>
            <a:pPr eaLnBrk="1" hangingPunct="1"/>
            <a:r>
              <a:rPr lang="en-US" sz="2800" dirty="0" smtClean="0"/>
              <a:t>Pre-existing immunity in humans may be a problem, impairing vaccine efficacy</a:t>
            </a:r>
          </a:p>
          <a:p>
            <a:pPr eaLnBrk="1" hangingPunct="1"/>
            <a:r>
              <a:rPr lang="en-US" sz="2800" dirty="0" smtClean="0"/>
              <a:t>However, cAd3 is a rare adenovirus serotype, with most humans not having pre-existing immunity</a:t>
            </a:r>
          </a:p>
        </p:txBody>
      </p:sp>
      <p:pic>
        <p:nvPicPr>
          <p:cNvPr id="5"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pic>
        <p:nvPicPr>
          <p:cNvPr id="7" name="Picture 3" descr="common-cold.jpg"/>
          <p:cNvPicPr>
            <a:picLocks noChangeAspect="1"/>
          </p:cNvPicPr>
          <p:nvPr/>
        </p:nvPicPr>
        <p:blipFill>
          <a:blip r:embed="rId5" cstate="print"/>
          <a:srcRect/>
          <a:stretch>
            <a:fillRect/>
          </a:stretch>
        </p:blipFill>
        <p:spPr bwMode="auto">
          <a:xfrm>
            <a:off x="7092280" y="764704"/>
            <a:ext cx="1656184" cy="17596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b="1" dirty="0" smtClean="0">
                <a:solidFill>
                  <a:srgbClr val="C00000"/>
                </a:solidFill>
              </a:rPr>
              <a:t>1. Chimpanzee adenovirus serotype 3 (cAd3-EBO)</a:t>
            </a:r>
            <a:endParaRPr lang="en-US" b="1" dirty="0">
              <a:solidFill>
                <a:srgbClr val="C00000"/>
              </a:solidFill>
            </a:endParaRPr>
          </a:p>
        </p:txBody>
      </p:sp>
      <p:sp>
        <p:nvSpPr>
          <p:cNvPr id="3" name="Content Placeholder 2"/>
          <p:cNvSpPr>
            <a:spLocks noGrp="1"/>
          </p:cNvSpPr>
          <p:nvPr>
            <p:ph idx="1"/>
          </p:nvPr>
        </p:nvSpPr>
        <p:spPr>
          <a:xfrm>
            <a:off x="457200" y="1828800"/>
            <a:ext cx="8229600" cy="5029200"/>
          </a:xfrm>
        </p:spPr>
        <p:txBody>
          <a:bodyPr rtlCol="0">
            <a:normAutofit/>
          </a:bodyPr>
          <a:lstStyle/>
          <a:p>
            <a:pPr>
              <a:defRPr/>
            </a:pPr>
            <a:r>
              <a:rPr lang="en-US" sz="2800" dirty="0" smtClean="0"/>
              <a:t>cAd3-EBO </a:t>
            </a:r>
            <a:r>
              <a:rPr lang="en-US" sz="3000" dirty="0" smtClean="0"/>
              <a:t>tested in 16 NHPs and found to be 100% protective (Stanley et al 2014)</a:t>
            </a:r>
          </a:p>
          <a:p>
            <a:pPr eaLnBrk="1" fontAlgn="auto" hangingPunct="1">
              <a:spcAft>
                <a:spcPts val="0"/>
              </a:spcAft>
              <a:buFont typeface="Arial" pitchFamily="34" charset="0"/>
              <a:buChar char="•"/>
              <a:defRPr/>
            </a:pPr>
            <a:r>
              <a:rPr lang="en-US" sz="3000" dirty="0" smtClean="0"/>
              <a:t>Phase 1 human trials began in September in US and Oxford</a:t>
            </a:r>
          </a:p>
          <a:p>
            <a:pPr eaLnBrk="1" fontAlgn="auto" hangingPunct="1">
              <a:spcAft>
                <a:spcPts val="0"/>
              </a:spcAft>
              <a:buFont typeface="Arial" pitchFamily="34" charset="0"/>
              <a:buChar char="•"/>
              <a:defRPr/>
            </a:pPr>
            <a:r>
              <a:rPr lang="en-US" sz="3000" dirty="0" smtClean="0"/>
              <a:t>Being developed by GlaxoSmithKline and US National Institute of Health</a:t>
            </a:r>
          </a:p>
          <a:p>
            <a:pPr eaLnBrk="1" fontAlgn="auto" hangingPunct="1">
              <a:spcAft>
                <a:spcPts val="0"/>
              </a:spcAft>
              <a:buFont typeface="Arial" pitchFamily="34" charset="0"/>
              <a:buChar char="•"/>
              <a:defRPr/>
            </a:pPr>
            <a:endParaRPr lang="en-US" sz="3000" dirty="0"/>
          </a:p>
        </p:txBody>
      </p:sp>
      <p:pic>
        <p:nvPicPr>
          <p:cNvPr id="4"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pic>
        <p:nvPicPr>
          <p:cNvPr id="6" name="Picture 3" descr="gskLogo.gif"/>
          <p:cNvPicPr>
            <a:picLocks noChangeAspect="1"/>
          </p:cNvPicPr>
          <p:nvPr/>
        </p:nvPicPr>
        <p:blipFill>
          <a:blip r:embed="rId5" cstate="print"/>
          <a:srcRect/>
          <a:stretch>
            <a:fillRect/>
          </a:stretch>
        </p:blipFill>
        <p:spPr bwMode="auto">
          <a:xfrm>
            <a:off x="5436096" y="4869160"/>
            <a:ext cx="2088232" cy="1440160"/>
          </a:xfrm>
          <a:prstGeom prst="rect">
            <a:avLst/>
          </a:prstGeom>
          <a:noFill/>
          <a:ln w="9525">
            <a:noFill/>
            <a:miter lim="800000"/>
            <a:headEnd/>
            <a:tailEnd/>
          </a:ln>
        </p:spPr>
      </p:pic>
      <p:pic>
        <p:nvPicPr>
          <p:cNvPr id="7" name="Picture 6" descr="imagesCA6IL5OL.jpg"/>
          <p:cNvPicPr>
            <a:picLocks noChangeAspect="1"/>
          </p:cNvPicPr>
          <p:nvPr/>
        </p:nvPicPr>
        <p:blipFill>
          <a:blip r:embed="rId6" cstate="print"/>
          <a:stretch>
            <a:fillRect/>
          </a:stretch>
        </p:blipFill>
        <p:spPr>
          <a:xfrm>
            <a:off x="1619672" y="5013176"/>
            <a:ext cx="2209800" cy="122413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solidFill>
                  <a:srgbClr val="C00000"/>
                </a:solidFill>
              </a:rPr>
              <a:t>2. Recombinant vesicular stomatitis virus vaccine (</a:t>
            </a:r>
            <a:r>
              <a:rPr lang="en-IE" b="1" dirty="0" err="1" smtClean="0">
                <a:solidFill>
                  <a:srgbClr val="C00000"/>
                </a:solidFill>
              </a:rPr>
              <a:t>rVSV</a:t>
            </a:r>
            <a:r>
              <a:rPr lang="en-IE" b="1" dirty="0" smtClean="0">
                <a:solidFill>
                  <a:srgbClr val="C00000"/>
                </a:solidFill>
              </a:rPr>
              <a:t>-EBO)</a:t>
            </a:r>
            <a:endParaRPr lang="en-IE"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IE" dirty="0" smtClean="0"/>
              <a:t>VSV causes mild flu-like illness in humans</a:t>
            </a:r>
          </a:p>
          <a:p>
            <a:pPr>
              <a:buNone/>
            </a:pPr>
            <a:endParaRPr lang="en-IE" dirty="0" smtClean="0"/>
          </a:p>
          <a:p>
            <a:r>
              <a:rPr lang="en-IE" dirty="0" smtClean="0"/>
              <a:t>Gene for surface glycoprotein of Ebola inserted into VSV - this recombinant virus is then intended to induce an immune response in humans to Ebola virus </a:t>
            </a:r>
          </a:p>
          <a:p>
            <a:endParaRPr lang="en-IE" dirty="0" smtClean="0"/>
          </a:p>
          <a:p>
            <a:r>
              <a:rPr lang="en-IE" dirty="0" smtClean="0"/>
              <a:t>Jones et al (2005)</a:t>
            </a:r>
          </a:p>
          <a:p>
            <a:pPr lvl="1"/>
            <a:r>
              <a:rPr lang="en-US" dirty="0" smtClean="0"/>
              <a:t>100% protective against Zaire Ebola virus (ZEBOV) in NHPs after a single vaccination</a:t>
            </a:r>
            <a:endParaRPr lang="en-IE" dirty="0" smtClean="0"/>
          </a:p>
          <a:p>
            <a:pPr lvl="1"/>
            <a:endParaRPr lang="en-IE" dirty="0" smtClean="0"/>
          </a:p>
          <a:p>
            <a:endParaRPr lang="en-IE" dirty="0" smtClean="0"/>
          </a:p>
        </p:txBody>
      </p:sp>
      <p:pic>
        <p:nvPicPr>
          <p:cNvPr id="4"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solidFill>
                  <a:srgbClr val="C00000"/>
                </a:solidFill>
              </a:rPr>
              <a:t>2. Recombinant vesicular stomatitis virus vaccine (</a:t>
            </a:r>
            <a:r>
              <a:rPr lang="en-IE" b="1" dirty="0" err="1" smtClean="0">
                <a:solidFill>
                  <a:srgbClr val="C00000"/>
                </a:solidFill>
              </a:rPr>
              <a:t>rVSV</a:t>
            </a:r>
            <a:r>
              <a:rPr lang="en-IE" b="1" dirty="0" smtClean="0">
                <a:solidFill>
                  <a:srgbClr val="C00000"/>
                </a:solidFill>
              </a:rPr>
              <a:t>-EBO)</a:t>
            </a:r>
            <a:endParaRPr lang="en-IE"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IE" dirty="0" err="1" smtClean="0"/>
              <a:t>Feldmann</a:t>
            </a:r>
            <a:r>
              <a:rPr lang="en-IE" dirty="0" smtClean="0"/>
              <a:t> et al (2007)</a:t>
            </a:r>
          </a:p>
          <a:p>
            <a:pPr lvl="1"/>
            <a:r>
              <a:rPr lang="en-IE" dirty="0"/>
              <a:t>d</a:t>
            </a:r>
            <a:r>
              <a:rPr lang="en-IE" dirty="0" smtClean="0"/>
              <a:t>emonstrated varying degrees of protection </a:t>
            </a:r>
            <a:r>
              <a:rPr lang="en-IE" u="sng" dirty="0" smtClean="0"/>
              <a:t>post-exposure</a:t>
            </a:r>
            <a:r>
              <a:rPr lang="en-IE" dirty="0" smtClean="0"/>
              <a:t> in </a:t>
            </a:r>
            <a:r>
              <a:rPr lang="en-IE" dirty="0" err="1" smtClean="0"/>
              <a:t>NHPs</a:t>
            </a:r>
            <a:r>
              <a:rPr lang="en-IE" dirty="0" smtClean="0"/>
              <a:t> if vaccine given up to 24 hours after exposure to a lethal dose of Ebola virus</a:t>
            </a:r>
          </a:p>
          <a:p>
            <a:pPr lvl="1">
              <a:buNone/>
            </a:pPr>
            <a:endParaRPr lang="en-IE" dirty="0" smtClean="0"/>
          </a:p>
          <a:p>
            <a:pPr>
              <a:defRPr/>
            </a:pPr>
            <a:r>
              <a:rPr lang="en-US" dirty="0"/>
              <a:t>Given to lab worker exposed to </a:t>
            </a:r>
            <a:r>
              <a:rPr lang="en-US" dirty="0" smtClean="0"/>
              <a:t>ZEBOV following needle stick injury </a:t>
            </a:r>
            <a:r>
              <a:rPr lang="en-US" dirty="0"/>
              <a:t>in </a:t>
            </a:r>
            <a:r>
              <a:rPr lang="en-US" dirty="0" smtClean="0"/>
              <a:t>Hamburg, 2009</a:t>
            </a:r>
            <a:endParaRPr lang="en-US" dirty="0"/>
          </a:p>
          <a:p>
            <a:pPr lvl="1">
              <a:defRPr/>
            </a:pPr>
            <a:r>
              <a:rPr lang="en-US" dirty="0"/>
              <a:t>VSV </a:t>
            </a:r>
            <a:r>
              <a:rPr lang="en-US" dirty="0" err="1"/>
              <a:t>viraemia</a:t>
            </a:r>
            <a:r>
              <a:rPr lang="en-US" dirty="0"/>
              <a:t> but did not develop EVD</a:t>
            </a:r>
          </a:p>
          <a:p>
            <a:pPr lvl="1">
              <a:defRPr/>
            </a:pPr>
            <a:r>
              <a:rPr lang="en-US" dirty="0" smtClean="0"/>
              <a:t>It’s not </a:t>
            </a:r>
            <a:r>
              <a:rPr lang="en-US" dirty="0"/>
              <a:t>possible to know </a:t>
            </a:r>
            <a:r>
              <a:rPr lang="en-US" dirty="0" smtClean="0"/>
              <a:t>if treatment </a:t>
            </a:r>
          </a:p>
          <a:p>
            <a:pPr lvl="1">
              <a:buNone/>
              <a:defRPr/>
            </a:pPr>
            <a:r>
              <a:rPr lang="en-US" dirty="0" smtClean="0"/>
              <a:t>	was </a:t>
            </a:r>
            <a:r>
              <a:rPr lang="en-US" dirty="0"/>
              <a:t>effective or if </a:t>
            </a:r>
            <a:r>
              <a:rPr lang="en-US" dirty="0" smtClean="0"/>
              <a:t>patient was never </a:t>
            </a:r>
          </a:p>
          <a:p>
            <a:pPr lvl="1">
              <a:buNone/>
              <a:defRPr/>
            </a:pPr>
            <a:r>
              <a:rPr lang="en-US" dirty="0" smtClean="0"/>
              <a:t>	infected   </a:t>
            </a:r>
            <a:endParaRPr lang="en-US" dirty="0"/>
          </a:p>
          <a:p>
            <a:endParaRPr lang="en-IE" dirty="0"/>
          </a:p>
        </p:txBody>
      </p:sp>
      <p:pic>
        <p:nvPicPr>
          <p:cNvPr id="4"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pic>
        <p:nvPicPr>
          <p:cNvPr id="6" name="Picture 3" descr="NSI.jpg"/>
          <p:cNvPicPr>
            <a:picLocks noChangeAspect="1"/>
          </p:cNvPicPr>
          <p:nvPr/>
        </p:nvPicPr>
        <p:blipFill>
          <a:blip r:embed="rId4" cstate="print"/>
          <a:srcRect/>
          <a:stretch>
            <a:fillRect/>
          </a:stretch>
        </p:blipFill>
        <p:spPr bwMode="auto">
          <a:xfrm>
            <a:off x="6948264" y="4365104"/>
            <a:ext cx="2088232"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solidFill>
                  <a:srgbClr val="C00000"/>
                </a:solidFill>
              </a:rPr>
              <a:t>2. Recombinant vesicular stomatitis virus vaccine (</a:t>
            </a:r>
            <a:r>
              <a:rPr lang="en-IE" b="1" dirty="0" err="1" smtClean="0">
                <a:solidFill>
                  <a:srgbClr val="C00000"/>
                </a:solidFill>
              </a:rPr>
              <a:t>rVSV</a:t>
            </a:r>
            <a:r>
              <a:rPr lang="en-IE" b="1" dirty="0" smtClean="0">
                <a:solidFill>
                  <a:srgbClr val="C00000"/>
                </a:solidFill>
              </a:rPr>
              <a:t>-EBO)</a:t>
            </a:r>
            <a:endParaRPr lang="en-IE" b="1" dirty="0">
              <a:solidFill>
                <a:srgbClr val="C00000"/>
              </a:solidFill>
            </a:endParaRPr>
          </a:p>
        </p:txBody>
      </p:sp>
      <p:sp>
        <p:nvSpPr>
          <p:cNvPr id="3" name="Content Placeholder 2"/>
          <p:cNvSpPr>
            <a:spLocks noGrp="1"/>
          </p:cNvSpPr>
          <p:nvPr>
            <p:ph idx="1"/>
          </p:nvPr>
        </p:nvSpPr>
        <p:spPr/>
        <p:txBody>
          <a:bodyPr/>
          <a:lstStyle/>
          <a:p>
            <a:r>
              <a:rPr lang="en-IE" dirty="0" smtClean="0"/>
              <a:t>Phase 1 human trials began this autumn</a:t>
            </a:r>
          </a:p>
          <a:p>
            <a:endParaRPr lang="en-IE" dirty="0"/>
          </a:p>
          <a:p>
            <a:r>
              <a:rPr lang="en-IE" dirty="0" smtClean="0"/>
              <a:t>Being developed by Public Health Agency of Canada, </a:t>
            </a:r>
            <a:r>
              <a:rPr lang="en-IE" dirty="0" err="1" smtClean="0"/>
              <a:t>NewLink</a:t>
            </a:r>
            <a:r>
              <a:rPr lang="en-IE" dirty="0" smtClean="0"/>
              <a:t> Genetics and others</a:t>
            </a:r>
          </a:p>
          <a:p>
            <a:endParaRPr lang="en-IE" dirty="0"/>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6" name="Content Placeholder 3" descr="logo_canadianhealth.gif"/>
          <p:cNvPicPr>
            <a:picLocks noChangeAspect="1"/>
          </p:cNvPicPr>
          <p:nvPr/>
        </p:nvPicPr>
        <p:blipFill>
          <a:blip r:embed="rId4" cstate="print"/>
          <a:srcRect/>
          <a:stretch>
            <a:fillRect/>
          </a:stretch>
        </p:blipFill>
        <p:spPr>
          <a:xfrm>
            <a:off x="899592" y="4293096"/>
            <a:ext cx="2095500" cy="1371600"/>
          </a:xfrm>
          <a:prstGeom prst="rect">
            <a:avLst/>
          </a:prstGeom>
        </p:spPr>
      </p:pic>
      <p:pic>
        <p:nvPicPr>
          <p:cNvPr id="7" name="Picture 21" descr="Picture 11.png"/>
          <p:cNvPicPr>
            <a:picLocks noChangeAspect="1"/>
          </p:cNvPicPr>
          <p:nvPr/>
        </p:nvPicPr>
        <p:blipFill>
          <a:blip r:embed="rId5" cstate="print"/>
          <a:srcRect/>
          <a:stretch>
            <a:fillRect/>
          </a:stretch>
        </p:blipFill>
        <p:spPr bwMode="auto">
          <a:xfrm>
            <a:off x="5436096" y="4365104"/>
            <a:ext cx="2540000" cy="13247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1371600"/>
            <a:ext cx="8229600" cy="3352800"/>
          </a:xfrm>
        </p:spPr>
        <p:txBody>
          <a:bodyPr/>
          <a:lstStyle/>
          <a:p>
            <a:pPr eaLnBrk="1" hangingPunct="1"/>
            <a:r>
              <a:rPr lang="en-US" sz="5200" b="1" dirty="0" smtClean="0">
                <a:solidFill>
                  <a:srgbClr val="C00000"/>
                </a:solidFill>
              </a:rPr>
              <a:t>Potential Ebola Treatments</a:t>
            </a:r>
          </a:p>
        </p:txBody>
      </p:sp>
      <p:pic>
        <p:nvPicPr>
          <p:cNvPr id="3"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95536" y="188640"/>
            <a:ext cx="8229600" cy="1143000"/>
          </a:xfrm>
        </p:spPr>
        <p:txBody>
          <a:bodyPr>
            <a:normAutofit/>
          </a:bodyPr>
          <a:lstStyle/>
          <a:p>
            <a:r>
              <a:rPr lang="en-US" b="1" dirty="0" smtClean="0">
                <a:solidFill>
                  <a:srgbClr val="C00000"/>
                </a:solidFill>
              </a:rPr>
              <a:t>Potential Ebola Treatments</a:t>
            </a:r>
            <a:endParaRPr lang="en-US" b="1" dirty="0">
              <a:solidFill>
                <a:srgbClr val="C00000"/>
              </a:solidFill>
            </a:endParaRPr>
          </a:p>
        </p:txBody>
      </p:sp>
      <p:sp>
        <p:nvSpPr>
          <p:cNvPr id="14" name="Content Placeholder 13"/>
          <p:cNvSpPr>
            <a:spLocks noGrp="1"/>
          </p:cNvSpPr>
          <p:nvPr>
            <p:ph sz="half" idx="1"/>
          </p:nvPr>
        </p:nvSpPr>
        <p:spPr>
          <a:xfrm>
            <a:off x="457200" y="1447800"/>
            <a:ext cx="4834880" cy="4678363"/>
          </a:xfrm>
        </p:spPr>
        <p:txBody>
          <a:bodyPr>
            <a:noAutofit/>
          </a:bodyPr>
          <a:lstStyle/>
          <a:p>
            <a:pPr marL="514350" indent="-514350">
              <a:buFont typeface="+mj-lt"/>
              <a:buAutoNum type="arabicPeriod"/>
            </a:pPr>
            <a:r>
              <a:rPr lang="en-US" dirty="0" smtClean="0"/>
              <a:t>Antibody therapy</a:t>
            </a:r>
          </a:p>
          <a:p>
            <a:pPr marL="914400" lvl="1" indent="-514350">
              <a:buAutoNum type="alphaLcPeriod"/>
            </a:pPr>
            <a:r>
              <a:rPr lang="en-US" sz="2200" dirty="0" smtClean="0"/>
              <a:t>Convalescent whole blood and plasma</a:t>
            </a:r>
          </a:p>
          <a:p>
            <a:pPr marL="914400" lvl="1" indent="-514350">
              <a:buAutoNum type="alphaLcPeriod"/>
            </a:pPr>
            <a:r>
              <a:rPr lang="en-US" sz="2200" dirty="0" smtClean="0"/>
              <a:t>Monoclonal antibodies (</a:t>
            </a:r>
            <a:r>
              <a:rPr lang="en-US" sz="2200" dirty="0" err="1" smtClean="0"/>
              <a:t>ZMapp</a:t>
            </a:r>
            <a:r>
              <a:rPr lang="en-US" sz="2200" dirty="0" smtClean="0"/>
              <a:t>)</a:t>
            </a:r>
          </a:p>
          <a:p>
            <a:pPr marL="514350" indent="-514350">
              <a:buAutoNum type="arabicPeriod" startAt="2"/>
            </a:pPr>
            <a:r>
              <a:rPr lang="en-US" dirty="0" smtClean="0"/>
              <a:t>Antiviral therapy</a:t>
            </a:r>
          </a:p>
          <a:p>
            <a:pPr marL="914400" lvl="1" indent="-514350">
              <a:buFont typeface="Arial" pitchFamily="34" charset="0"/>
              <a:buAutoNum type="alphaLcPeriod"/>
            </a:pPr>
            <a:r>
              <a:rPr lang="en-US" sz="2200" dirty="0" smtClean="0"/>
              <a:t>RNA-based drugs</a:t>
            </a:r>
          </a:p>
          <a:p>
            <a:pPr marL="914400" lvl="1" indent="-514350">
              <a:buFont typeface="Arial" pitchFamily="34" charset="0"/>
              <a:buAutoNum type="alphaLcPeriod"/>
            </a:pPr>
            <a:r>
              <a:rPr lang="en-US" sz="2200" dirty="0" err="1" smtClean="0"/>
              <a:t>Brincidofovir</a:t>
            </a:r>
            <a:r>
              <a:rPr lang="en-US" sz="2200" dirty="0" smtClean="0"/>
              <a:t>  (CMX-001)</a:t>
            </a:r>
          </a:p>
          <a:p>
            <a:pPr marL="514350" indent="-514350">
              <a:buAutoNum type="arabicPeriod" startAt="2"/>
            </a:pPr>
            <a:r>
              <a:rPr lang="en-US" dirty="0" err="1" smtClean="0"/>
              <a:t>Immunomodulators</a:t>
            </a:r>
            <a:endParaRPr lang="en-US" dirty="0" smtClean="0"/>
          </a:p>
          <a:p>
            <a:pPr marL="514350" indent="-514350">
              <a:buAutoNum type="arabicPeriod" startAt="2"/>
            </a:pPr>
            <a:r>
              <a:rPr lang="en-US" dirty="0" smtClean="0"/>
              <a:t>Coagulation modulators</a:t>
            </a:r>
            <a:endParaRPr lang="en-US" dirty="0"/>
          </a:p>
        </p:txBody>
      </p:sp>
      <p:sp>
        <p:nvSpPr>
          <p:cNvPr id="15" name="Content Placeholder 14"/>
          <p:cNvSpPr>
            <a:spLocks noGrp="1"/>
          </p:cNvSpPr>
          <p:nvPr>
            <p:ph sz="half" idx="2"/>
          </p:nvPr>
        </p:nvSpPr>
        <p:spPr>
          <a:xfrm>
            <a:off x="5562600" y="1600200"/>
            <a:ext cx="3124200" cy="4525963"/>
          </a:xfrm>
        </p:spPr>
        <p:txBody>
          <a:bodyPr/>
          <a:lstStyle/>
          <a:p>
            <a:endParaRPr lang="en-US"/>
          </a:p>
        </p:txBody>
      </p:sp>
      <p:pic>
        <p:nvPicPr>
          <p:cNvPr id="16" name="Picture 15" descr="Ebola-test.jpg"/>
          <p:cNvPicPr>
            <a:picLocks noChangeAspect="1"/>
          </p:cNvPicPr>
          <p:nvPr/>
        </p:nvPicPr>
        <p:blipFill>
          <a:blip r:embed="rId2" cstate="print"/>
          <a:srcRect/>
          <a:stretch>
            <a:fillRect/>
          </a:stretch>
        </p:blipFill>
        <p:spPr bwMode="auto">
          <a:xfrm>
            <a:off x="5486400" y="1524000"/>
            <a:ext cx="3657600" cy="472440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pic>
        <p:nvPicPr>
          <p:cNvPr id="18"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260648"/>
            <a:ext cx="8496944" cy="1143000"/>
          </a:xfrm>
        </p:spPr>
        <p:txBody>
          <a:bodyPr>
            <a:normAutofit/>
          </a:bodyPr>
          <a:lstStyle/>
          <a:p>
            <a:r>
              <a:rPr lang="en-IE" sz="3600" b="1" dirty="0" smtClean="0">
                <a:solidFill>
                  <a:srgbClr val="C00000"/>
                </a:solidFill>
              </a:rPr>
              <a:t>1a. Convalescent Whole Blood and Plasma</a:t>
            </a:r>
            <a:endParaRPr lang="en-IE" sz="3600" b="1" dirty="0">
              <a:solidFill>
                <a:srgbClr val="C00000"/>
              </a:solidFill>
            </a:endParaRPr>
          </a:p>
        </p:txBody>
      </p:sp>
      <p:sp>
        <p:nvSpPr>
          <p:cNvPr id="8" name="Content Placeholder 7"/>
          <p:cNvSpPr>
            <a:spLocks noGrp="1"/>
          </p:cNvSpPr>
          <p:nvPr>
            <p:ph idx="1"/>
          </p:nvPr>
        </p:nvSpPr>
        <p:spPr>
          <a:xfrm>
            <a:off x="457200" y="1412776"/>
            <a:ext cx="8229600" cy="4353347"/>
          </a:xfrm>
        </p:spPr>
        <p:txBody>
          <a:bodyPr>
            <a:normAutofit fontScale="85000" lnSpcReduction="10000"/>
          </a:bodyPr>
          <a:lstStyle/>
          <a:p>
            <a:r>
              <a:rPr lang="en-IE" dirty="0" smtClean="0"/>
              <a:t>Blood or plasma transfusions from </a:t>
            </a:r>
          </a:p>
          <a:p>
            <a:pPr>
              <a:buNone/>
            </a:pPr>
            <a:r>
              <a:rPr lang="en-IE" dirty="0" smtClean="0"/>
              <a:t>	Ebola survivors might prevent or </a:t>
            </a:r>
          </a:p>
          <a:p>
            <a:pPr>
              <a:buNone/>
            </a:pPr>
            <a:r>
              <a:rPr lang="en-IE" dirty="0" smtClean="0"/>
              <a:t>	treat infection in others</a:t>
            </a:r>
          </a:p>
          <a:p>
            <a:r>
              <a:rPr lang="en-IE" dirty="0" smtClean="0"/>
              <a:t>Studies not conclusive</a:t>
            </a:r>
          </a:p>
          <a:p>
            <a:r>
              <a:rPr lang="en-IE" dirty="0" smtClean="0"/>
              <a:t>Theoretical and anecdotal evidence</a:t>
            </a:r>
          </a:p>
          <a:p>
            <a:r>
              <a:rPr lang="en-IE" dirty="0" smtClean="0"/>
              <a:t>Used in small number in current outbreak </a:t>
            </a:r>
          </a:p>
          <a:p>
            <a:r>
              <a:rPr lang="en-IE" dirty="0" smtClean="0"/>
              <a:t>Well-managed blood banks critical with thorough screening to ensure</a:t>
            </a:r>
          </a:p>
          <a:p>
            <a:pPr lvl="1"/>
            <a:r>
              <a:rPr lang="en-IE" dirty="0" smtClean="0"/>
              <a:t>No pathogens being transmitted via transfusion</a:t>
            </a:r>
          </a:p>
          <a:p>
            <a:pPr lvl="1"/>
            <a:r>
              <a:rPr lang="en-IE" dirty="0" smtClean="0"/>
              <a:t>Blood types match</a:t>
            </a:r>
          </a:p>
        </p:txBody>
      </p:sp>
      <p:pic>
        <p:nvPicPr>
          <p:cNvPr id="9" name="Picture 4" descr="Picture 12.png"/>
          <p:cNvPicPr>
            <a:picLocks noChangeAspect="1"/>
          </p:cNvPicPr>
          <p:nvPr/>
        </p:nvPicPr>
        <p:blipFill>
          <a:blip r:embed="rId2" cstate="print"/>
          <a:srcRect/>
          <a:stretch>
            <a:fillRect/>
          </a:stretch>
        </p:blipFill>
        <p:spPr bwMode="auto">
          <a:xfrm>
            <a:off x="6156176" y="1340768"/>
            <a:ext cx="2441449" cy="1916832"/>
          </a:xfrm>
          <a:prstGeom prst="rect">
            <a:avLst/>
          </a:prstGeom>
          <a:noFill/>
          <a:ln w="9525">
            <a:noFill/>
            <a:miter lim="800000"/>
            <a:headEnd/>
            <a:tailEnd/>
          </a:ln>
        </p:spPr>
      </p:pic>
      <p:pic>
        <p:nvPicPr>
          <p:cNvPr id="10" name="Picture 9"/>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1520" y="457200"/>
            <a:ext cx="8712968" cy="990600"/>
          </a:xfrm>
        </p:spPr>
        <p:txBody>
          <a:bodyPr rtlCol="0">
            <a:normAutofit fontScale="90000"/>
          </a:bodyPr>
          <a:lstStyle/>
          <a:p>
            <a:pPr>
              <a:defRPr/>
            </a:pPr>
            <a:r>
              <a:rPr lang="en-US" sz="4889" b="1" dirty="0" smtClean="0">
                <a:solidFill>
                  <a:srgbClr val="C00000"/>
                </a:solidFill>
              </a:rPr>
              <a:t>1b.  Monoclonal Antibodies - </a:t>
            </a:r>
            <a:r>
              <a:rPr lang="en-US" b="1" dirty="0" err="1" smtClean="0">
                <a:solidFill>
                  <a:srgbClr val="C00000"/>
                </a:solidFill>
              </a:rPr>
              <a:t>ZMapp</a:t>
            </a:r>
            <a:r>
              <a:rPr lang="en-US" sz="4889" b="1" dirty="0" smtClean="0">
                <a:solidFill>
                  <a:srgbClr val="C00000"/>
                </a:solidFill>
              </a:rPr>
              <a:t> </a:t>
            </a:r>
            <a:r>
              <a:rPr lang="en-US" baseline="30000" dirty="0" smtClean="0"/>
              <a:t/>
            </a:r>
            <a:br>
              <a:rPr lang="en-US" baseline="30000" dirty="0" smtClean="0"/>
            </a:br>
            <a:r>
              <a:rPr lang="en-US" baseline="30000" dirty="0" smtClean="0"/>
              <a:t/>
            </a:r>
            <a:br>
              <a:rPr lang="en-US" baseline="30000" dirty="0" smtClean="0"/>
            </a:br>
            <a:endParaRPr lang="en-US" baseline="30000" dirty="0"/>
          </a:p>
        </p:txBody>
      </p:sp>
      <p:sp>
        <p:nvSpPr>
          <p:cNvPr id="24579" name="Content Placeholder 6"/>
          <p:cNvSpPr>
            <a:spLocks noGrp="1"/>
          </p:cNvSpPr>
          <p:nvPr>
            <p:ph idx="1"/>
          </p:nvPr>
        </p:nvSpPr>
        <p:spPr>
          <a:xfrm>
            <a:off x="395536" y="1484784"/>
            <a:ext cx="8229600" cy="5040560"/>
          </a:xfrm>
        </p:spPr>
        <p:txBody>
          <a:bodyPr>
            <a:normAutofit/>
          </a:bodyPr>
          <a:lstStyle/>
          <a:p>
            <a:pPr eaLnBrk="1" hangingPunct="1">
              <a:lnSpc>
                <a:spcPct val="150000"/>
              </a:lnSpc>
            </a:pPr>
            <a:r>
              <a:rPr lang="en-US" sz="2800" dirty="0" smtClean="0"/>
              <a:t>Cocktail of 3 monoclonal antibodies</a:t>
            </a:r>
          </a:p>
          <a:p>
            <a:pPr lvl="1">
              <a:lnSpc>
                <a:spcPct val="150000"/>
              </a:lnSpc>
            </a:pPr>
            <a:r>
              <a:rPr lang="en-US" sz="2400" dirty="0" smtClean="0"/>
              <a:t>c13C6 and c2G4 and c4G7</a:t>
            </a:r>
          </a:p>
          <a:p>
            <a:pPr>
              <a:lnSpc>
                <a:spcPct val="150000"/>
              </a:lnSpc>
            </a:pPr>
            <a:r>
              <a:rPr lang="en-US" sz="2800" dirty="0" smtClean="0"/>
              <a:t>Manufactured in tobacco plants</a:t>
            </a:r>
          </a:p>
          <a:p>
            <a:pPr>
              <a:lnSpc>
                <a:spcPct val="150000"/>
              </a:lnSpc>
            </a:pPr>
            <a:r>
              <a:rPr lang="en-US" sz="2800" dirty="0" smtClean="0"/>
              <a:t>Targets Ebola virus glycoprotein</a:t>
            </a:r>
          </a:p>
          <a:p>
            <a:pPr>
              <a:lnSpc>
                <a:spcPct val="150000"/>
              </a:lnSpc>
            </a:pPr>
            <a:r>
              <a:rPr lang="en-US" sz="2800" dirty="0" smtClean="0"/>
              <a:t>Attaches to the  virus and block its infective </a:t>
            </a:r>
          </a:p>
          <a:p>
            <a:pPr eaLnBrk="1" hangingPunct="1">
              <a:lnSpc>
                <a:spcPct val="150000"/>
              </a:lnSpc>
              <a:buNone/>
            </a:pPr>
            <a:r>
              <a:rPr lang="en-US" sz="2800" dirty="0" smtClean="0"/>
              <a:t>    potential</a:t>
            </a:r>
          </a:p>
          <a:p>
            <a:pPr eaLnBrk="1" hangingPunct="1">
              <a:buFont typeface="Arial" charset="0"/>
              <a:buNone/>
            </a:pPr>
            <a:endParaRPr lang="en-US" dirty="0" smtClean="0"/>
          </a:p>
          <a:p>
            <a:pPr eaLnBrk="1" hangingPunct="1">
              <a:buFont typeface="Arial" charset="0"/>
              <a:buNone/>
            </a:pPr>
            <a:endParaRPr lang="en-US" dirty="0" smtClean="0"/>
          </a:p>
          <a:p>
            <a:pPr eaLnBrk="1" hangingPunct="1"/>
            <a:endParaRPr lang="en-US" dirty="0" smtClean="0"/>
          </a:p>
          <a:p>
            <a:pPr eaLnBrk="1" hangingPunct="1"/>
            <a:endParaRPr lang="en-US" dirty="0" smtClean="0"/>
          </a:p>
          <a:p>
            <a:pPr eaLnBrk="1" hangingPunct="1">
              <a:buFont typeface="Arial" charset="0"/>
              <a:buNone/>
            </a:pPr>
            <a:endParaRPr lang="en-US" dirty="0" smtClean="0"/>
          </a:p>
          <a:p>
            <a:pPr eaLnBrk="1" hangingPunct="1"/>
            <a:endParaRPr lang="en-US" dirty="0" smtClean="0"/>
          </a:p>
          <a:p>
            <a:pPr eaLnBrk="1" hangingPunct="1">
              <a:buFont typeface="Arial" charset="0"/>
              <a:buNone/>
            </a:pPr>
            <a:endParaRPr lang="en-US" dirty="0" smtClean="0"/>
          </a:p>
          <a:p>
            <a:pPr eaLnBrk="1" hangingPunct="1">
              <a:buFont typeface="Arial" charset="0"/>
              <a:buNone/>
            </a:pPr>
            <a:endParaRPr lang="en-US" dirty="0" smtClean="0"/>
          </a:p>
        </p:txBody>
      </p:sp>
      <p:pic>
        <p:nvPicPr>
          <p:cNvPr id="5"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pic>
        <p:nvPicPr>
          <p:cNvPr id="8" name="Picture 7" descr="untitled.png"/>
          <p:cNvPicPr>
            <a:picLocks noChangeAspect="1"/>
          </p:cNvPicPr>
          <p:nvPr/>
        </p:nvPicPr>
        <p:blipFill>
          <a:blip r:embed="rId5" cstate="print"/>
          <a:stretch>
            <a:fillRect/>
          </a:stretch>
        </p:blipFill>
        <p:spPr>
          <a:xfrm>
            <a:off x="7020272" y="980728"/>
            <a:ext cx="1656184" cy="331236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88640"/>
            <a:ext cx="8229600" cy="1143000"/>
          </a:xfrm>
        </p:spPr>
        <p:txBody>
          <a:bodyPr/>
          <a:lstStyle/>
          <a:p>
            <a:pPr eaLnBrk="1" hangingPunct="1"/>
            <a:r>
              <a:rPr lang="en-US" b="1" dirty="0" smtClean="0">
                <a:solidFill>
                  <a:srgbClr val="C00000"/>
                </a:solidFill>
              </a:rPr>
              <a:t>1b. ZMAPP: What’s the Evidence?</a:t>
            </a:r>
            <a:endParaRPr lang="en-US" b="1" baseline="30000" dirty="0" smtClean="0">
              <a:solidFill>
                <a:srgbClr val="C00000"/>
              </a:solidFill>
            </a:endParaRPr>
          </a:p>
        </p:txBody>
      </p:sp>
      <p:sp>
        <p:nvSpPr>
          <p:cNvPr id="25603" name="Content Placeholder 2"/>
          <p:cNvSpPr>
            <a:spLocks noGrp="1"/>
          </p:cNvSpPr>
          <p:nvPr>
            <p:ph idx="1"/>
          </p:nvPr>
        </p:nvSpPr>
        <p:spPr>
          <a:xfrm>
            <a:off x="457200" y="1772816"/>
            <a:ext cx="8229600" cy="4680520"/>
          </a:xfrm>
        </p:spPr>
        <p:txBody>
          <a:bodyPr>
            <a:normAutofit/>
          </a:bodyPr>
          <a:lstStyle/>
          <a:p>
            <a:pPr eaLnBrk="1" hangingPunct="1"/>
            <a:r>
              <a:rPr lang="en-US" dirty="0" err="1" smtClean="0"/>
              <a:t>Qiu</a:t>
            </a:r>
            <a:r>
              <a:rPr lang="en-US" dirty="0" smtClean="0"/>
              <a:t> et al (2014)</a:t>
            </a:r>
          </a:p>
          <a:p>
            <a:pPr lvl="1" eaLnBrk="1" hangingPunct="1">
              <a:lnSpc>
                <a:spcPct val="150000"/>
              </a:lnSpc>
            </a:pPr>
            <a:r>
              <a:rPr lang="en-US" dirty="0" smtClean="0"/>
              <a:t>Study of 21 rhesus macaques</a:t>
            </a:r>
          </a:p>
          <a:p>
            <a:pPr lvl="1" eaLnBrk="1" hangingPunct="1">
              <a:lnSpc>
                <a:spcPct val="150000"/>
              </a:lnSpc>
            </a:pPr>
            <a:r>
              <a:rPr lang="en-US" dirty="0" smtClean="0"/>
              <a:t>ZMAPP able to rescue 100% of macaques infected with lethal dose of EBOV when treatment initiated up to 5 days post lethal Ebola challenge</a:t>
            </a:r>
          </a:p>
          <a:p>
            <a:pPr lvl="1" eaLnBrk="1" hangingPunct="1">
              <a:lnSpc>
                <a:spcPct val="150000"/>
              </a:lnSpc>
            </a:pPr>
            <a:r>
              <a:rPr lang="en-US" dirty="0" smtClean="0"/>
              <a:t>Some NHPs with advanced disease fully recovered </a:t>
            </a:r>
          </a:p>
          <a:p>
            <a:pPr eaLnBrk="1" hangingPunct="1"/>
            <a:endParaRPr lang="en-US" dirty="0" smtClean="0"/>
          </a:p>
        </p:txBody>
      </p:sp>
      <p:pic>
        <p:nvPicPr>
          <p:cNvPr id="5"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pic>
        <p:nvPicPr>
          <p:cNvPr id="7" name="Picture 6" descr="images.jpg"/>
          <p:cNvPicPr>
            <a:picLocks noChangeAspect="1"/>
          </p:cNvPicPr>
          <p:nvPr/>
        </p:nvPicPr>
        <p:blipFill>
          <a:blip r:embed="rId4" cstate="print"/>
          <a:stretch>
            <a:fillRect/>
          </a:stretch>
        </p:blipFill>
        <p:spPr>
          <a:xfrm>
            <a:off x="5868144" y="1268760"/>
            <a:ext cx="2736304" cy="158417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4624"/>
            <a:ext cx="8229600" cy="1143000"/>
          </a:xfrm>
        </p:spPr>
        <p:txBody>
          <a:bodyPr>
            <a:normAutofit/>
          </a:bodyPr>
          <a:lstStyle/>
          <a:p>
            <a:pPr eaLnBrk="1" hangingPunct="1"/>
            <a:r>
              <a:rPr lang="en-US" sz="4000" b="1" dirty="0" smtClean="0">
                <a:solidFill>
                  <a:srgbClr val="C00000"/>
                </a:solidFill>
              </a:rPr>
              <a:t>Current Prevention and Treatment</a:t>
            </a:r>
          </a:p>
        </p:txBody>
      </p:sp>
      <p:sp>
        <p:nvSpPr>
          <p:cNvPr id="3" name="Content Placeholder 2"/>
          <p:cNvSpPr>
            <a:spLocks noGrp="1"/>
          </p:cNvSpPr>
          <p:nvPr>
            <p:ph idx="1"/>
          </p:nvPr>
        </p:nvSpPr>
        <p:spPr>
          <a:xfrm>
            <a:off x="457200" y="1371600"/>
            <a:ext cx="8229600" cy="4754563"/>
          </a:xfrm>
        </p:spPr>
        <p:txBody>
          <a:bodyPr rtlCol="0">
            <a:normAutofit fontScale="85000" lnSpcReduction="20000"/>
          </a:bodyPr>
          <a:lstStyle/>
          <a:p>
            <a:pPr eaLnBrk="1" fontAlgn="auto" hangingPunct="1">
              <a:spcAft>
                <a:spcPts val="0"/>
              </a:spcAft>
              <a:buFont typeface="Arial"/>
              <a:buChar char="•"/>
              <a:defRPr/>
            </a:pPr>
            <a:r>
              <a:rPr lang="en-IE" sz="3300" dirty="0" smtClean="0"/>
              <a:t>Isolation of cases</a:t>
            </a:r>
          </a:p>
          <a:p>
            <a:pPr eaLnBrk="1" fontAlgn="auto" hangingPunct="1">
              <a:spcAft>
                <a:spcPts val="0"/>
              </a:spcAft>
              <a:buFont typeface="Arial"/>
              <a:buChar char="•"/>
              <a:defRPr/>
            </a:pPr>
            <a:r>
              <a:rPr lang="en-IE" sz="3300" dirty="0" smtClean="0"/>
              <a:t>Stringent infection control</a:t>
            </a:r>
          </a:p>
          <a:p>
            <a:pPr eaLnBrk="1" fontAlgn="auto" hangingPunct="1">
              <a:spcAft>
                <a:spcPts val="0"/>
              </a:spcAft>
              <a:buFont typeface="Arial"/>
              <a:buChar char="•"/>
              <a:defRPr/>
            </a:pPr>
            <a:r>
              <a:rPr lang="en-IE" sz="3300" dirty="0" smtClean="0"/>
              <a:t>Contact tracing</a:t>
            </a:r>
          </a:p>
          <a:p>
            <a:pPr eaLnBrk="1" fontAlgn="auto" hangingPunct="1">
              <a:spcAft>
                <a:spcPts val="0"/>
              </a:spcAft>
              <a:buFont typeface="Arial"/>
              <a:buChar char="•"/>
              <a:defRPr/>
            </a:pPr>
            <a:r>
              <a:rPr lang="en-IE" sz="3300" dirty="0" smtClean="0"/>
              <a:t>Surveillance</a:t>
            </a:r>
          </a:p>
          <a:p>
            <a:pPr eaLnBrk="1" fontAlgn="auto" hangingPunct="1">
              <a:spcAft>
                <a:spcPts val="0"/>
              </a:spcAft>
              <a:buFont typeface="Arial"/>
              <a:buChar char="•"/>
              <a:defRPr/>
            </a:pPr>
            <a:r>
              <a:rPr lang="en-IE" sz="3300" dirty="0" smtClean="0"/>
              <a:t>Risk communication</a:t>
            </a:r>
          </a:p>
          <a:p>
            <a:pPr eaLnBrk="1" fontAlgn="auto" hangingPunct="1">
              <a:spcAft>
                <a:spcPts val="0"/>
              </a:spcAft>
              <a:buFont typeface="Arial"/>
              <a:buChar char="•"/>
              <a:defRPr/>
            </a:pPr>
            <a:r>
              <a:rPr lang="en-IE" sz="3300" dirty="0" smtClean="0"/>
              <a:t>Treatment options limited </a:t>
            </a:r>
          </a:p>
          <a:p>
            <a:pPr eaLnBrk="1" fontAlgn="auto" hangingPunct="1">
              <a:spcAft>
                <a:spcPts val="0"/>
              </a:spcAft>
              <a:buFont typeface="Arial" pitchFamily="34" charset="0"/>
              <a:buChar char="•"/>
              <a:defRPr/>
            </a:pPr>
            <a:r>
              <a:rPr lang="en-IE" sz="3300" dirty="0" smtClean="0"/>
              <a:t>Supportive therapy centred on:</a:t>
            </a:r>
          </a:p>
          <a:p>
            <a:pPr lvl="1" eaLnBrk="1" fontAlgn="auto" hangingPunct="1">
              <a:spcAft>
                <a:spcPts val="0"/>
              </a:spcAft>
              <a:buFont typeface="Arial" pitchFamily="34" charset="0"/>
              <a:buChar char="–"/>
              <a:defRPr/>
            </a:pPr>
            <a:r>
              <a:rPr lang="en-IE" sz="2600" dirty="0" smtClean="0"/>
              <a:t>Fluid resuscitation</a:t>
            </a:r>
          </a:p>
          <a:p>
            <a:pPr lvl="1" eaLnBrk="1" fontAlgn="auto" hangingPunct="1">
              <a:spcAft>
                <a:spcPts val="0"/>
              </a:spcAft>
              <a:buFont typeface="Arial" pitchFamily="34" charset="0"/>
              <a:buChar char="–"/>
              <a:defRPr/>
            </a:pPr>
            <a:r>
              <a:rPr lang="en-IE" sz="2600" dirty="0" smtClean="0"/>
              <a:t>Correction of electrolyte abnormalities</a:t>
            </a:r>
          </a:p>
          <a:p>
            <a:pPr lvl="1" eaLnBrk="1" fontAlgn="auto" hangingPunct="1">
              <a:spcAft>
                <a:spcPts val="0"/>
              </a:spcAft>
              <a:buFont typeface="Arial" pitchFamily="34" charset="0"/>
              <a:buChar char="–"/>
              <a:defRPr/>
            </a:pPr>
            <a:r>
              <a:rPr lang="en-IE" sz="2600" dirty="0" smtClean="0"/>
              <a:t>Prevention and treatment of concomitant infections</a:t>
            </a:r>
          </a:p>
          <a:p>
            <a:pPr lvl="1" eaLnBrk="1" fontAlgn="auto" hangingPunct="1">
              <a:spcAft>
                <a:spcPts val="0"/>
              </a:spcAft>
              <a:buFont typeface="Arial" pitchFamily="34" charset="0"/>
              <a:buChar char="–"/>
              <a:defRPr/>
            </a:pPr>
            <a:r>
              <a:rPr lang="en-IE" sz="2600" dirty="0" smtClean="0"/>
              <a:t>Prevention complications of shock</a:t>
            </a:r>
          </a:p>
          <a:p>
            <a:pPr algn="just" eaLnBrk="1" fontAlgn="auto" hangingPunct="1">
              <a:spcAft>
                <a:spcPts val="0"/>
              </a:spcAft>
              <a:buFont typeface="Arial" pitchFamily="34" charset="0"/>
              <a:buChar char="•"/>
              <a:defRPr/>
            </a:pPr>
            <a:endParaRPr lang="en-IE" dirty="0" smtClean="0"/>
          </a:p>
          <a:p>
            <a:pPr eaLnBrk="1" fontAlgn="auto" hangingPunct="1">
              <a:spcAft>
                <a:spcPts val="0"/>
              </a:spcAft>
              <a:buFont typeface="Courier New"/>
              <a:buChar char="o"/>
              <a:defRPr/>
            </a:pPr>
            <a:endParaRPr lang="en-IE" dirty="0" smtClean="0"/>
          </a:p>
          <a:p>
            <a:pPr eaLnBrk="1" fontAlgn="auto" hangingPunct="1">
              <a:spcAft>
                <a:spcPts val="0"/>
              </a:spcAft>
              <a:buFont typeface="Arial" pitchFamily="34" charset="0"/>
              <a:buChar char="•"/>
              <a:defRPr/>
            </a:pPr>
            <a:endParaRPr lang="en-IE" dirty="0" smtClean="0"/>
          </a:p>
          <a:p>
            <a:pPr eaLnBrk="1" fontAlgn="auto" hangingPunct="1">
              <a:spcAft>
                <a:spcPts val="0"/>
              </a:spcAft>
              <a:buFont typeface="Arial" pitchFamily="34" charset="0"/>
              <a:buChar char="•"/>
              <a:defRPr/>
            </a:pPr>
            <a:endParaRPr lang="en-IE" dirty="0" smtClean="0"/>
          </a:p>
          <a:p>
            <a:pPr eaLnBrk="1" fontAlgn="auto" hangingPunct="1">
              <a:spcAft>
                <a:spcPts val="0"/>
              </a:spcAft>
              <a:buFont typeface="Arial" pitchFamily="34" charset="0"/>
              <a:buNone/>
              <a:defRPr/>
            </a:pPr>
            <a:endParaRPr lang="en-US" dirty="0"/>
          </a:p>
        </p:txBody>
      </p:sp>
      <p:pic>
        <p:nvPicPr>
          <p:cNvPr id="6148" name="Picture 3"/>
          <p:cNvPicPr>
            <a:picLocks noChangeAspect="1"/>
          </p:cNvPicPr>
          <p:nvPr/>
        </p:nvPicPr>
        <p:blipFill>
          <a:blip r:embed="rId3" cstate="print"/>
          <a:srcRect/>
          <a:stretch>
            <a:fillRect/>
          </a:stretch>
        </p:blipFill>
        <p:spPr bwMode="auto">
          <a:xfrm>
            <a:off x="5940152" y="1268760"/>
            <a:ext cx="2788738" cy="292568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116632"/>
            <a:ext cx="8229600" cy="1143000"/>
          </a:xfrm>
        </p:spPr>
        <p:txBody>
          <a:bodyPr>
            <a:normAutofit fontScale="90000"/>
          </a:bodyPr>
          <a:lstStyle/>
          <a:p>
            <a:r>
              <a:rPr lang="en-US" b="1" dirty="0" smtClean="0">
                <a:solidFill>
                  <a:srgbClr val="C00000"/>
                </a:solidFill>
              </a:rPr>
              <a:t>1b. Monoclonal Antibodies - </a:t>
            </a:r>
            <a:r>
              <a:rPr lang="en-US" b="1" dirty="0" err="1" smtClean="0">
                <a:solidFill>
                  <a:srgbClr val="C00000"/>
                </a:solidFill>
              </a:rPr>
              <a:t>ZMapp</a:t>
            </a:r>
            <a:r>
              <a:rPr lang="en-US" b="1" dirty="0" smtClean="0">
                <a:solidFill>
                  <a:srgbClr val="C00000"/>
                </a:solidFill>
              </a:rPr>
              <a:t> </a:t>
            </a:r>
            <a:r>
              <a:rPr lang="en-US" baseline="30000" dirty="0" smtClean="0"/>
              <a:t/>
            </a:r>
            <a:br>
              <a:rPr lang="en-US" baseline="30000" dirty="0" smtClean="0"/>
            </a:br>
            <a:endParaRPr lang="en-US" b="1" baseline="30000" dirty="0" smtClean="0">
              <a:solidFill>
                <a:srgbClr val="C00000"/>
              </a:solidFill>
            </a:endParaRPr>
          </a:p>
        </p:txBody>
      </p:sp>
      <p:sp>
        <p:nvSpPr>
          <p:cNvPr id="26627" name="Content Placeholder 2"/>
          <p:cNvSpPr>
            <a:spLocks noGrp="1"/>
          </p:cNvSpPr>
          <p:nvPr>
            <p:ph idx="1"/>
          </p:nvPr>
        </p:nvSpPr>
        <p:spPr>
          <a:xfrm>
            <a:off x="457200" y="1484784"/>
            <a:ext cx="8229600" cy="4525963"/>
          </a:xfrm>
        </p:spPr>
        <p:txBody>
          <a:bodyPr>
            <a:normAutofit fontScale="85000" lnSpcReduction="10000"/>
          </a:bodyPr>
          <a:lstStyle/>
          <a:p>
            <a:pPr eaLnBrk="1" hangingPunct="1">
              <a:lnSpc>
                <a:spcPct val="150000"/>
              </a:lnSpc>
            </a:pPr>
            <a:r>
              <a:rPr lang="en-US" dirty="0" smtClean="0"/>
              <a:t>Not yet tested in human trials</a:t>
            </a:r>
          </a:p>
          <a:p>
            <a:pPr>
              <a:lnSpc>
                <a:spcPct val="150000"/>
              </a:lnSpc>
            </a:pPr>
            <a:r>
              <a:rPr lang="en-US" dirty="0" smtClean="0"/>
              <a:t>Small number of cases from current outbreak given drug on compassionate basis with variable results</a:t>
            </a:r>
          </a:p>
          <a:p>
            <a:pPr eaLnBrk="1" hangingPunct="1">
              <a:lnSpc>
                <a:spcPct val="150000"/>
              </a:lnSpc>
            </a:pPr>
            <a:r>
              <a:rPr lang="en-US" dirty="0" smtClean="0"/>
              <a:t>Current supplies of drug exhausted</a:t>
            </a:r>
          </a:p>
          <a:p>
            <a:pPr eaLnBrk="1" hangingPunct="1">
              <a:lnSpc>
                <a:spcPct val="150000"/>
              </a:lnSpc>
            </a:pPr>
            <a:r>
              <a:rPr lang="en-US" dirty="0" smtClean="0"/>
              <a:t>Efforts being made to scale up production, task difficult due to its complex production processes</a:t>
            </a:r>
          </a:p>
          <a:p>
            <a:pPr eaLnBrk="1" hangingPunct="1">
              <a:lnSpc>
                <a:spcPct val="150000"/>
              </a:lnSpc>
            </a:pPr>
            <a:r>
              <a:rPr lang="en-US" dirty="0" smtClean="0"/>
              <a:t>Phase 1 clinical trials planned</a:t>
            </a:r>
          </a:p>
          <a:p>
            <a:pPr eaLnBrk="1" hangingPunct="1">
              <a:buFont typeface="Arial" charset="0"/>
              <a:buNone/>
            </a:pPr>
            <a:endParaRPr lang="en-US" dirty="0" smtClean="0"/>
          </a:p>
          <a:p>
            <a:pPr eaLnBrk="1" hangingPunct="1"/>
            <a:endParaRPr lang="en-US" dirty="0" smtClean="0"/>
          </a:p>
        </p:txBody>
      </p:sp>
      <p:pic>
        <p:nvPicPr>
          <p:cNvPr id="4"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1282154"/>
          </a:xfrm>
        </p:spPr>
        <p:txBody>
          <a:bodyPr/>
          <a:lstStyle/>
          <a:p>
            <a:pPr eaLnBrk="1" hangingPunct="1"/>
            <a:r>
              <a:rPr lang="en-US" b="1" dirty="0" smtClean="0">
                <a:solidFill>
                  <a:srgbClr val="C00000"/>
                </a:solidFill>
              </a:rPr>
              <a:t>2a. RNA-based drugs</a:t>
            </a:r>
          </a:p>
        </p:txBody>
      </p:sp>
      <p:sp>
        <p:nvSpPr>
          <p:cNvPr id="29699" name="Content Placeholder 2"/>
          <p:cNvSpPr>
            <a:spLocks noGrp="1"/>
          </p:cNvSpPr>
          <p:nvPr>
            <p:ph idx="1"/>
          </p:nvPr>
        </p:nvSpPr>
        <p:spPr>
          <a:xfrm>
            <a:off x="457200" y="1340768"/>
            <a:ext cx="8229600" cy="4785395"/>
          </a:xfrm>
        </p:spPr>
        <p:txBody>
          <a:bodyPr>
            <a:normAutofit fontScale="25000" lnSpcReduction="20000"/>
          </a:bodyPr>
          <a:lstStyle/>
          <a:p>
            <a:pPr eaLnBrk="1" hangingPunct="1"/>
            <a:endParaRPr lang="en-US" dirty="0" smtClean="0"/>
          </a:p>
          <a:p>
            <a:pPr eaLnBrk="1" hangingPunct="1"/>
            <a:endParaRPr lang="en-US" sz="12800" dirty="0" smtClean="0"/>
          </a:p>
          <a:p>
            <a:pPr eaLnBrk="1" hangingPunct="1"/>
            <a:endParaRPr lang="en-US" sz="12800" dirty="0" smtClean="0"/>
          </a:p>
          <a:p>
            <a:pPr eaLnBrk="1" hangingPunct="1"/>
            <a:r>
              <a:rPr lang="en-US" sz="14400" dirty="0" smtClean="0"/>
              <a:t>Interfere with translation of</a:t>
            </a:r>
          </a:p>
          <a:p>
            <a:pPr eaLnBrk="1" hangingPunct="1">
              <a:buNone/>
            </a:pPr>
            <a:r>
              <a:rPr lang="en-US" sz="14400" dirty="0" smtClean="0"/>
              <a:t>   Ebola virus mRNA to protein</a:t>
            </a:r>
          </a:p>
          <a:p>
            <a:pPr eaLnBrk="1" hangingPunct="1">
              <a:buFont typeface="Arial" charset="0"/>
              <a:buNone/>
            </a:pPr>
            <a:endParaRPr lang="en-US" sz="14400" dirty="0" smtClean="0"/>
          </a:p>
          <a:p>
            <a:r>
              <a:rPr lang="en-US" sz="14400" dirty="0" smtClean="0"/>
              <a:t>Prevent virus from replicating</a:t>
            </a:r>
          </a:p>
          <a:p>
            <a:pPr>
              <a:buNone/>
            </a:pPr>
            <a:endParaRPr lang="en-US" sz="12800" dirty="0" smtClean="0"/>
          </a:p>
          <a:p>
            <a:pPr lvl="1"/>
            <a:endParaRPr lang="en-US" sz="12800" dirty="0" smtClean="0"/>
          </a:p>
          <a:p>
            <a:pPr>
              <a:buNone/>
            </a:pPr>
            <a:endParaRPr lang="en-US" dirty="0" smtClean="0"/>
          </a:p>
          <a:p>
            <a:pPr>
              <a:buNone/>
            </a:pPr>
            <a:r>
              <a:rPr lang="en-US" dirty="0" smtClean="0"/>
              <a:t> </a:t>
            </a:r>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None/>
            </a:pPr>
            <a:endParaRPr lang="en-US" dirty="0" smtClean="0"/>
          </a:p>
          <a:p>
            <a:pPr lvl="1" eaLnBrk="1" hangingPunct="1"/>
            <a:endParaRPr lang="en-US" dirty="0" smtClean="0"/>
          </a:p>
        </p:txBody>
      </p:sp>
      <p:pic>
        <p:nvPicPr>
          <p:cNvPr id="29700" name="Picture 3" descr="RNA.png"/>
          <p:cNvPicPr>
            <a:picLocks noChangeAspect="1"/>
          </p:cNvPicPr>
          <p:nvPr/>
        </p:nvPicPr>
        <p:blipFill>
          <a:blip r:embed="rId3" cstate="print"/>
          <a:srcRect/>
          <a:stretch>
            <a:fillRect/>
          </a:stretch>
        </p:blipFill>
        <p:spPr bwMode="auto">
          <a:xfrm>
            <a:off x="6804248" y="1700808"/>
            <a:ext cx="2133600" cy="368768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a:bodyPr>
          <a:lstStyle/>
          <a:p>
            <a:r>
              <a:rPr lang="en-US" b="1" dirty="0" smtClean="0">
                <a:solidFill>
                  <a:srgbClr val="C00000"/>
                </a:solidFill>
              </a:rPr>
              <a:t>2a. RNA-based drugs</a:t>
            </a:r>
            <a:endParaRPr lang="en-US" b="1" dirty="0">
              <a:solidFill>
                <a:srgbClr val="C00000"/>
              </a:solidFill>
            </a:endParaRPr>
          </a:p>
        </p:txBody>
      </p:sp>
      <p:sp>
        <p:nvSpPr>
          <p:cNvPr id="3" name="Content Placeholder 2"/>
          <p:cNvSpPr>
            <a:spLocks noGrp="1"/>
          </p:cNvSpPr>
          <p:nvPr>
            <p:ph idx="1"/>
          </p:nvPr>
        </p:nvSpPr>
        <p:spPr>
          <a:xfrm>
            <a:off x="457200" y="1340768"/>
            <a:ext cx="8435280" cy="4968552"/>
          </a:xfrm>
        </p:spPr>
        <p:txBody>
          <a:bodyPr>
            <a:normAutofit fontScale="55000" lnSpcReduction="20000"/>
          </a:bodyPr>
          <a:lstStyle/>
          <a:p>
            <a:pPr>
              <a:buNone/>
            </a:pPr>
            <a:r>
              <a:rPr lang="en-US" sz="5100" b="1" dirty="0" err="1" smtClean="0"/>
              <a:t>Favipiravir</a:t>
            </a:r>
            <a:r>
              <a:rPr lang="en-US" sz="5100" b="1" dirty="0" smtClean="0"/>
              <a:t> (T-705)</a:t>
            </a:r>
          </a:p>
          <a:p>
            <a:r>
              <a:rPr lang="en-US" sz="4400" dirty="0" smtClean="0"/>
              <a:t>Orally available</a:t>
            </a:r>
          </a:p>
          <a:p>
            <a:pPr>
              <a:lnSpc>
                <a:spcPct val="150000"/>
              </a:lnSpc>
            </a:pPr>
            <a:r>
              <a:rPr lang="en-US" sz="4400" dirty="0" smtClean="0"/>
              <a:t>Approved for influenza treatment in Japan</a:t>
            </a:r>
          </a:p>
          <a:p>
            <a:pPr>
              <a:lnSpc>
                <a:spcPct val="150000"/>
              </a:lnSpc>
            </a:pPr>
            <a:r>
              <a:rPr lang="en-US" sz="4400" dirty="0" smtClean="0"/>
              <a:t>Efficacy against Ebola in mice (</a:t>
            </a:r>
            <a:r>
              <a:rPr lang="en-US" sz="4400" dirty="0" err="1" smtClean="0"/>
              <a:t>Oestereich</a:t>
            </a:r>
            <a:r>
              <a:rPr lang="en-US" sz="4400" dirty="0" smtClean="0"/>
              <a:t> et al 2014)</a:t>
            </a:r>
          </a:p>
          <a:p>
            <a:pPr>
              <a:lnSpc>
                <a:spcPct val="150000"/>
              </a:lnSpc>
            </a:pPr>
            <a:r>
              <a:rPr lang="en-US" sz="4400" dirty="0" smtClean="0"/>
              <a:t>However, in study of monkeys only 1 out of 6 survived (Wong et al 2014)</a:t>
            </a:r>
          </a:p>
          <a:p>
            <a:pPr>
              <a:lnSpc>
                <a:spcPct val="150000"/>
              </a:lnSpc>
            </a:pPr>
            <a:r>
              <a:rPr lang="en-US" sz="4400" dirty="0" smtClean="0"/>
              <a:t>Higher dose regimens (2-5 influenza dosing) being evaluated in NHP models</a:t>
            </a:r>
          </a:p>
          <a:p>
            <a:pPr>
              <a:lnSpc>
                <a:spcPct val="150000"/>
              </a:lnSpc>
            </a:pPr>
            <a:r>
              <a:rPr lang="en-US" sz="4400" dirty="0" smtClean="0"/>
              <a:t>Potential benefit in current outbreak, supplies should be readily available as already in late stage trials in US for influenza</a:t>
            </a:r>
            <a:endParaRPr lang="en-US" sz="4400" b="1" dirty="0" smtClean="0"/>
          </a:p>
          <a:p>
            <a:pPr algn="ctr">
              <a:buNone/>
            </a:pPr>
            <a:endParaRPr lang="en-US" sz="3600" b="1" dirty="0" smtClean="0"/>
          </a:p>
          <a:p>
            <a:pPr algn="ctr">
              <a:buNone/>
            </a:pPr>
            <a:endParaRPr lang="en-US" sz="3600" b="1" dirty="0"/>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2a. RNA-based drugs</a:t>
            </a:r>
            <a:endParaRPr lang="en-US" b="1" dirty="0">
              <a:solidFill>
                <a:srgbClr val="C00000"/>
              </a:solidFill>
            </a:endParaRPr>
          </a:p>
        </p:txBody>
      </p:sp>
      <p:sp>
        <p:nvSpPr>
          <p:cNvPr id="3" name="Content Placeholder 2"/>
          <p:cNvSpPr>
            <a:spLocks noGrp="1"/>
          </p:cNvSpPr>
          <p:nvPr>
            <p:ph idx="1"/>
          </p:nvPr>
        </p:nvSpPr>
        <p:spPr/>
        <p:txBody>
          <a:bodyPr>
            <a:normAutofit lnSpcReduction="10000"/>
          </a:bodyPr>
          <a:lstStyle/>
          <a:p>
            <a:pPr>
              <a:buNone/>
            </a:pPr>
            <a:r>
              <a:rPr lang="en-US" sz="2800" b="1" dirty="0" smtClean="0"/>
              <a:t>TKM-Ebola</a:t>
            </a:r>
          </a:p>
          <a:p>
            <a:r>
              <a:rPr lang="en-US" sz="2400" dirty="0" smtClean="0"/>
              <a:t>Intravenously available</a:t>
            </a:r>
          </a:p>
          <a:p>
            <a:r>
              <a:rPr lang="en-US" sz="2400" dirty="0" smtClean="0"/>
              <a:t>It is a small interfering RNA (</a:t>
            </a:r>
            <a:r>
              <a:rPr lang="en-US" sz="2400" dirty="0" err="1" smtClean="0"/>
              <a:t>siRNA</a:t>
            </a:r>
            <a:r>
              <a:rPr lang="en-US" sz="2400" dirty="0" smtClean="0"/>
              <a:t>), affecting 3 of Ebola’s 7 proteins</a:t>
            </a:r>
          </a:p>
          <a:p>
            <a:r>
              <a:rPr lang="en-US" sz="2400" dirty="0" smtClean="0"/>
              <a:t>Limited safety and efficacy data are available</a:t>
            </a:r>
          </a:p>
          <a:p>
            <a:r>
              <a:rPr lang="en-US" sz="2400" dirty="0" smtClean="0"/>
              <a:t>Clinical hold on phase 1 trials in early 2014, because of increased cytokine levels in healthy individuals</a:t>
            </a:r>
          </a:p>
          <a:p>
            <a:r>
              <a:rPr lang="en-US" sz="2400" dirty="0" smtClean="0"/>
              <a:t>FDA has approved the emergency use of TKM-Ebola during the current outbreak</a:t>
            </a:r>
          </a:p>
          <a:p>
            <a:r>
              <a:rPr lang="en-US" sz="2400" dirty="0" smtClean="0"/>
              <a:t>Risk versus benefit should be estimated when deciding whether to use this agent</a:t>
            </a:r>
          </a:p>
          <a:p>
            <a:endParaRPr lang="en-US" sz="3600" b="1" dirty="0" smtClean="0"/>
          </a:p>
          <a:p>
            <a:pPr algn="ctr">
              <a:buNone/>
            </a:pPr>
            <a:endParaRPr lang="en-US" sz="3600" b="1" dirty="0" smtClean="0"/>
          </a:p>
          <a:p>
            <a:pPr algn="ctr">
              <a:buNone/>
            </a:pPr>
            <a:endParaRPr lang="en-US" sz="3600" b="1" dirty="0"/>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6" name="Picture 5" descr="Picture 18.png"/>
          <p:cNvPicPr>
            <a:picLocks noChangeAspect="1"/>
          </p:cNvPicPr>
          <p:nvPr/>
        </p:nvPicPr>
        <p:blipFill>
          <a:blip r:embed="rId4" cstate="print"/>
          <a:stretch>
            <a:fillRect/>
          </a:stretch>
        </p:blipFill>
        <p:spPr>
          <a:xfrm>
            <a:off x="5436096" y="1772816"/>
            <a:ext cx="2438400" cy="4572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2a. RNA-based drugs</a:t>
            </a:r>
            <a:endParaRPr lang="en-US" b="1" dirty="0">
              <a:solidFill>
                <a:srgbClr val="C00000"/>
              </a:solidFill>
            </a:endParaRPr>
          </a:p>
        </p:txBody>
      </p:sp>
      <p:sp>
        <p:nvSpPr>
          <p:cNvPr id="3" name="Content Placeholder 2"/>
          <p:cNvSpPr>
            <a:spLocks noGrp="1"/>
          </p:cNvSpPr>
          <p:nvPr>
            <p:ph idx="1"/>
          </p:nvPr>
        </p:nvSpPr>
        <p:spPr/>
        <p:txBody>
          <a:bodyPr>
            <a:normAutofit/>
          </a:bodyPr>
          <a:lstStyle/>
          <a:p>
            <a:pPr>
              <a:buNone/>
            </a:pPr>
            <a:r>
              <a:rPr lang="en-US" sz="2800" b="1" dirty="0" smtClean="0"/>
              <a:t>AVI-7537</a:t>
            </a:r>
          </a:p>
          <a:p>
            <a:r>
              <a:rPr lang="en-US" sz="2400" dirty="0" smtClean="0"/>
              <a:t>Intravenously available</a:t>
            </a:r>
          </a:p>
          <a:p>
            <a:r>
              <a:rPr lang="en-US" sz="2400" dirty="0" smtClean="0"/>
              <a:t>In early stage development for treatment of Ebola virus</a:t>
            </a:r>
          </a:p>
          <a:p>
            <a:r>
              <a:rPr lang="en-US" sz="2400" dirty="0" smtClean="0"/>
              <a:t>It is an antisense </a:t>
            </a:r>
            <a:r>
              <a:rPr lang="en-US" sz="2400" dirty="0" err="1" smtClean="0"/>
              <a:t>phosphorodiamidate</a:t>
            </a:r>
            <a:r>
              <a:rPr lang="en-US" sz="2400" dirty="0" smtClean="0"/>
              <a:t> </a:t>
            </a:r>
            <a:r>
              <a:rPr lang="en-US" sz="2400" dirty="0" err="1" smtClean="0"/>
              <a:t>morpholino</a:t>
            </a:r>
            <a:r>
              <a:rPr lang="en-US" sz="2400" dirty="0" smtClean="0"/>
              <a:t> </a:t>
            </a:r>
            <a:r>
              <a:rPr lang="en-US" sz="2400" dirty="0" err="1" smtClean="0"/>
              <a:t>oligimers</a:t>
            </a:r>
            <a:r>
              <a:rPr lang="en-US" sz="2400" dirty="0" smtClean="0"/>
              <a:t> (PMO) that inhibits VP24 protein of Ebola virus</a:t>
            </a:r>
          </a:p>
          <a:p>
            <a:pPr marL="342900" lvl="1" indent="-342900">
              <a:buFont typeface="Arial" pitchFamily="34" charset="0"/>
              <a:buChar char="•"/>
            </a:pPr>
            <a:r>
              <a:rPr lang="en-US" sz="2400" dirty="0" smtClean="0"/>
              <a:t>Efficacious in NHP studies (</a:t>
            </a:r>
            <a:r>
              <a:rPr lang="en-US" sz="2400" dirty="0" err="1" smtClean="0"/>
              <a:t>Geisbert</a:t>
            </a:r>
            <a:r>
              <a:rPr lang="en-US" sz="2400" dirty="0" smtClean="0"/>
              <a:t> et al 2010; </a:t>
            </a:r>
            <a:r>
              <a:rPr lang="en-US" sz="2400" dirty="0" err="1" smtClean="0"/>
              <a:t>Iversen</a:t>
            </a:r>
            <a:r>
              <a:rPr lang="en-US" sz="2400" dirty="0" smtClean="0"/>
              <a:t> et al 2012)</a:t>
            </a:r>
          </a:p>
          <a:p>
            <a:r>
              <a:rPr lang="en-US" sz="2400" dirty="0" smtClean="0"/>
              <a:t>Studies ongoing in NHPs and humans to further evaluate safety, efficacy and dosing</a:t>
            </a:r>
          </a:p>
          <a:p>
            <a:endParaRPr lang="en-US" sz="3600" dirty="0" smtClean="0"/>
          </a:p>
          <a:p>
            <a:endParaRPr lang="en-US" sz="3600" b="1" dirty="0" smtClean="0"/>
          </a:p>
          <a:p>
            <a:pPr algn="ctr">
              <a:buNone/>
            </a:pPr>
            <a:endParaRPr lang="en-US" sz="3600" b="1" dirty="0" smtClean="0"/>
          </a:p>
          <a:p>
            <a:pPr algn="ctr">
              <a:buNone/>
            </a:pPr>
            <a:endParaRPr lang="en-US" sz="3600" b="1" dirty="0"/>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7" name="Picture 6" descr="sarepta-therapeutic-logo.jpg"/>
          <p:cNvPicPr>
            <a:picLocks noChangeAspect="1"/>
          </p:cNvPicPr>
          <p:nvPr/>
        </p:nvPicPr>
        <p:blipFill>
          <a:blip r:embed="rId4" cstate="print"/>
          <a:stretch>
            <a:fillRect/>
          </a:stretch>
        </p:blipFill>
        <p:spPr>
          <a:xfrm>
            <a:off x="5148064" y="1412776"/>
            <a:ext cx="3427587" cy="71408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2b. </a:t>
            </a:r>
            <a:r>
              <a:rPr lang="en-US" b="1" dirty="0" err="1" smtClean="0">
                <a:solidFill>
                  <a:srgbClr val="C00000"/>
                </a:solidFill>
              </a:rPr>
              <a:t>Brincidofovir</a:t>
            </a:r>
            <a:r>
              <a:rPr lang="en-US" b="1" dirty="0" smtClean="0">
                <a:solidFill>
                  <a:srgbClr val="C00000"/>
                </a:solidFill>
              </a:rPr>
              <a:t> (CMX-001)</a:t>
            </a:r>
            <a:endParaRPr lang="en-US"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US" sz="2400" dirty="0" smtClean="0"/>
              <a:t>Orally available</a:t>
            </a:r>
          </a:p>
          <a:p>
            <a:r>
              <a:rPr lang="en-US" sz="2400" dirty="0" smtClean="0"/>
              <a:t>It is early and late clinical trails for a variety of DNA viruses </a:t>
            </a:r>
            <a:r>
              <a:rPr lang="en-US" sz="2000" dirty="0" smtClean="0"/>
              <a:t>(e.g. adenovirus, cytomegalovirus, smallpox as a </a:t>
            </a:r>
            <a:r>
              <a:rPr lang="en-US" sz="2000" dirty="0" err="1" smtClean="0"/>
              <a:t>biodefence</a:t>
            </a:r>
            <a:r>
              <a:rPr lang="en-US" sz="2000" dirty="0" smtClean="0"/>
              <a:t> agent)</a:t>
            </a:r>
          </a:p>
          <a:p>
            <a:r>
              <a:rPr lang="en-US" sz="2400" dirty="0" err="1" smtClean="0"/>
              <a:t>Brincidofovir</a:t>
            </a:r>
            <a:r>
              <a:rPr lang="en-US" sz="2400" dirty="0" smtClean="0"/>
              <a:t> is a </a:t>
            </a:r>
            <a:r>
              <a:rPr lang="en-US" sz="2400" dirty="0" err="1" smtClean="0"/>
              <a:t>prodrug</a:t>
            </a:r>
            <a:r>
              <a:rPr lang="en-US" sz="2400" dirty="0" smtClean="0"/>
              <a:t> of </a:t>
            </a:r>
            <a:r>
              <a:rPr lang="en-US" sz="2400" dirty="0" err="1" smtClean="0"/>
              <a:t>cidofovir</a:t>
            </a:r>
            <a:r>
              <a:rPr lang="en-US" sz="2400" dirty="0" smtClean="0"/>
              <a:t> but fewer renal side-effects than </a:t>
            </a:r>
            <a:r>
              <a:rPr lang="en-US" sz="2400" dirty="0" err="1" smtClean="0"/>
              <a:t>cidofovir</a:t>
            </a:r>
            <a:endParaRPr lang="en-US" sz="2400" dirty="0" smtClean="0"/>
          </a:p>
          <a:p>
            <a:r>
              <a:rPr lang="en-US" sz="2400" dirty="0" smtClean="0"/>
              <a:t>In vitro tests have shown its potential for treatment of EVD, paradoxical as Ebola not a DNA virus</a:t>
            </a:r>
          </a:p>
          <a:p>
            <a:r>
              <a:rPr lang="en-US" sz="2400" dirty="0" smtClean="0"/>
              <a:t>6 October 2014, received FDA approval for emergency use in this outbreak and used in treatment of cases in Dallas, Nebraska and New York</a:t>
            </a:r>
          </a:p>
          <a:p>
            <a:r>
              <a:rPr lang="en-US" sz="2400" dirty="0" smtClean="0"/>
              <a:t>16 October 2014, received FDA approval to commence phase 2 clinical trials to assess safety, efficacy and tolerability in patients with Ebola</a:t>
            </a:r>
          </a:p>
          <a:p>
            <a:r>
              <a:rPr lang="en-US" sz="2400" dirty="0" err="1" smtClean="0"/>
              <a:t>Brincidofovir</a:t>
            </a:r>
            <a:r>
              <a:rPr lang="en-US" sz="2400" dirty="0" smtClean="0"/>
              <a:t> to be evaluated in a clinical study in patients with confirmed Ebola in West Africa</a:t>
            </a:r>
          </a:p>
          <a:p>
            <a:endParaRPr lang="en-US" sz="2400" dirty="0" smtClean="0"/>
          </a:p>
          <a:p>
            <a:endParaRPr lang="en-US" sz="3600" dirty="0" smtClean="0"/>
          </a:p>
          <a:p>
            <a:endParaRPr lang="en-US" sz="3600" b="1" dirty="0" smtClean="0"/>
          </a:p>
          <a:p>
            <a:pPr algn="ctr">
              <a:buNone/>
            </a:pPr>
            <a:endParaRPr lang="en-US" sz="3600" b="1" dirty="0" smtClean="0"/>
          </a:p>
          <a:p>
            <a:pPr algn="ctr">
              <a:buNone/>
            </a:pPr>
            <a:endParaRPr lang="en-US" sz="3600" b="1" dirty="0"/>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pPr eaLnBrk="1" hangingPunct="1"/>
            <a:r>
              <a:rPr lang="en-US" b="1" dirty="0" smtClean="0">
                <a:solidFill>
                  <a:srgbClr val="C00000"/>
                </a:solidFill>
              </a:rPr>
              <a:t>3. </a:t>
            </a:r>
            <a:r>
              <a:rPr lang="en-US" b="1" dirty="0" err="1" smtClean="0">
                <a:solidFill>
                  <a:srgbClr val="C00000"/>
                </a:solidFill>
              </a:rPr>
              <a:t>Immunomodulators</a:t>
            </a:r>
            <a:endParaRPr lang="en-US" b="1" dirty="0" smtClean="0">
              <a:solidFill>
                <a:srgbClr val="C00000"/>
              </a:solidFill>
            </a:endParaRPr>
          </a:p>
        </p:txBody>
      </p:sp>
      <p:sp>
        <p:nvSpPr>
          <p:cNvPr id="31747" name="Content Placeholder 2"/>
          <p:cNvSpPr>
            <a:spLocks noGrp="1"/>
          </p:cNvSpPr>
          <p:nvPr>
            <p:ph idx="1"/>
          </p:nvPr>
        </p:nvSpPr>
        <p:spPr/>
        <p:txBody>
          <a:bodyPr>
            <a:normAutofit lnSpcReduction="10000"/>
          </a:bodyPr>
          <a:lstStyle/>
          <a:p>
            <a:pPr eaLnBrk="1" hangingPunct="1">
              <a:buFont typeface="Arial" charset="0"/>
              <a:buNone/>
            </a:pPr>
            <a:r>
              <a:rPr lang="en-US" sz="3600" b="1" dirty="0" err="1" smtClean="0"/>
              <a:t>Interferons</a:t>
            </a:r>
            <a:endParaRPr lang="en-US" sz="3600" b="1" dirty="0" smtClean="0"/>
          </a:p>
          <a:p>
            <a:pPr eaLnBrk="1" hangingPunct="1">
              <a:lnSpc>
                <a:spcPct val="150000"/>
              </a:lnSpc>
            </a:pPr>
            <a:r>
              <a:rPr lang="en-US" dirty="0" smtClean="0"/>
              <a:t>Commercially available</a:t>
            </a:r>
          </a:p>
          <a:p>
            <a:pPr eaLnBrk="1" hangingPunct="1">
              <a:lnSpc>
                <a:spcPct val="150000"/>
              </a:lnSpc>
            </a:pPr>
            <a:r>
              <a:rPr lang="en-US" dirty="0" smtClean="0"/>
              <a:t>Efficacy in rodents </a:t>
            </a:r>
          </a:p>
          <a:p>
            <a:pPr eaLnBrk="1" hangingPunct="1">
              <a:lnSpc>
                <a:spcPct val="150000"/>
              </a:lnSpc>
            </a:pPr>
            <a:r>
              <a:rPr lang="en-US" dirty="0" smtClean="0"/>
              <a:t>Delayed time to death but no overall increased survival in </a:t>
            </a:r>
            <a:r>
              <a:rPr lang="en-US" dirty="0" err="1" smtClean="0"/>
              <a:t>NHPs</a:t>
            </a:r>
            <a:r>
              <a:rPr lang="en-US" dirty="0" smtClean="0"/>
              <a:t> (Smith et al 2013) </a:t>
            </a:r>
          </a:p>
          <a:p>
            <a:pPr eaLnBrk="1" hangingPunct="1">
              <a:lnSpc>
                <a:spcPct val="150000"/>
              </a:lnSpc>
              <a:buFont typeface="Arial" charset="0"/>
              <a:buNone/>
            </a:pPr>
            <a:r>
              <a:rPr lang="en-US" dirty="0" smtClean="0"/>
              <a:t> </a:t>
            </a:r>
          </a:p>
          <a:p>
            <a:pPr eaLnBrk="1" hangingPunct="1"/>
            <a:endParaRPr lang="en-US" dirty="0" smtClean="0"/>
          </a:p>
          <a:p>
            <a:pPr eaLnBrk="1" hangingPunct="1"/>
            <a:endParaRPr lang="en-US" dirty="0" smtClean="0"/>
          </a:p>
          <a:p>
            <a:pPr eaLnBrk="1" hangingPunct="1"/>
            <a:endParaRPr lang="en-US" dirty="0" smtClean="0"/>
          </a:p>
        </p:txBody>
      </p:sp>
      <p:pic>
        <p:nvPicPr>
          <p:cNvPr id="4"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b="1" dirty="0" smtClean="0">
                <a:solidFill>
                  <a:srgbClr val="C00000"/>
                </a:solidFill>
              </a:rPr>
              <a:t>4. Coagulation Modulators</a:t>
            </a:r>
          </a:p>
        </p:txBody>
      </p:sp>
      <p:sp>
        <p:nvSpPr>
          <p:cNvPr id="3" name="Content Placeholder 2"/>
          <p:cNvSpPr>
            <a:spLocks noGrp="1"/>
          </p:cNvSpPr>
          <p:nvPr>
            <p:ph sz="half" idx="1"/>
          </p:nvPr>
        </p:nvSpPr>
        <p:spPr>
          <a:xfrm>
            <a:off x="457200" y="1600200"/>
            <a:ext cx="4186808" cy="4525963"/>
          </a:xfrm>
        </p:spPr>
        <p:txBody>
          <a:bodyPr rtlCol="0">
            <a:normAutofit/>
          </a:bodyPr>
          <a:lstStyle/>
          <a:p>
            <a:pPr eaLnBrk="1" fontAlgn="auto" hangingPunct="1">
              <a:spcAft>
                <a:spcPts val="0"/>
              </a:spcAft>
              <a:buNone/>
              <a:defRPr/>
            </a:pPr>
            <a:endParaRPr lang="en-US" dirty="0" smtClean="0"/>
          </a:p>
          <a:p>
            <a:pPr eaLnBrk="1" fontAlgn="auto" hangingPunct="1">
              <a:spcAft>
                <a:spcPts val="0"/>
              </a:spcAft>
              <a:buFont typeface="Arial" pitchFamily="34" charset="0"/>
              <a:buChar char="•"/>
              <a:defRPr/>
            </a:pPr>
            <a:r>
              <a:rPr lang="en-US" dirty="0" smtClean="0"/>
              <a:t>Severe coagulation disorder occurs in EVD</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dirty="0" smtClean="0"/>
              <a:t>Disseminated intravascular coagulation (DIC) picture</a:t>
            </a:r>
          </a:p>
          <a:p>
            <a:pPr eaLnBrk="1" fontAlgn="auto" hangingPunct="1">
              <a:spcAft>
                <a:spcPts val="0"/>
              </a:spcAft>
              <a:buFont typeface="Arial" pitchFamily="34" charset="0"/>
              <a:buChar char="•"/>
              <a:defRPr/>
            </a:pPr>
            <a:endParaRPr lang="en-US" dirty="0"/>
          </a:p>
        </p:txBody>
      </p:sp>
      <p:pic>
        <p:nvPicPr>
          <p:cNvPr id="33796" name="Picture 3" descr="blood-clotting-disorders.jpg"/>
          <p:cNvPicPr>
            <a:picLocks noChangeAspect="1"/>
          </p:cNvPicPr>
          <p:nvPr/>
        </p:nvPicPr>
        <p:blipFill>
          <a:blip r:embed="rId3" cstate="print"/>
          <a:srcRect/>
          <a:stretch>
            <a:fillRect/>
          </a:stretch>
        </p:blipFill>
        <p:spPr bwMode="auto">
          <a:xfrm>
            <a:off x="4860032" y="2564904"/>
            <a:ext cx="3883628" cy="1905000"/>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solidFill>
                  <a:srgbClr val="C00000"/>
                </a:solidFill>
              </a:rPr>
              <a:t>5. Coagulation Modulators</a:t>
            </a:r>
            <a:endParaRPr lang="en-IE" b="1" dirty="0">
              <a:solidFill>
                <a:srgbClr val="C00000"/>
              </a:solidFill>
            </a:endParaRPr>
          </a:p>
        </p:txBody>
      </p:sp>
      <p:sp>
        <p:nvSpPr>
          <p:cNvPr id="3" name="Content Placeholder 2"/>
          <p:cNvSpPr>
            <a:spLocks noGrp="1"/>
          </p:cNvSpPr>
          <p:nvPr>
            <p:ph idx="1"/>
          </p:nvPr>
        </p:nvSpPr>
        <p:spPr/>
        <p:txBody>
          <a:bodyPr>
            <a:normAutofit/>
          </a:bodyPr>
          <a:lstStyle/>
          <a:p>
            <a:r>
              <a:rPr lang="en-US" sz="2800" b="1" dirty="0" smtClean="0"/>
              <a:t>Recombinant  Activated Protein C</a:t>
            </a:r>
          </a:p>
          <a:p>
            <a:pPr lvl="1"/>
            <a:r>
              <a:rPr lang="en-US" sz="2400" dirty="0" smtClean="0"/>
              <a:t>Inhibits clotting factors</a:t>
            </a:r>
          </a:p>
          <a:p>
            <a:pPr lvl="1"/>
            <a:r>
              <a:rPr lang="en-US" sz="2400" dirty="0" smtClean="0"/>
              <a:t>Levels of protein C low in EVD</a:t>
            </a:r>
          </a:p>
          <a:p>
            <a:r>
              <a:rPr lang="en-IE" sz="2800" b="1" dirty="0" smtClean="0"/>
              <a:t>Recombinant Nematode Anticoagulant Protein </a:t>
            </a:r>
          </a:p>
          <a:p>
            <a:pPr lvl="1"/>
            <a:r>
              <a:rPr lang="en-IE" sz="2400" dirty="0" smtClean="0"/>
              <a:t>Inhibits clotting factors (tissue factor pathway)</a:t>
            </a:r>
          </a:p>
          <a:p>
            <a:endParaRPr lang="en-IE" dirty="0" smtClean="0"/>
          </a:p>
          <a:p>
            <a:r>
              <a:rPr lang="en-IE" dirty="0" smtClean="0"/>
              <a:t>Limited success with both in NHP studies</a:t>
            </a:r>
          </a:p>
          <a:p>
            <a:pPr>
              <a:buNone/>
            </a:pPr>
            <a:r>
              <a:rPr lang="en-IE" dirty="0" smtClean="0"/>
              <a:t>	(Hensley et al 2007; </a:t>
            </a:r>
            <a:r>
              <a:rPr lang="en-IE" dirty="0" err="1" smtClean="0"/>
              <a:t>Geisbert</a:t>
            </a:r>
            <a:r>
              <a:rPr lang="en-IE" dirty="0" smtClean="0"/>
              <a:t> et al 2003)</a:t>
            </a:r>
          </a:p>
          <a:p>
            <a:pPr lvl="1"/>
            <a:endParaRPr lang="en-IE" dirty="0" smtClean="0"/>
          </a:p>
          <a:p>
            <a:endParaRPr lang="en-US" b="1" dirty="0" smtClean="0"/>
          </a:p>
          <a:p>
            <a:pPr>
              <a:buNone/>
            </a:pPr>
            <a:endParaRPr lang="en-IE" dirty="0" smtClean="0"/>
          </a:p>
          <a:p>
            <a:pPr>
              <a:buNone/>
            </a:pPr>
            <a:endParaRPr lang="en-IE" dirty="0"/>
          </a:p>
        </p:txBody>
      </p:sp>
      <p:sp>
        <p:nvSpPr>
          <p:cNvPr id="4" name="Content Placeholder 3"/>
          <p:cNvSpPr>
            <a:spLocks noGrp="1"/>
          </p:cNvSpPr>
          <p:nvPr>
            <p:ph sz="half" idx="4294967295"/>
          </p:nvPr>
        </p:nvSpPr>
        <p:spPr>
          <a:xfrm>
            <a:off x="4813300" y="1600200"/>
            <a:ext cx="4330700" cy="2260600"/>
          </a:xfrm>
        </p:spPr>
        <p:txBody>
          <a:bodyPr>
            <a:normAutofit/>
          </a:bodyPr>
          <a:lstStyle/>
          <a:p>
            <a:pPr lvl="1">
              <a:buNone/>
            </a:pPr>
            <a:endParaRPr lang="en-IE" dirty="0" smtClean="0"/>
          </a:p>
          <a:p>
            <a:pPr lvl="1">
              <a:buNone/>
            </a:pPr>
            <a:endParaRPr lang="en-IE" dirty="0"/>
          </a:p>
        </p:txBody>
      </p:sp>
      <p:pic>
        <p:nvPicPr>
          <p:cNvPr id="6"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b="1" dirty="0" smtClean="0">
                <a:solidFill>
                  <a:srgbClr val="C00000"/>
                </a:solidFill>
              </a:rPr>
              <a:t>Ethical Questions</a:t>
            </a:r>
          </a:p>
        </p:txBody>
      </p:sp>
      <p:sp>
        <p:nvSpPr>
          <p:cNvPr id="36867" name="Content Placeholder 2"/>
          <p:cNvSpPr>
            <a:spLocks noGrp="1"/>
          </p:cNvSpPr>
          <p:nvPr>
            <p:ph idx="1"/>
          </p:nvPr>
        </p:nvSpPr>
        <p:spPr/>
        <p:txBody>
          <a:bodyPr/>
          <a:lstStyle/>
          <a:p>
            <a:pPr eaLnBrk="1" hangingPunct="1"/>
            <a:r>
              <a:rPr lang="en-US" dirty="0" smtClean="0"/>
              <a:t>How much emphasis should be placed on experimental interventions in response to this outbreak?</a:t>
            </a:r>
          </a:p>
          <a:p>
            <a:pPr eaLnBrk="1" hangingPunct="1">
              <a:buFont typeface="Arial" charset="0"/>
              <a:buNone/>
            </a:pPr>
            <a:endParaRPr lang="en-US" dirty="0" smtClean="0"/>
          </a:p>
          <a:p>
            <a:pPr eaLnBrk="1" hangingPunct="1"/>
            <a:r>
              <a:rPr lang="en-US" dirty="0" smtClean="0"/>
              <a:t>If experimental drugs and vaccines become available, what are the ethical considerations relating to their use?</a:t>
            </a:r>
          </a:p>
          <a:p>
            <a:pPr eaLnBrk="1" hangingPunct="1">
              <a:buFont typeface="Arial" charset="0"/>
              <a:buNone/>
            </a:pPr>
            <a:r>
              <a:rPr lang="en-US" dirty="0" smtClean="0"/>
              <a:t> </a:t>
            </a:r>
          </a:p>
          <a:p>
            <a:pPr eaLnBrk="1" hangingPunct="1"/>
            <a:endParaRPr lang="en-US" dirty="0" smtClean="0"/>
          </a:p>
          <a:p>
            <a:pPr eaLnBrk="1" hangingPunct="1"/>
            <a:endParaRPr lang="en-US" dirty="0" smtClean="0"/>
          </a:p>
        </p:txBody>
      </p:sp>
      <p:pic>
        <p:nvPicPr>
          <p:cNvPr id="4"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IE" sz="4000" b="1" dirty="0" smtClean="0">
                <a:solidFill>
                  <a:srgbClr val="C00000"/>
                </a:solidFill>
              </a:rPr>
              <a:t>Treatment options for Ebola virus disease</a:t>
            </a:r>
            <a:endParaRPr lang="en-IE" sz="4000" b="1"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a:defRPr/>
            </a:pPr>
            <a:r>
              <a:rPr lang="en-US" sz="4000" dirty="0">
                <a:solidFill>
                  <a:srgbClr val="C00000"/>
                </a:solidFill>
              </a:rPr>
              <a:t>At present, there is no licensed </a:t>
            </a:r>
            <a:r>
              <a:rPr lang="en-US" sz="4000" dirty="0" smtClean="0">
                <a:solidFill>
                  <a:srgbClr val="C00000"/>
                </a:solidFill>
              </a:rPr>
              <a:t>specific therapeutic </a:t>
            </a:r>
            <a:r>
              <a:rPr lang="en-US" sz="4000" dirty="0">
                <a:solidFill>
                  <a:srgbClr val="C00000"/>
                </a:solidFill>
              </a:rPr>
              <a:t>drug or vaccine available for Ebola virus </a:t>
            </a:r>
            <a:r>
              <a:rPr lang="en-US" sz="4000" dirty="0" smtClean="0">
                <a:solidFill>
                  <a:srgbClr val="C00000"/>
                </a:solidFill>
              </a:rPr>
              <a:t>disease (EVD)</a:t>
            </a:r>
            <a:endParaRPr lang="en-US" sz="4000" dirty="0">
              <a:solidFill>
                <a:srgbClr val="C00000"/>
              </a:solidFill>
            </a:endParaRPr>
          </a:p>
          <a:p>
            <a:pPr>
              <a:buNone/>
              <a:defRPr/>
            </a:pPr>
            <a:endParaRPr lang="en-US" sz="4000" dirty="0">
              <a:solidFill>
                <a:srgbClr val="FF0000"/>
              </a:solidFill>
            </a:endParaRPr>
          </a:p>
          <a:p>
            <a:pPr>
              <a:defRPr/>
            </a:pPr>
            <a:r>
              <a:rPr lang="en-US" dirty="0"/>
              <a:t>Number of </a:t>
            </a:r>
            <a:r>
              <a:rPr lang="en-US" dirty="0" smtClean="0"/>
              <a:t>drugs </a:t>
            </a:r>
            <a:r>
              <a:rPr lang="en-US" dirty="0"/>
              <a:t>and vaccines under </a:t>
            </a:r>
            <a:r>
              <a:rPr lang="en-US" dirty="0" smtClean="0"/>
              <a:t>development which have demonstrated promising results in animal models</a:t>
            </a:r>
            <a:endParaRPr lang="en-US" dirty="0"/>
          </a:p>
          <a:p>
            <a:pPr>
              <a:buNone/>
              <a:defRPr/>
            </a:pPr>
            <a:endParaRPr lang="en-US" dirty="0"/>
          </a:p>
          <a:p>
            <a:pPr>
              <a:defRPr/>
            </a:pPr>
            <a:r>
              <a:rPr lang="en-US" dirty="0"/>
              <a:t>Pressure to expedite clinical trials in light of current outbreak</a:t>
            </a:r>
          </a:p>
          <a:p>
            <a:endParaRPr lang="en-IE" dirty="0"/>
          </a:p>
        </p:txBody>
      </p:sp>
      <p:pic>
        <p:nvPicPr>
          <p:cNvPr id="4"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3"/>
          <p:cNvPicPr>
            <a:picLocks noChangeAspect="1"/>
          </p:cNvPicPr>
          <p:nvPr/>
        </p:nvPicPr>
        <p:blipFill>
          <a:blip r:embed="rId2" cstate="print"/>
          <a:srcRect/>
          <a:stretch>
            <a:fillRect/>
          </a:stretch>
        </p:blipFill>
        <p:spPr bwMode="auto">
          <a:xfrm>
            <a:off x="1159872" y="2276872"/>
            <a:ext cx="6747416" cy="3312368"/>
          </a:xfrm>
          <a:prstGeom prst="rect">
            <a:avLst/>
          </a:prstGeom>
          <a:noFill/>
          <a:ln w="9525">
            <a:noFill/>
            <a:miter lim="800000"/>
            <a:headEnd/>
            <a:tailEnd/>
          </a:ln>
        </p:spPr>
      </p:pic>
      <p:pic>
        <p:nvPicPr>
          <p:cNvPr id="37893" name="Picture 4" descr="who-logo.jpg"/>
          <p:cNvPicPr>
            <a:picLocks noChangeAspect="1"/>
          </p:cNvPicPr>
          <p:nvPr/>
        </p:nvPicPr>
        <p:blipFill>
          <a:blip r:embed="rId3" cstate="print"/>
          <a:srcRect/>
          <a:stretch>
            <a:fillRect/>
          </a:stretch>
        </p:blipFill>
        <p:spPr bwMode="auto">
          <a:xfrm>
            <a:off x="899592" y="260648"/>
            <a:ext cx="7200800" cy="1500166"/>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pic>
        <p:nvPicPr>
          <p:cNvPr id="7" name="Picture 6"/>
          <p:cNvPicPr>
            <a:picLocks noChangeAspect="1" noChangeArrowheads="1"/>
          </p:cNvPicPr>
          <p:nvPr/>
        </p:nvPicPr>
        <p:blipFill>
          <a:blip r:embed="rId5"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b="1" dirty="0" smtClean="0">
                <a:solidFill>
                  <a:srgbClr val="C00000"/>
                </a:solidFill>
              </a:rPr>
              <a:t>Take Home Messages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US" dirty="0" smtClean="0"/>
              <a:t>Ebola outbreak in West Africa continues to escalate</a:t>
            </a:r>
          </a:p>
          <a:p>
            <a:pPr eaLnBrk="1" fontAlgn="auto" hangingPunct="1">
              <a:spcAft>
                <a:spcPts val="0"/>
              </a:spcAft>
              <a:buFont typeface="Arial" pitchFamily="34" charset="0"/>
              <a:buChar char="•"/>
              <a:defRPr/>
            </a:pPr>
            <a:r>
              <a:rPr lang="en-US" dirty="0" smtClean="0"/>
              <a:t>Mounting pressure to expedite clinical research</a:t>
            </a:r>
          </a:p>
          <a:p>
            <a:pPr eaLnBrk="1" fontAlgn="auto" hangingPunct="1">
              <a:spcAft>
                <a:spcPts val="0"/>
              </a:spcAft>
              <a:buFont typeface="Arial" pitchFamily="34" charset="0"/>
              <a:buChar char="•"/>
              <a:defRPr/>
            </a:pPr>
            <a:r>
              <a:rPr lang="en-US" dirty="0" smtClean="0"/>
              <a:t>WHO meeting in Switzerland Sept 2014   </a:t>
            </a:r>
          </a:p>
          <a:p>
            <a:pPr eaLnBrk="1" fontAlgn="auto" hangingPunct="1">
              <a:spcAft>
                <a:spcPts val="0"/>
              </a:spcAft>
              <a:buFont typeface="Arial" pitchFamily="34" charset="0"/>
              <a:buChar char="•"/>
              <a:defRPr/>
            </a:pPr>
            <a:r>
              <a:rPr lang="en-US" dirty="0" smtClean="0"/>
              <a:t>Promising results in NHPs but limited data on safety and efficacy in humans</a:t>
            </a:r>
          </a:p>
          <a:p>
            <a:pPr eaLnBrk="1" fontAlgn="auto" hangingPunct="1">
              <a:spcAft>
                <a:spcPts val="0"/>
              </a:spcAft>
              <a:buFont typeface="Arial" pitchFamily="34" charset="0"/>
              <a:buChar char="•"/>
              <a:defRPr/>
            </a:pPr>
            <a:r>
              <a:rPr lang="en-US" b="1" dirty="0" smtClean="0"/>
              <a:t>Two potential recombinant vaccines</a:t>
            </a:r>
          </a:p>
          <a:p>
            <a:pPr lvl="1">
              <a:buFont typeface="Arial" pitchFamily="34" charset="0"/>
              <a:buChar char="•"/>
              <a:defRPr/>
            </a:pPr>
            <a:r>
              <a:rPr lang="en-US" b="1" dirty="0" smtClean="0"/>
              <a:t>CAd3 – based</a:t>
            </a:r>
          </a:p>
          <a:p>
            <a:pPr lvl="1">
              <a:buFont typeface="Arial" pitchFamily="34" charset="0"/>
              <a:buChar char="•"/>
              <a:defRPr/>
            </a:pPr>
            <a:r>
              <a:rPr lang="en-US" b="1" dirty="0" smtClean="0"/>
              <a:t>VSV – based</a:t>
            </a:r>
          </a:p>
        </p:txBody>
      </p:sp>
      <p:pic>
        <p:nvPicPr>
          <p:cNvPr id="4"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Take Home Messages</a:t>
            </a:r>
            <a:endParaRPr lang="en-US" b="1"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r>
              <a:rPr lang="en-US" sz="3000" b="1" dirty="0" smtClean="0"/>
              <a:t>Potential Treatments</a:t>
            </a:r>
          </a:p>
          <a:p>
            <a:pPr lvl="1">
              <a:buFont typeface="Calibri" pitchFamily="34" charset="0"/>
              <a:buChar char="—"/>
            </a:pPr>
            <a:r>
              <a:rPr lang="en-US" sz="2400" dirty="0" smtClean="0"/>
              <a:t>Convalescent whole blood and plasma</a:t>
            </a:r>
          </a:p>
          <a:p>
            <a:pPr lvl="1">
              <a:buFont typeface="Calibri" pitchFamily="34" charset="0"/>
              <a:buChar char="—"/>
            </a:pPr>
            <a:r>
              <a:rPr lang="en-US" sz="2400" dirty="0" smtClean="0"/>
              <a:t>Monoclonal antibodies (</a:t>
            </a:r>
            <a:r>
              <a:rPr lang="en-US" sz="2400" dirty="0" err="1" smtClean="0"/>
              <a:t>ZMapp</a:t>
            </a:r>
            <a:r>
              <a:rPr lang="en-US" sz="2400" dirty="0" smtClean="0"/>
              <a:t>)</a:t>
            </a:r>
          </a:p>
          <a:p>
            <a:pPr lvl="1">
              <a:buFont typeface="Calibri" pitchFamily="34" charset="0"/>
              <a:buChar char="—"/>
            </a:pPr>
            <a:r>
              <a:rPr lang="en-US" sz="2400" dirty="0" smtClean="0"/>
              <a:t>Antiviral drugs (</a:t>
            </a:r>
            <a:r>
              <a:rPr lang="en-US" sz="2400" dirty="0" err="1" smtClean="0"/>
              <a:t>Brincidofovir</a:t>
            </a:r>
            <a:r>
              <a:rPr lang="en-US" sz="2400" dirty="0" smtClean="0"/>
              <a:t> and TKM-Ebola have FDA emergency use approval)</a:t>
            </a:r>
          </a:p>
          <a:p>
            <a:pPr lvl="1">
              <a:buFont typeface="Calibri" pitchFamily="34" charset="0"/>
              <a:buChar char="—"/>
            </a:pPr>
            <a:r>
              <a:rPr lang="en-US" sz="2400" dirty="0" err="1" smtClean="0"/>
              <a:t>Immunomodulators</a:t>
            </a:r>
            <a:endParaRPr lang="en-US" sz="2400" dirty="0" smtClean="0"/>
          </a:p>
          <a:p>
            <a:pPr lvl="1">
              <a:buFont typeface="Calibri" pitchFamily="34" charset="0"/>
              <a:buChar char="—"/>
            </a:pPr>
            <a:r>
              <a:rPr lang="en-US" sz="2400" dirty="0" smtClean="0"/>
              <a:t>Coagulation modulators</a:t>
            </a:r>
          </a:p>
          <a:p>
            <a:pPr>
              <a:buClr>
                <a:schemeClr val="tx1"/>
              </a:buClr>
              <a:buFont typeface="Arial"/>
              <a:buChar char="•"/>
            </a:pPr>
            <a:r>
              <a:rPr lang="en-US" sz="3000" dirty="0" smtClean="0">
                <a:solidFill>
                  <a:schemeClr val="tx1">
                    <a:lumMod val="95000"/>
                    <a:lumOff val="5000"/>
                  </a:schemeClr>
                </a:solidFill>
              </a:rPr>
              <a:t>Use of experimental interventions raises ethical questions</a:t>
            </a:r>
          </a:p>
          <a:p>
            <a:pPr>
              <a:buClr>
                <a:schemeClr val="tx1"/>
              </a:buClr>
              <a:buFont typeface="Arial"/>
              <a:buChar char="•"/>
            </a:pPr>
            <a:r>
              <a:rPr lang="en-US" sz="3000" dirty="0" smtClean="0">
                <a:solidFill>
                  <a:schemeClr val="tx1">
                    <a:lumMod val="95000"/>
                    <a:lumOff val="5000"/>
                  </a:schemeClr>
                </a:solidFill>
              </a:rPr>
              <a:t>Should not distract from public health measures needed to curb outbreak</a:t>
            </a:r>
          </a:p>
          <a:p>
            <a:pPr>
              <a:buClr>
                <a:schemeClr val="tx1"/>
              </a:buClr>
              <a:buFont typeface="Arial"/>
              <a:buChar char="•"/>
            </a:pPr>
            <a:endParaRPr lang="en-US" dirty="0" smtClean="0">
              <a:solidFill>
                <a:schemeClr val="tx1">
                  <a:lumMod val="95000"/>
                  <a:lumOff val="5000"/>
                </a:schemeClr>
              </a:solidFill>
            </a:endParaRPr>
          </a:p>
        </p:txBody>
      </p:sp>
      <p:pic>
        <p:nvPicPr>
          <p:cNvPr id="4" name="Picture 2"/>
          <p:cNvPicPr>
            <a:picLocks noChangeAspect="1" noChangeArrowheads="1"/>
          </p:cNvPicPr>
          <p:nvPr/>
        </p:nvPicPr>
        <p:blipFill>
          <a:blip r:embed="rId2" cstate="print"/>
          <a:srcRect/>
          <a:stretch>
            <a:fillRect/>
          </a:stretch>
        </p:blipFill>
        <p:spPr bwMode="auto">
          <a:xfrm>
            <a:off x="8423921" y="6261458"/>
            <a:ext cx="720079" cy="596542"/>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4000" b="1" dirty="0" smtClean="0">
                <a:solidFill>
                  <a:srgbClr val="C00000"/>
                </a:solidFill>
              </a:rPr>
              <a:t>References</a:t>
            </a:r>
            <a:endParaRPr lang="en-IE" sz="4000" b="1" dirty="0">
              <a:solidFill>
                <a:srgbClr val="C00000"/>
              </a:solidFill>
            </a:endParaRPr>
          </a:p>
        </p:txBody>
      </p:sp>
      <p:sp>
        <p:nvSpPr>
          <p:cNvPr id="3" name="Content Placeholder 2"/>
          <p:cNvSpPr>
            <a:spLocks noGrp="1"/>
          </p:cNvSpPr>
          <p:nvPr>
            <p:ph idx="1"/>
          </p:nvPr>
        </p:nvSpPr>
        <p:spPr/>
        <p:txBody>
          <a:bodyPr>
            <a:noAutofit/>
          </a:bodyPr>
          <a:lstStyle/>
          <a:p>
            <a:pPr>
              <a:lnSpc>
                <a:spcPct val="120000"/>
              </a:lnSpc>
            </a:pPr>
            <a:r>
              <a:rPr lang="en-US" sz="1500" dirty="0" err="1" smtClean="0"/>
              <a:t>Feldmann</a:t>
            </a:r>
            <a:r>
              <a:rPr lang="en-US" sz="1500" dirty="0" smtClean="0"/>
              <a:t> H, </a:t>
            </a:r>
            <a:r>
              <a:rPr lang="en-US" sz="1500" dirty="0" err="1" smtClean="0"/>
              <a:t>Geisbert</a:t>
            </a:r>
            <a:r>
              <a:rPr lang="en-US" sz="1500" dirty="0" smtClean="0"/>
              <a:t> TW. Ebola </a:t>
            </a:r>
            <a:r>
              <a:rPr lang="en-US" sz="1500" dirty="0" err="1" smtClean="0"/>
              <a:t>haemorrhagic</a:t>
            </a:r>
            <a:r>
              <a:rPr lang="en-US" sz="1500" dirty="0" smtClean="0"/>
              <a:t> fever. Lancet. 2011;377(9768):849-62</a:t>
            </a:r>
          </a:p>
          <a:p>
            <a:pPr>
              <a:lnSpc>
                <a:spcPct val="120000"/>
              </a:lnSpc>
            </a:pPr>
            <a:r>
              <a:rPr lang="en-US" sz="1500" dirty="0" err="1" smtClean="0"/>
              <a:t>Feldmann</a:t>
            </a:r>
            <a:r>
              <a:rPr lang="en-US" sz="1500" dirty="0" smtClean="0"/>
              <a:t> H, Jones SM, </a:t>
            </a:r>
            <a:r>
              <a:rPr lang="en-US" sz="1500" dirty="0" err="1" smtClean="0"/>
              <a:t>Daddario</a:t>
            </a:r>
            <a:r>
              <a:rPr lang="en-US" sz="1500" dirty="0" smtClean="0"/>
              <a:t> </a:t>
            </a:r>
            <a:r>
              <a:rPr lang="en-US" sz="1500" dirty="0" err="1" smtClean="0"/>
              <a:t>DiCaprio</a:t>
            </a:r>
            <a:r>
              <a:rPr lang="en-US" sz="1500" dirty="0" smtClean="0"/>
              <a:t> KM et al. Effective post-exposure treatment of Ebola infection. </a:t>
            </a:r>
            <a:r>
              <a:rPr lang="en-US" sz="1500" dirty="0" err="1" smtClean="0"/>
              <a:t>Plos</a:t>
            </a:r>
            <a:r>
              <a:rPr lang="en-US" sz="1500" dirty="0" smtClean="0"/>
              <a:t> </a:t>
            </a:r>
            <a:r>
              <a:rPr lang="en-US" sz="1500" dirty="0" err="1" smtClean="0"/>
              <a:t>Pathog</a:t>
            </a:r>
            <a:r>
              <a:rPr lang="en-US" sz="1500" dirty="0" smtClean="0"/>
              <a:t>. 2007;3:e2  </a:t>
            </a:r>
          </a:p>
          <a:p>
            <a:pPr>
              <a:lnSpc>
                <a:spcPct val="120000"/>
              </a:lnSpc>
            </a:pPr>
            <a:r>
              <a:rPr lang="en-US" sz="1500" dirty="0" err="1" smtClean="0"/>
              <a:t>Geisbert</a:t>
            </a:r>
            <a:r>
              <a:rPr lang="en-US" sz="1500" dirty="0" smtClean="0"/>
              <a:t> TW, Hensley LE, </a:t>
            </a:r>
            <a:r>
              <a:rPr lang="en-US" sz="1500" dirty="0" err="1" smtClean="0"/>
              <a:t>Jahrling</a:t>
            </a:r>
            <a:r>
              <a:rPr lang="en-US" sz="1500" dirty="0" smtClean="0"/>
              <a:t> PB, Larsen T, </a:t>
            </a:r>
            <a:r>
              <a:rPr lang="en-US" sz="1500" dirty="0" err="1" smtClean="0"/>
              <a:t>Geisbert</a:t>
            </a:r>
            <a:r>
              <a:rPr lang="en-US" sz="1500" dirty="0" smtClean="0"/>
              <a:t> JB, </a:t>
            </a:r>
            <a:r>
              <a:rPr lang="en-US" sz="1500" dirty="0" err="1" smtClean="0"/>
              <a:t>Paragas</a:t>
            </a:r>
            <a:r>
              <a:rPr lang="en-US" sz="1500" dirty="0" smtClean="0"/>
              <a:t> J, Young HA, </a:t>
            </a:r>
            <a:r>
              <a:rPr lang="en-US" sz="1500" dirty="0" err="1" smtClean="0"/>
              <a:t>Fredking</a:t>
            </a:r>
            <a:r>
              <a:rPr lang="en-US" sz="1500" dirty="0" smtClean="0"/>
              <a:t> TM, Rote WE, </a:t>
            </a:r>
            <a:r>
              <a:rPr lang="en-US" sz="1500" dirty="0" err="1" smtClean="0"/>
              <a:t>Vlasuk</a:t>
            </a:r>
            <a:r>
              <a:rPr lang="en-US" sz="1500" dirty="0" smtClean="0"/>
              <a:t> GP. Treatment of Ebola virus infection with a recombinant inhibitor of </a:t>
            </a:r>
            <a:r>
              <a:rPr lang="en-US" sz="1500" dirty="0" err="1" smtClean="0"/>
              <a:t>VIIa</a:t>
            </a:r>
            <a:r>
              <a:rPr lang="en-US" sz="1500" dirty="0" smtClean="0"/>
              <a:t>/tissue factor: a study in rhesus monkeys. Lancet. 2003;362:1953-58</a:t>
            </a:r>
          </a:p>
          <a:p>
            <a:pPr>
              <a:lnSpc>
                <a:spcPct val="120000"/>
              </a:lnSpc>
            </a:pPr>
            <a:r>
              <a:rPr lang="en-US" sz="1500" dirty="0" err="1" smtClean="0"/>
              <a:t>Geisbert</a:t>
            </a:r>
            <a:r>
              <a:rPr lang="en-US" sz="1500" dirty="0" smtClean="0"/>
              <a:t> TW, Lee AC, Robbins M, </a:t>
            </a:r>
            <a:r>
              <a:rPr lang="en-US" sz="1500" dirty="0" err="1" smtClean="0"/>
              <a:t>Geisbert</a:t>
            </a:r>
            <a:r>
              <a:rPr lang="en-US" sz="1500" dirty="0" smtClean="0"/>
              <a:t> JB, </a:t>
            </a:r>
            <a:r>
              <a:rPr lang="en-US" sz="1500" dirty="0" err="1" smtClean="0"/>
              <a:t>Honko</a:t>
            </a:r>
            <a:r>
              <a:rPr lang="en-US" sz="1500" dirty="0" smtClean="0"/>
              <a:t> AN, </a:t>
            </a:r>
            <a:r>
              <a:rPr lang="en-US" sz="1500" dirty="0" err="1" smtClean="0"/>
              <a:t>Sood</a:t>
            </a:r>
            <a:r>
              <a:rPr lang="en-US" sz="1500" dirty="0" smtClean="0"/>
              <a:t> V, Johnson JC, de </a:t>
            </a:r>
            <a:r>
              <a:rPr lang="en-US" sz="1500" dirty="0" err="1" smtClean="0"/>
              <a:t>Jong</a:t>
            </a:r>
            <a:r>
              <a:rPr lang="en-US" sz="1500" dirty="0" smtClean="0"/>
              <a:t> S, </a:t>
            </a:r>
            <a:r>
              <a:rPr lang="en-US" sz="1500" dirty="0" err="1" smtClean="0"/>
              <a:t>Tavakoli</a:t>
            </a:r>
            <a:r>
              <a:rPr lang="en-US" sz="1500" dirty="0" smtClean="0"/>
              <a:t> I, Judge A, Hensley LE, </a:t>
            </a:r>
            <a:r>
              <a:rPr lang="en-US" sz="1500" dirty="0" err="1" smtClean="0"/>
              <a:t>MacLachlan</a:t>
            </a:r>
            <a:r>
              <a:rPr lang="en-US" sz="1500" dirty="0" smtClean="0"/>
              <a:t> I. Post exposure protection of non human primates against a lethal Ebola challenge with RNA interference: a proof of concept study. Lancet. 2010;375:1896-1905   </a:t>
            </a:r>
          </a:p>
          <a:p>
            <a:pPr>
              <a:lnSpc>
                <a:spcPct val="120000"/>
              </a:lnSpc>
            </a:pPr>
            <a:r>
              <a:rPr lang="en-US" sz="1500" dirty="0" err="1" smtClean="0"/>
              <a:t>Geisbert</a:t>
            </a:r>
            <a:r>
              <a:rPr lang="en-US" sz="1500" dirty="0" smtClean="0"/>
              <a:t> TW, Young HA, </a:t>
            </a:r>
            <a:r>
              <a:rPr lang="en-US" sz="1500" dirty="0" err="1" smtClean="0"/>
              <a:t>Jahrling</a:t>
            </a:r>
            <a:r>
              <a:rPr lang="en-US" sz="1500" dirty="0" smtClean="0"/>
              <a:t> PB, Davis KJ, </a:t>
            </a:r>
            <a:r>
              <a:rPr lang="en-US" sz="1500" dirty="0" err="1" smtClean="0"/>
              <a:t>Kagan</a:t>
            </a:r>
            <a:r>
              <a:rPr lang="en-US" sz="1500" dirty="0" smtClean="0"/>
              <a:t> E, Hensley LE. Mechanisms underlying coagulation abnormalities in Ebola </a:t>
            </a:r>
            <a:r>
              <a:rPr lang="en-US" sz="1500" dirty="0" err="1" smtClean="0"/>
              <a:t>haemorrhagic</a:t>
            </a:r>
            <a:r>
              <a:rPr lang="en-US" sz="1500" dirty="0" smtClean="0"/>
              <a:t> fever: </a:t>
            </a:r>
            <a:r>
              <a:rPr lang="en-US" sz="1500" dirty="0" err="1" smtClean="0"/>
              <a:t>overexpression</a:t>
            </a:r>
            <a:r>
              <a:rPr lang="en-US" sz="1500" dirty="0" smtClean="0"/>
              <a:t> of tissue factor in primate </a:t>
            </a:r>
            <a:r>
              <a:rPr lang="en-US" sz="1500" dirty="0" err="1" smtClean="0"/>
              <a:t>monocytes</a:t>
            </a:r>
            <a:r>
              <a:rPr lang="en-US" sz="1500" dirty="0" smtClean="0"/>
              <a:t>/macrophages is a key event. J Infect Dis. 2003;188(11):1618-1629</a:t>
            </a:r>
          </a:p>
          <a:p>
            <a:pPr>
              <a:lnSpc>
                <a:spcPct val="120000"/>
              </a:lnSpc>
            </a:pPr>
            <a:r>
              <a:rPr lang="en-US" sz="1500" dirty="0" smtClean="0"/>
              <a:t>Hensley LE, Stevens EL, Yan SB, </a:t>
            </a:r>
            <a:r>
              <a:rPr lang="en-US" sz="1500" dirty="0" err="1" smtClean="0"/>
              <a:t>Geisbert</a:t>
            </a:r>
            <a:r>
              <a:rPr lang="en-US" sz="1500" dirty="0" smtClean="0"/>
              <a:t> JB, Macias WL, Larsen T, </a:t>
            </a:r>
            <a:r>
              <a:rPr lang="en-US" sz="1500" dirty="0" err="1" smtClean="0"/>
              <a:t>Daddario-DiCaprio</a:t>
            </a:r>
            <a:r>
              <a:rPr lang="en-US" sz="1500" dirty="0" smtClean="0"/>
              <a:t> KM, </a:t>
            </a:r>
            <a:r>
              <a:rPr lang="en-US" sz="1500" dirty="0" err="1" smtClean="0"/>
              <a:t>Cassell</a:t>
            </a:r>
            <a:r>
              <a:rPr lang="en-US" sz="1500" dirty="0" smtClean="0"/>
              <a:t> GH, </a:t>
            </a:r>
            <a:r>
              <a:rPr lang="en-US" sz="1500" dirty="0" err="1" smtClean="0"/>
              <a:t>Jahrling</a:t>
            </a:r>
            <a:r>
              <a:rPr lang="en-US" sz="1500" dirty="0" smtClean="0"/>
              <a:t> PB, </a:t>
            </a:r>
            <a:r>
              <a:rPr lang="en-US" sz="1500" dirty="0" err="1" smtClean="0"/>
              <a:t>Geisbert</a:t>
            </a:r>
            <a:r>
              <a:rPr lang="en-US" sz="1500" dirty="0" smtClean="0"/>
              <a:t> TW. Recombinant human activated protein C for the </a:t>
            </a:r>
            <a:r>
              <a:rPr lang="en-US" sz="1500" dirty="0" err="1" smtClean="0"/>
              <a:t>postexposure</a:t>
            </a:r>
            <a:r>
              <a:rPr lang="en-US" sz="1500" dirty="0" smtClean="0"/>
              <a:t> treatment of Ebola </a:t>
            </a:r>
            <a:r>
              <a:rPr lang="en-US" sz="1500" dirty="0" err="1" smtClean="0"/>
              <a:t>haemorrhagic</a:t>
            </a:r>
            <a:r>
              <a:rPr lang="en-US" sz="1500" dirty="0" smtClean="0"/>
              <a:t> fever. J Infect Dis. 2007; 196(suppl 2):S390-S399</a:t>
            </a:r>
          </a:p>
        </p:txBody>
      </p:sp>
      <p:pic>
        <p:nvPicPr>
          <p:cNvPr id="4"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4096"/>
          </a:xfrm>
        </p:spPr>
        <p:txBody>
          <a:bodyPr>
            <a:normAutofit/>
          </a:bodyPr>
          <a:lstStyle/>
          <a:p>
            <a:r>
              <a:rPr lang="en-US" sz="4000" b="1" dirty="0" smtClean="0">
                <a:solidFill>
                  <a:srgbClr val="C00000"/>
                </a:solidFill>
              </a:rPr>
              <a:t>References</a:t>
            </a:r>
            <a:endParaRPr lang="en-US" sz="4000" b="1" dirty="0">
              <a:solidFill>
                <a:srgbClr val="C00000"/>
              </a:solidFill>
            </a:endParaRPr>
          </a:p>
        </p:txBody>
      </p:sp>
      <p:sp>
        <p:nvSpPr>
          <p:cNvPr id="3" name="Content Placeholder 2"/>
          <p:cNvSpPr>
            <a:spLocks noGrp="1"/>
          </p:cNvSpPr>
          <p:nvPr>
            <p:ph idx="1"/>
          </p:nvPr>
        </p:nvSpPr>
        <p:spPr>
          <a:xfrm>
            <a:off x="457200" y="1124744"/>
            <a:ext cx="8229600" cy="4525963"/>
          </a:xfrm>
        </p:spPr>
        <p:txBody>
          <a:bodyPr>
            <a:normAutofit fontScale="25000" lnSpcReduction="20000"/>
          </a:bodyPr>
          <a:lstStyle/>
          <a:p>
            <a:pPr>
              <a:lnSpc>
                <a:spcPct val="120000"/>
              </a:lnSpc>
            </a:pPr>
            <a:r>
              <a:rPr lang="en-US" sz="6000" dirty="0" err="1" smtClean="0"/>
              <a:t>Iversen</a:t>
            </a:r>
            <a:r>
              <a:rPr lang="en-US" sz="6000" dirty="0" smtClean="0"/>
              <a:t> PL, Warren TK, Wells JB, Garza NL, </a:t>
            </a:r>
            <a:r>
              <a:rPr lang="en-US" sz="6000" dirty="0" err="1" smtClean="0"/>
              <a:t>Mourich</a:t>
            </a:r>
            <a:r>
              <a:rPr lang="en-US" sz="6000" dirty="0" smtClean="0"/>
              <a:t> DV, Welch LS, </a:t>
            </a:r>
            <a:r>
              <a:rPr lang="en-US" sz="6000" dirty="0" err="1" smtClean="0"/>
              <a:t>Panchal</a:t>
            </a:r>
            <a:r>
              <a:rPr lang="en-US" sz="6000" dirty="0" smtClean="0"/>
              <a:t> RG, </a:t>
            </a:r>
            <a:r>
              <a:rPr lang="en-US" sz="6000" dirty="0" err="1" smtClean="0"/>
              <a:t>Bavari</a:t>
            </a:r>
            <a:r>
              <a:rPr lang="en-US" sz="6000" dirty="0" smtClean="0"/>
              <a:t> S. Discovery and early development of AVI-7537 and AVI-7288 for the treatment of Enola virus and Marburg virus infections. Viruses. 2012;4:2806-2830 </a:t>
            </a:r>
          </a:p>
          <a:p>
            <a:pPr>
              <a:lnSpc>
                <a:spcPct val="120000"/>
              </a:lnSpc>
            </a:pPr>
            <a:r>
              <a:rPr lang="en-US" sz="6000" dirty="0" smtClean="0"/>
              <a:t>Jones SM, </a:t>
            </a:r>
            <a:r>
              <a:rPr lang="en-US" sz="6000" dirty="0" err="1" smtClean="0"/>
              <a:t>Feldmann</a:t>
            </a:r>
            <a:r>
              <a:rPr lang="en-US" sz="6000" dirty="0" smtClean="0"/>
              <a:t> M, </a:t>
            </a:r>
            <a:r>
              <a:rPr lang="en-US" sz="6000" dirty="0" err="1" smtClean="0"/>
              <a:t>Stroher</a:t>
            </a:r>
            <a:r>
              <a:rPr lang="en-US" sz="6000" dirty="0" smtClean="0"/>
              <a:t> U, </a:t>
            </a:r>
            <a:r>
              <a:rPr lang="en-US" sz="6000" dirty="0" err="1" smtClean="0"/>
              <a:t>Geisbert</a:t>
            </a:r>
            <a:r>
              <a:rPr lang="en-US" sz="6000" dirty="0" smtClean="0"/>
              <a:t> JB, Fernando L, </a:t>
            </a:r>
            <a:r>
              <a:rPr lang="en-US" sz="6000" dirty="0" err="1" smtClean="0"/>
              <a:t>Grolla</a:t>
            </a:r>
            <a:r>
              <a:rPr lang="en-US" sz="6000" dirty="0" smtClean="0"/>
              <a:t> A et al. Live attenuated recombinant vaccine protects non human primates against Ebola and Marburg viruses. Nature medicine. 2005;11(7):786-90</a:t>
            </a:r>
          </a:p>
          <a:p>
            <a:pPr>
              <a:lnSpc>
                <a:spcPct val="120000"/>
              </a:lnSpc>
            </a:pPr>
            <a:r>
              <a:rPr lang="en-US" sz="6000" dirty="0" err="1" smtClean="0"/>
              <a:t>Marzi</a:t>
            </a:r>
            <a:r>
              <a:rPr lang="en-US" sz="6000" dirty="0" smtClean="0"/>
              <a:t> A, </a:t>
            </a:r>
            <a:r>
              <a:rPr lang="en-US" sz="6000" dirty="0" err="1" smtClean="0"/>
              <a:t>Feldmann</a:t>
            </a:r>
            <a:r>
              <a:rPr lang="en-US" sz="6000" dirty="0" smtClean="0"/>
              <a:t> H. Ebola virus vaccines: an overview of current approaches. Expert Rev Vaccines. 2014;13(4):521-531</a:t>
            </a:r>
            <a:r>
              <a:rPr lang="en-US" sz="6000" dirty="0" smtClean="0">
                <a:hlinkClick r:id="rId2"/>
              </a:rPr>
              <a:t> </a:t>
            </a:r>
            <a:endParaRPr lang="en-US" sz="6000" dirty="0" smtClean="0"/>
          </a:p>
          <a:p>
            <a:pPr>
              <a:lnSpc>
                <a:spcPct val="120000"/>
              </a:lnSpc>
            </a:pPr>
            <a:r>
              <a:rPr lang="en-US" sz="6000" dirty="0" err="1" smtClean="0"/>
              <a:t>Mupapa</a:t>
            </a:r>
            <a:r>
              <a:rPr lang="en-US" sz="6000" dirty="0" smtClean="0"/>
              <a:t> K, </a:t>
            </a:r>
            <a:r>
              <a:rPr lang="en-US" sz="6000" dirty="0" err="1" smtClean="0"/>
              <a:t>Massamba</a:t>
            </a:r>
            <a:r>
              <a:rPr lang="en-US" sz="6000" dirty="0" smtClean="0"/>
              <a:t> M, </a:t>
            </a:r>
            <a:r>
              <a:rPr lang="en-US" sz="6000" dirty="0" err="1" smtClean="0"/>
              <a:t>Kibadi</a:t>
            </a:r>
            <a:r>
              <a:rPr lang="en-US" sz="6000" dirty="0" smtClean="0"/>
              <a:t> K, et al. Treatment of Ebola </a:t>
            </a:r>
            <a:r>
              <a:rPr lang="en-US" sz="6000" dirty="0" err="1" smtClean="0"/>
              <a:t>haemorrhagic</a:t>
            </a:r>
            <a:r>
              <a:rPr lang="en-US" sz="6000" dirty="0" smtClean="0"/>
              <a:t> fever with blood transfusions from convalescent patients. International Scientific and Technical Committee. J Infect Dis. 1999;179(suppl 1):S18-S23</a:t>
            </a:r>
          </a:p>
          <a:p>
            <a:pPr>
              <a:lnSpc>
                <a:spcPct val="120000"/>
              </a:lnSpc>
            </a:pPr>
            <a:r>
              <a:rPr lang="en-US" sz="6000" dirty="0" err="1" smtClean="0"/>
              <a:t>Oestereich</a:t>
            </a:r>
            <a:r>
              <a:rPr lang="en-US" sz="6000" dirty="0" smtClean="0"/>
              <a:t> L, </a:t>
            </a:r>
            <a:r>
              <a:rPr lang="en-US" sz="6000" dirty="0" err="1" smtClean="0"/>
              <a:t>Ludtke</a:t>
            </a:r>
            <a:r>
              <a:rPr lang="en-US" sz="6000" dirty="0" smtClean="0"/>
              <a:t> A, </a:t>
            </a:r>
            <a:r>
              <a:rPr lang="en-US" sz="6000" dirty="0" err="1" smtClean="0"/>
              <a:t>Wurr</a:t>
            </a:r>
            <a:r>
              <a:rPr lang="en-US" sz="6000" dirty="0" smtClean="0"/>
              <a:t> S, </a:t>
            </a:r>
            <a:r>
              <a:rPr lang="en-US" sz="6000" dirty="0" err="1" smtClean="0"/>
              <a:t>Rieger</a:t>
            </a:r>
            <a:r>
              <a:rPr lang="en-US" sz="6000" dirty="0" smtClean="0"/>
              <a:t> T, Munoz-</a:t>
            </a:r>
            <a:r>
              <a:rPr lang="en-US" sz="6000" dirty="0" err="1" smtClean="0"/>
              <a:t>Fontela</a:t>
            </a:r>
            <a:r>
              <a:rPr lang="en-US" sz="6000" dirty="0" smtClean="0"/>
              <a:t> C, </a:t>
            </a:r>
            <a:r>
              <a:rPr lang="en-US" sz="6000" dirty="0" err="1" smtClean="0"/>
              <a:t>Gunther</a:t>
            </a:r>
            <a:r>
              <a:rPr lang="en-US" sz="6000" dirty="0" smtClean="0"/>
              <a:t> S. Successful treatment of advanced Ebola virus infection with T-705 (</a:t>
            </a:r>
            <a:r>
              <a:rPr lang="en-US" sz="6000" dirty="0" err="1" smtClean="0"/>
              <a:t>favipiravir</a:t>
            </a:r>
            <a:r>
              <a:rPr lang="en-US" sz="6000" dirty="0" smtClean="0"/>
              <a:t>) in a small animal model. Antiviral Res. 2014;105:17-21</a:t>
            </a:r>
          </a:p>
          <a:p>
            <a:pPr>
              <a:lnSpc>
                <a:spcPct val="120000"/>
              </a:lnSpc>
            </a:pPr>
            <a:r>
              <a:rPr lang="en-US" sz="6000" dirty="0" smtClean="0"/>
              <a:t>Smith LM, Hensley LE, </a:t>
            </a:r>
            <a:r>
              <a:rPr lang="en-US" sz="6000" dirty="0" err="1" smtClean="0"/>
              <a:t>Geisbert</a:t>
            </a:r>
            <a:r>
              <a:rPr lang="en-US" sz="6000" dirty="0" smtClean="0"/>
              <a:t> TW, et al. Interferon-beta therapy prolongs survival in rhesus macaque models of Ebola and Marburg. J Infect Dis. 2013;208:210-8 </a:t>
            </a:r>
            <a:r>
              <a:rPr lang="en-IE" sz="6000" dirty="0" smtClean="0"/>
              <a:t>  </a:t>
            </a:r>
          </a:p>
          <a:p>
            <a:pPr>
              <a:lnSpc>
                <a:spcPct val="120000"/>
              </a:lnSpc>
            </a:pPr>
            <a:r>
              <a:rPr lang="en-US" sz="6000" dirty="0" smtClean="0"/>
              <a:t>Stanley DA, </a:t>
            </a:r>
            <a:r>
              <a:rPr lang="en-US" sz="6000" dirty="0" err="1" smtClean="0"/>
              <a:t>Honko</a:t>
            </a:r>
            <a:r>
              <a:rPr lang="en-US" sz="6000" dirty="0" smtClean="0"/>
              <a:t> AN, </a:t>
            </a:r>
            <a:r>
              <a:rPr lang="en-US" sz="6000" dirty="0" err="1" smtClean="0"/>
              <a:t>Asiedu</a:t>
            </a:r>
            <a:r>
              <a:rPr lang="en-US" sz="6000" dirty="0" smtClean="0"/>
              <a:t> C, </a:t>
            </a:r>
            <a:r>
              <a:rPr lang="en-US" sz="6000" dirty="0" err="1" smtClean="0"/>
              <a:t>Trefry</a:t>
            </a:r>
            <a:r>
              <a:rPr lang="en-US" sz="6000" dirty="0" smtClean="0"/>
              <a:t> JC, Lau-</a:t>
            </a:r>
            <a:r>
              <a:rPr lang="en-US" sz="6000" dirty="0" err="1" smtClean="0"/>
              <a:t>Kilby</a:t>
            </a:r>
            <a:r>
              <a:rPr lang="en-US" sz="6000" dirty="0" smtClean="0"/>
              <a:t> AW, Johnson JC, Hensley L, </a:t>
            </a:r>
            <a:r>
              <a:rPr lang="en-US" sz="6000" dirty="0" err="1" smtClean="0"/>
              <a:t>Ammendola</a:t>
            </a:r>
            <a:r>
              <a:rPr lang="en-US" sz="6000" dirty="0" smtClean="0"/>
              <a:t> V, </a:t>
            </a:r>
            <a:r>
              <a:rPr lang="en-US" sz="6000" dirty="0" err="1" smtClean="0"/>
              <a:t>Abbate</a:t>
            </a:r>
            <a:r>
              <a:rPr lang="en-US" sz="6000" dirty="0" smtClean="0"/>
              <a:t> A, </a:t>
            </a:r>
            <a:r>
              <a:rPr lang="en-US" sz="6000" dirty="0" err="1" smtClean="0"/>
              <a:t>Grazioli</a:t>
            </a:r>
            <a:r>
              <a:rPr lang="en-US" sz="6000" dirty="0" smtClean="0"/>
              <a:t> F, </a:t>
            </a:r>
            <a:r>
              <a:rPr lang="en-US" sz="6000" dirty="0" err="1" smtClean="0"/>
              <a:t>Foulds</a:t>
            </a:r>
            <a:r>
              <a:rPr lang="en-US" sz="6000" dirty="0" smtClean="0"/>
              <a:t> KE, Cheng C, Wang L, Donaldson MM, </a:t>
            </a:r>
            <a:r>
              <a:rPr lang="en-US" sz="6000" dirty="0" err="1" smtClean="0"/>
              <a:t>Colloca</a:t>
            </a:r>
            <a:r>
              <a:rPr lang="en-US" sz="6000" dirty="0" smtClean="0"/>
              <a:t> S, </a:t>
            </a:r>
            <a:r>
              <a:rPr lang="en-US" sz="6000" dirty="0" err="1" smtClean="0"/>
              <a:t>Folgori</a:t>
            </a:r>
            <a:r>
              <a:rPr lang="en-US" sz="6000" dirty="0" smtClean="0"/>
              <a:t> A, </a:t>
            </a:r>
            <a:r>
              <a:rPr lang="en-US" sz="6000" dirty="0" err="1" smtClean="0"/>
              <a:t>Roederer</a:t>
            </a:r>
            <a:r>
              <a:rPr lang="en-US" sz="6000" dirty="0" smtClean="0"/>
              <a:t> M, </a:t>
            </a:r>
            <a:r>
              <a:rPr lang="en-US" sz="6000" dirty="0" err="1" smtClean="0"/>
              <a:t>Nabel</a:t>
            </a:r>
            <a:r>
              <a:rPr lang="en-US" sz="6000" dirty="0" smtClean="0"/>
              <a:t> GJ, </a:t>
            </a:r>
            <a:r>
              <a:rPr lang="en-US" sz="6000" dirty="0" err="1" smtClean="0"/>
              <a:t>Mascola</a:t>
            </a:r>
            <a:r>
              <a:rPr lang="en-US" sz="6000" dirty="0" smtClean="0"/>
              <a:t> J, </a:t>
            </a:r>
            <a:r>
              <a:rPr lang="en-US" sz="6000" dirty="0" err="1" smtClean="0"/>
              <a:t>Cortese</a:t>
            </a:r>
            <a:r>
              <a:rPr lang="en-US" sz="6000" dirty="0" smtClean="0"/>
              <a:t> R, </a:t>
            </a:r>
            <a:r>
              <a:rPr lang="en-US" sz="6000" dirty="0" err="1" smtClean="0"/>
              <a:t>Koup</a:t>
            </a:r>
            <a:r>
              <a:rPr lang="en-US" sz="6000" dirty="0" smtClean="0"/>
              <a:t> RA, Sullivan NJ. Chimpanzee adenovirus vaccine generates acute and durable immunity against </a:t>
            </a:r>
            <a:r>
              <a:rPr lang="en-US" sz="6000" dirty="0" err="1" smtClean="0"/>
              <a:t>ebolavirus</a:t>
            </a:r>
            <a:r>
              <a:rPr lang="en-US" sz="6000" dirty="0" smtClean="0"/>
              <a:t> challenge. Nat Med. 2014;20(10):1126-9</a:t>
            </a:r>
          </a:p>
          <a:p>
            <a:pPr>
              <a:lnSpc>
                <a:spcPct val="120000"/>
              </a:lnSpc>
            </a:pPr>
            <a:endParaRPr lang="en-US" sz="6000" dirty="0" smtClean="0"/>
          </a:p>
        </p:txBody>
      </p:sp>
      <p:pic>
        <p:nvPicPr>
          <p:cNvPr id="4"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C00000"/>
                </a:solidFill>
              </a:rPr>
              <a:t>References</a:t>
            </a:r>
            <a:endParaRPr lang="en-US" sz="4000" b="1" dirty="0">
              <a:solidFill>
                <a:srgbClr val="C00000"/>
              </a:solidFill>
            </a:endParaRPr>
          </a:p>
        </p:txBody>
      </p:sp>
      <p:sp>
        <p:nvSpPr>
          <p:cNvPr id="3" name="Content Placeholder 2"/>
          <p:cNvSpPr>
            <a:spLocks noGrp="1"/>
          </p:cNvSpPr>
          <p:nvPr>
            <p:ph idx="1"/>
          </p:nvPr>
        </p:nvSpPr>
        <p:spPr/>
        <p:txBody>
          <a:bodyPr>
            <a:normAutofit/>
          </a:bodyPr>
          <a:lstStyle/>
          <a:p>
            <a:r>
              <a:rPr lang="en-US" sz="1500" dirty="0" smtClean="0"/>
              <a:t>Statement on the WHO Consultation on potential Ebola therapies and vaccines. </a:t>
            </a:r>
            <a:r>
              <a:rPr lang="en-US" sz="1500" dirty="0" smtClean="0">
                <a:hlinkClick r:id="rId2"/>
              </a:rPr>
              <a:t>http://www.who.int/mediacentre/news/statements/2014/ebola-therapies-consultation/en/</a:t>
            </a:r>
            <a:endParaRPr lang="en-US" sz="1500" dirty="0" smtClean="0"/>
          </a:p>
          <a:p>
            <a:r>
              <a:rPr lang="en-US" sz="1500" dirty="0" smtClean="0"/>
              <a:t>Sullivan NJ, </a:t>
            </a:r>
            <a:r>
              <a:rPr lang="en-US" sz="1500" dirty="0" err="1" smtClean="0"/>
              <a:t>Geisbert</a:t>
            </a:r>
            <a:r>
              <a:rPr lang="en-US" sz="1500" dirty="0" smtClean="0"/>
              <a:t> </a:t>
            </a:r>
            <a:r>
              <a:rPr lang="en-US" sz="1500" dirty="0" err="1" smtClean="0"/>
              <a:t>TW,Geisbert</a:t>
            </a:r>
            <a:r>
              <a:rPr lang="en-US" sz="1500" dirty="0" smtClean="0"/>
              <a:t> et  al. Accelerated vaccination for Ebola virus </a:t>
            </a:r>
            <a:r>
              <a:rPr lang="en-US" sz="1500" dirty="0" err="1" smtClean="0"/>
              <a:t>haemorrhagic</a:t>
            </a:r>
            <a:r>
              <a:rPr lang="en-US" sz="1500" dirty="0" smtClean="0"/>
              <a:t> fever in non human primates. Nature. 2003;424:681-4</a:t>
            </a:r>
          </a:p>
          <a:p>
            <a:r>
              <a:rPr lang="en-IE" sz="1500" dirty="0" smtClean="0"/>
              <a:t>Tuffs A. Experimental vaccine may have saved Hamburg scientist from Ebola fever. BMJ. 2009;338:b1223</a:t>
            </a:r>
          </a:p>
          <a:p>
            <a:r>
              <a:rPr lang="en-IE" sz="1500" dirty="0" smtClean="0"/>
              <a:t>Qiu X, Wong G, Audet J, Bello A, Fernando L, Alimonti JB, Fausther-Bovendo H, Wei H, Aviles J, Hiatt E, Johnson A, Morton J, Swope K, Bohorov O, Bohorova N, Goodman C, Kim D, Pauly MH, Velasco J, Pettitt J, Olinger GG, Whaley K, Xu B, Strong JE, Zeitlin L, Kobinger GP. Reversion of advanced Ebola virus disease in non human primates with ZMAPP. Nature. 2014;514(7520):47-53</a:t>
            </a:r>
          </a:p>
          <a:p>
            <a:r>
              <a:rPr lang="en-US" sz="1500" dirty="0" smtClean="0"/>
              <a:t>Wong G, </a:t>
            </a:r>
            <a:r>
              <a:rPr lang="en-US" sz="1500" dirty="0" err="1" smtClean="0"/>
              <a:t>Qiu</a:t>
            </a:r>
            <a:r>
              <a:rPr lang="en-US" sz="1500" dirty="0" smtClean="0"/>
              <a:t> X, </a:t>
            </a:r>
            <a:r>
              <a:rPr lang="en-US" sz="1500" dirty="0" err="1" smtClean="0"/>
              <a:t>Olinger</a:t>
            </a:r>
            <a:r>
              <a:rPr lang="en-US" sz="1500" dirty="0" smtClean="0"/>
              <a:t> GG, </a:t>
            </a:r>
            <a:r>
              <a:rPr lang="en-US" sz="1500" dirty="0" err="1" smtClean="0"/>
              <a:t>Kobinger</a:t>
            </a:r>
            <a:r>
              <a:rPr lang="en-US" sz="1500" dirty="0" smtClean="0"/>
              <a:t> GP. Post-exposure therapy of </a:t>
            </a:r>
            <a:r>
              <a:rPr lang="en-US" sz="1500" dirty="0" err="1" smtClean="0"/>
              <a:t>filovirus</a:t>
            </a:r>
            <a:r>
              <a:rPr lang="en-US" sz="1500" dirty="0" smtClean="0"/>
              <a:t> infections. Trends </a:t>
            </a:r>
            <a:r>
              <a:rPr lang="en-US" sz="1500" dirty="0" err="1" smtClean="0"/>
              <a:t>Microbiol</a:t>
            </a:r>
            <a:r>
              <a:rPr lang="en-US" sz="1500" dirty="0" smtClean="0"/>
              <a:t>. 2014;22(8):456-63</a:t>
            </a:r>
          </a:p>
          <a:p>
            <a:endParaRPr lang="en-US" sz="1500" dirty="0" smtClean="0"/>
          </a:p>
          <a:p>
            <a:pPr>
              <a:buNone/>
            </a:pPr>
            <a:r>
              <a:rPr lang="en-US" sz="1500" b="1" dirty="0" smtClean="0"/>
              <a:t>Recent review</a:t>
            </a:r>
          </a:p>
          <a:p>
            <a:r>
              <a:rPr lang="en-US" sz="1500" dirty="0" smtClean="0"/>
              <a:t>Bishop B. Potential and emerging treatment options for Ebola virus disease. Annals of Pharmacotherapy. 2014;</a:t>
            </a:r>
            <a:r>
              <a:rPr lang="en-IE" sz="1600" dirty="0" smtClean="0"/>
              <a:t> </a:t>
            </a:r>
            <a:r>
              <a:rPr lang="en-IE" sz="1500" dirty="0" smtClean="0"/>
              <a:t>Nov 20. </a:t>
            </a:r>
            <a:r>
              <a:rPr lang="en-IE" sz="1500" dirty="0" err="1" smtClean="0"/>
              <a:t>pii</a:t>
            </a:r>
            <a:r>
              <a:rPr lang="en-IE" sz="1500" dirty="0" smtClean="0"/>
              <a:t>: 1060028014561227. [</a:t>
            </a:r>
            <a:r>
              <a:rPr lang="en-IE" sz="1500" dirty="0" err="1" smtClean="0"/>
              <a:t>Epub</a:t>
            </a:r>
            <a:r>
              <a:rPr lang="en-IE" sz="1500" dirty="0" smtClean="0"/>
              <a:t> ahead of print]</a:t>
            </a:r>
            <a:endParaRPr lang="en-US" sz="1500" dirty="0" smtClean="0"/>
          </a:p>
          <a:p>
            <a:endParaRPr lang="en-US" sz="15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4"/>
          <p:cNvSpPr txBox="1">
            <a:spLocks/>
          </p:cNvSpPr>
          <p:nvPr/>
        </p:nvSpPr>
        <p:spPr bwMode="auto">
          <a:xfrm>
            <a:off x="3575050" y="273050"/>
            <a:ext cx="5111750" cy="5853113"/>
          </a:xfrm>
          <a:prstGeom prst="rect">
            <a:avLst/>
          </a:prstGeom>
          <a:noFill/>
          <a:ln w="9525">
            <a:noFill/>
            <a:miter lim="800000"/>
            <a:headEnd/>
            <a:tailEnd/>
          </a:ln>
        </p:spPr>
        <p:txBody>
          <a:bodyPr/>
          <a:lstStyle/>
          <a:p>
            <a:pPr marL="342900" indent="-342900">
              <a:spcBef>
                <a:spcPct val="20000"/>
              </a:spcBef>
              <a:buFont typeface="Arial" charset="0"/>
              <a:buChar char="•"/>
            </a:pPr>
            <a:endParaRPr lang="en-US" sz="3200" dirty="0">
              <a:latin typeface="Calibri" pitchFamily="34" charset="0"/>
            </a:endParaRPr>
          </a:p>
          <a:p>
            <a:pPr marL="342900" indent="-342900">
              <a:spcBef>
                <a:spcPct val="20000"/>
              </a:spcBef>
              <a:buFont typeface="Arial" charset="0"/>
              <a:buChar char="•"/>
            </a:pPr>
            <a:endParaRPr lang="en-US" sz="3200" dirty="0">
              <a:latin typeface="Calibri" pitchFamily="34" charset="0"/>
            </a:endParaRPr>
          </a:p>
          <a:p>
            <a:pPr marL="342900" indent="-342900">
              <a:spcBef>
                <a:spcPct val="20000"/>
              </a:spcBef>
              <a:buFont typeface="Arial" charset="0"/>
              <a:buChar char="•"/>
            </a:pPr>
            <a:r>
              <a:rPr lang="en-US" sz="3200" dirty="0">
                <a:latin typeface="Calibri" pitchFamily="34" charset="0"/>
              </a:rPr>
              <a:t>The gold standard animal model for Ebola vaccine and drug testing is the non human primate (NHP)</a:t>
            </a:r>
          </a:p>
          <a:p>
            <a:pPr marL="342900" indent="-342900">
              <a:spcBef>
                <a:spcPct val="20000"/>
              </a:spcBef>
              <a:buFont typeface="Arial" charset="0"/>
              <a:buNone/>
            </a:pPr>
            <a:endParaRPr lang="en-US" sz="3200" dirty="0">
              <a:latin typeface="Calibri" pitchFamily="34" charset="0"/>
            </a:endParaRPr>
          </a:p>
          <a:p>
            <a:pPr marL="342900" indent="-342900">
              <a:spcBef>
                <a:spcPct val="20000"/>
              </a:spcBef>
              <a:buFont typeface="Arial" charset="0"/>
              <a:buChar char="•"/>
            </a:pPr>
            <a:r>
              <a:rPr lang="en-US" sz="3200" dirty="0">
                <a:latin typeface="Calibri" pitchFamily="34" charset="0"/>
              </a:rPr>
              <a:t>Macaques, African green monkeys, baboons</a:t>
            </a:r>
          </a:p>
        </p:txBody>
      </p:sp>
      <p:pic>
        <p:nvPicPr>
          <p:cNvPr id="8195" name="Picture 4" descr="Macaque_India_4.jpg"/>
          <p:cNvPicPr>
            <a:picLocks noChangeAspect="1"/>
          </p:cNvPicPr>
          <p:nvPr/>
        </p:nvPicPr>
        <p:blipFill>
          <a:blip r:embed="rId3" cstate="print"/>
          <a:srcRect/>
          <a:stretch>
            <a:fillRect/>
          </a:stretch>
        </p:blipFill>
        <p:spPr bwMode="auto">
          <a:xfrm>
            <a:off x="166688" y="1260570"/>
            <a:ext cx="2821136" cy="4904733"/>
          </a:xfrm>
          <a:prstGeom prst="rect">
            <a:avLst/>
          </a:prstGeom>
          <a:noFill/>
          <a:ln w="9525">
            <a:noFill/>
            <a:miter lim="800000"/>
            <a:headEnd/>
            <a:tailEnd/>
          </a:ln>
        </p:spPr>
      </p:pic>
      <p:pic>
        <p:nvPicPr>
          <p:cNvPr id="4"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5"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979712" y="836712"/>
            <a:ext cx="4896544" cy="1343025"/>
          </a:xfrm>
          <a:prstGeom prst="rect">
            <a:avLst/>
          </a:prstGeom>
          <a:noFill/>
          <a:ln w="9525">
            <a:noFill/>
            <a:miter lim="800000"/>
            <a:headEnd/>
            <a:tailEnd/>
          </a:ln>
        </p:spPr>
      </p:pic>
      <p:sp>
        <p:nvSpPr>
          <p:cNvPr id="5" name="Rectangle 4"/>
          <p:cNvSpPr/>
          <p:nvPr/>
        </p:nvSpPr>
        <p:spPr>
          <a:xfrm>
            <a:off x="2483768" y="2690336"/>
            <a:ext cx="4392488" cy="3077766"/>
          </a:xfrm>
          <a:prstGeom prst="rect">
            <a:avLst/>
          </a:prstGeom>
        </p:spPr>
        <p:txBody>
          <a:bodyPr wrap="square">
            <a:spAutoFit/>
          </a:bodyPr>
          <a:lstStyle/>
          <a:p>
            <a:endParaRPr lang="en-IE" dirty="0" smtClean="0"/>
          </a:p>
          <a:p>
            <a:pPr algn="ctr"/>
            <a:r>
              <a:rPr lang="en-IE" sz="2800" b="1" dirty="0" smtClean="0"/>
              <a:t>WHO CONSULTATION ON </a:t>
            </a:r>
          </a:p>
          <a:p>
            <a:pPr algn="ctr"/>
            <a:r>
              <a:rPr lang="en-IE" sz="2800" b="1" dirty="0" smtClean="0"/>
              <a:t>POTENTIAL EBOLA THERAPIES AND VACCINE</a:t>
            </a:r>
          </a:p>
          <a:p>
            <a:pPr algn="ctr"/>
            <a:endParaRPr lang="en-IE" sz="2400" b="1" dirty="0" smtClean="0"/>
          </a:p>
          <a:p>
            <a:endParaRPr lang="en-IE" sz="2400" dirty="0" smtClean="0"/>
          </a:p>
          <a:p>
            <a:pPr algn="ctr"/>
            <a:r>
              <a:rPr lang="en-IE" sz="2400" dirty="0" smtClean="0"/>
              <a:t> </a:t>
            </a:r>
            <a:r>
              <a:rPr lang="en-IE" sz="2000" b="1" dirty="0" smtClean="0"/>
              <a:t>GENEVA, SWITZERLAND </a:t>
            </a:r>
          </a:p>
          <a:p>
            <a:pPr algn="ctr"/>
            <a:r>
              <a:rPr lang="en-IE" sz="2000" b="1" dirty="0" smtClean="0"/>
              <a:t>4–5 SEPTEMBER 2014 </a:t>
            </a:r>
            <a:endParaRPr lang="en-IE" sz="2000" b="1" dirty="0"/>
          </a:p>
        </p:txBody>
      </p:sp>
      <p:pic>
        <p:nvPicPr>
          <p:cNvPr id="6"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p:nvPr>
        </p:nvSpPr>
        <p:spPr>
          <a:xfrm>
            <a:off x="457200" y="1295400"/>
            <a:ext cx="8229600" cy="3581400"/>
          </a:xfrm>
        </p:spPr>
        <p:txBody>
          <a:bodyPr/>
          <a:lstStyle/>
          <a:p>
            <a:pPr eaLnBrk="1" hangingPunct="1"/>
            <a:r>
              <a:rPr lang="en-US" sz="5200" b="1" dirty="0" smtClean="0">
                <a:solidFill>
                  <a:srgbClr val="C00000"/>
                </a:solidFill>
              </a:rPr>
              <a:t>Potential Ebola Vaccines</a:t>
            </a:r>
          </a:p>
        </p:txBody>
      </p:sp>
      <p:pic>
        <p:nvPicPr>
          <p:cNvPr id="3" name="Picture 3"/>
          <p:cNvPicPr>
            <a:picLocks noChangeAspect="1" noChangeArrowheads="1"/>
          </p:cNvPicPr>
          <p:nvPr/>
        </p:nvPicPr>
        <p:blipFill>
          <a:blip r:embed="rId2" cstate="print"/>
          <a:srcRect/>
          <a:stretch>
            <a:fillRect/>
          </a:stretch>
        </p:blipFill>
        <p:spPr bwMode="auto">
          <a:xfrm>
            <a:off x="0" y="6275036"/>
            <a:ext cx="864096" cy="582964"/>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p:nvPr>
        </p:nvSpPr>
        <p:spPr>
          <a:xfrm>
            <a:off x="611560" y="116632"/>
            <a:ext cx="7200800" cy="1143000"/>
          </a:xfrm>
        </p:spPr>
        <p:txBody>
          <a:bodyPr/>
          <a:lstStyle/>
          <a:p>
            <a:pPr eaLnBrk="1" hangingPunct="1"/>
            <a:r>
              <a:rPr lang="en-US" b="1" dirty="0" smtClean="0">
                <a:solidFill>
                  <a:srgbClr val="C00000"/>
                </a:solidFill>
              </a:rPr>
              <a:t>Ebola vaccines - historically</a:t>
            </a:r>
          </a:p>
        </p:txBody>
      </p:sp>
      <p:sp>
        <p:nvSpPr>
          <p:cNvPr id="4" name="Content Placeholder 3"/>
          <p:cNvSpPr>
            <a:spLocks noGrp="1"/>
          </p:cNvSpPr>
          <p:nvPr>
            <p:ph idx="1"/>
          </p:nvPr>
        </p:nvSpPr>
        <p:spPr>
          <a:xfrm>
            <a:off x="539552" y="1340768"/>
            <a:ext cx="6120680" cy="5040560"/>
          </a:xfrm>
        </p:spPr>
        <p:txBody>
          <a:bodyPr rtlCol="0">
            <a:normAutofit fontScale="92500"/>
          </a:bodyPr>
          <a:lstStyle/>
          <a:p>
            <a:pPr eaLnBrk="1" fontAlgn="auto" hangingPunct="1">
              <a:spcAft>
                <a:spcPts val="0"/>
              </a:spcAft>
              <a:buFont typeface="Arial" pitchFamily="34" charset="0"/>
              <a:buChar char="•"/>
              <a:defRPr/>
            </a:pPr>
            <a:r>
              <a:rPr lang="en-IE" sz="3000" dirty="0" smtClean="0"/>
              <a:t>Debate about requirement for vaccine previously</a:t>
            </a:r>
          </a:p>
          <a:p>
            <a:pPr lvl="1" eaLnBrk="1" fontAlgn="auto" hangingPunct="1">
              <a:spcAft>
                <a:spcPts val="0"/>
              </a:spcAft>
              <a:buFont typeface="Courier New"/>
              <a:buChar char="o"/>
              <a:defRPr/>
            </a:pPr>
            <a:r>
              <a:rPr lang="en-IE" sz="2400" dirty="0" smtClean="0"/>
              <a:t>Rarity of disease</a:t>
            </a:r>
          </a:p>
          <a:p>
            <a:pPr lvl="1" eaLnBrk="1" fontAlgn="auto" hangingPunct="1">
              <a:spcAft>
                <a:spcPts val="0"/>
              </a:spcAft>
              <a:buFont typeface="Courier New"/>
              <a:buChar char="o"/>
              <a:defRPr/>
            </a:pPr>
            <a:r>
              <a:rPr lang="en-IE" sz="2400" dirty="0" smtClean="0"/>
              <a:t>Lack of interest from pharmaceutical industry</a:t>
            </a:r>
          </a:p>
          <a:p>
            <a:pPr lvl="1" eaLnBrk="1" fontAlgn="auto" hangingPunct="1">
              <a:spcAft>
                <a:spcPts val="0"/>
              </a:spcAft>
              <a:buFont typeface="Courier New"/>
              <a:buChar char="o"/>
              <a:defRPr/>
            </a:pPr>
            <a:r>
              <a:rPr lang="en-IE" sz="2400" dirty="0" smtClean="0"/>
              <a:t>Potential cost</a:t>
            </a:r>
          </a:p>
          <a:p>
            <a:pPr lvl="1" eaLnBrk="1" fontAlgn="auto" hangingPunct="1">
              <a:spcAft>
                <a:spcPts val="0"/>
              </a:spcAft>
              <a:buFont typeface="Arial" pitchFamily="34" charset="0"/>
              <a:buNone/>
              <a:defRPr/>
            </a:pPr>
            <a:endParaRPr lang="en-IE" sz="1300" dirty="0" smtClean="0"/>
          </a:p>
          <a:p>
            <a:pPr eaLnBrk="1" fontAlgn="auto" hangingPunct="1">
              <a:spcAft>
                <a:spcPts val="0"/>
              </a:spcAft>
              <a:buFont typeface="Arial" pitchFamily="34" charset="0"/>
              <a:buChar char="•"/>
              <a:defRPr/>
            </a:pPr>
            <a:r>
              <a:rPr lang="en-IE" dirty="0" smtClean="0"/>
              <a:t>View has changed in recent years</a:t>
            </a:r>
          </a:p>
          <a:p>
            <a:pPr lvl="1" eaLnBrk="1" fontAlgn="auto" hangingPunct="1">
              <a:spcAft>
                <a:spcPts val="0"/>
              </a:spcAft>
              <a:buFont typeface="Courier New"/>
              <a:buChar char="o"/>
              <a:defRPr/>
            </a:pPr>
            <a:r>
              <a:rPr lang="en-IE" sz="2400" dirty="0" smtClean="0"/>
              <a:t>Increasing frequency of outbreaks with high case fatality rates</a:t>
            </a:r>
          </a:p>
          <a:p>
            <a:pPr lvl="1" eaLnBrk="1" fontAlgn="auto" hangingPunct="1">
              <a:spcAft>
                <a:spcPts val="0"/>
              </a:spcAft>
              <a:buFont typeface="Courier New"/>
              <a:buChar char="o"/>
              <a:defRPr/>
            </a:pPr>
            <a:r>
              <a:rPr lang="en-IE" sz="2400" dirty="0" smtClean="0"/>
              <a:t>Number of imported cases of viral haemorrhagic fever and laboratory exposures</a:t>
            </a:r>
          </a:p>
          <a:p>
            <a:pPr lvl="1" eaLnBrk="1" fontAlgn="auto" hangingPunct="1">
              <a:spcAft>
                <a:spcPts val="0"/>
              </a:spcAft>
              <a:buFont typeface="Courier New"/>
              <a:buChar char="o"/>
              <a:defRPr/>
            </a:pPr>
            <a:r>
              <a:rPr lang="en-IE" sz="2400" dirty="0" smtClean="0"/>
              <a:t>Potential misuse of EVD as bioterrorism agent</a:t>
            </a:r>
          </a:p>
          <a:p>
            <a:pPr eaLnBrk="1" fontAlgn="auto" hangingPunct="1">
              <a:spcAft>
                <a:spcPts val="0"/>
              </a:spcAft>
              <a:buFont typeface="Arial" pitchFamily="34" charset="0"/>
              <a:buNone/>
              <a:defRPr/>
            </a:pPr>
            <a:endParaRPr lang="en-IE" dirty="0" smtClean="0"/>
          </a:p>
          <a:p>
            <a:pPr eaLnBrk="1" fontAlgn="auto" hangingPunct="1">
              <a:spcAft>
                <a:spcPts val="0"/>
              </a:spcAft>
              <a:buFont typeface="Arial" pitchFamily="34" charset="0"/>
              <a:buNone/>
              <a:defRPr/>
            </a:pPr>
            <a:endParaRPr lang="en-IE" dirty="0" smtClean="0"/>
          </a:p>
          <a:p>
            <a:pPr eaLnBrk="1" fontAlgn="auto" hangingPunct="1">
              <a:spcAft>
                <a:spcPts val="0"/>
              </a:spcAft>
              <a:buFont typeface="Arial" pitchFamily="34" charset="0"/>
              <a:buChar char="•"/>
              <a:defRPr/>
            </a:pPr>
            <a:endParaRPr lang="en-US" dirty="0"/>
          </a:p>
        </p:txBody>
      </p:sp>
      <p:pic>
        <p:nvPicPr>
          <p:cNvPr id="10244" name="Picture 5" descr="images-1.jpeg"/>
          <p:cNvPicPr>
            <a:picLocks noChangeAspect="1"/>
          </p:cNvPicPr>
          <p:nvPr/>
        </p:nvPicPr>
        <p:blipFill>
          <a:blip r:embed="rId3" cstate="print"/>
          <a:srcRect/>
          <a:stretch>
            <a:fillRect/>
          </a:stretch>
        </p:blipFill>
        <p:spPr bwMode="auto">
          <a:xfrm>
            <a:off x="7030265" y="1628800"/>
            <a:ext cx="1934223" cy="3506544"/>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hangingPunct="1"/>
            <a:r>
              <a:rPr lang="en-US" b="1" dirty="0" smtClean="0">
                <a:solidFill>
                  <a:srgbClr val="C00000"/>
                </a:solidFill>
              </a:rPr>
              <a:t>Who to vaccinate?</a:t>
            </a:r>
          </a:p>
        </p:txBody>
      </p:sp>
      <p:sp>
        <p:nvSpPr>
          <p:cNvPr id="11267" name="Content Placeholder 2"/>
          <p:cNvSpPr>
            <a:spLocks noGrp="1"/>
          </p:cNvSpPr>
          <p:nvPr>
            <p:ph idx="1"/>
          </p:nvPr>
        </p:nvSpPr>
        <p:spPr>
          <a:xfrm>
            <a:off x="457200" y="1772816"/>
            <a:ext cx="8229600" cy="4353347"/>
          </a:xfrm>
        </p:spPr>
        <p:txBody>
          <a:bodyPr/>
          <a:lstStyle/>
          <a:p>
            <a:pPr eaLnBrk="1" hangingPunct="1">
              <a:lnSpc>
                <a:spcPct val="150000"/>
              </a:lnSpc>
            </a:pPr>
            <a:r>
              <a:rPr lang="en-IE" dirty="0" smtClean="0"/>
              <a:t>Valuable for:</a:t>
            </a:r>
          </a:p>
          <a:p>
            <a:pPr lvl="1" eaLnBrk="1" hangingPunct="1"/>
            <a:r>
              <a:rPr lang="en-IE" dirty="0" smtClean="0"/>
              <a:t>Medical personnel</a:t>
            </a:r>
          </a:p>
          <a:p>
            <a:pPr lvl="1" eaLnBrk="1" hangingPunct="1"/>
            <a:r>
              <a:rPr lang="en-IE" dirty="0" smtClean="0"/>
              <a:t>First responders</a:t>
            </a:r>
          </a:p>
          <a:p>
            <a:pPr lvl="1" eaLnBrk="1" hangingPunct="1"/>
            <a:r>
              <a:rPr lang="en-IE" dirty="0" smtClean="0"/>
              <a:t>Military personnel</a:t>
            </a:r>
          </a:p>
          <a:p>
            <a:pPr lvl="1" eaLnBrk="1" hangingPunct="1"/>
            <a:r>
              <a:rPr lang="en-IE" dirty="0" smtClean="0"/>
              <a:t>Researchers</a:t>
            </a:r>
          </a:p>
          <a:p>
            <a:pPr lvl="1" eaLnBrk="1" hangingPunct="1"/>
            <a:r>
              <a:rPr lang="en-IE" dirty="0" smtClean="0"/>
              <a:t>Ring vaccination in outbreak </a:t>
            </a:r>
          </a:p>
          <a:p>
            <a:pPr eaLnBrk="1" hangingPunct="1"/>
            <a:endParaRPr lang="en-US" dirty="0" smtClean="0"/>
          </a:p>
        </p:txBody>
      </p:sp>
      <p:pic>
        <p:nvPicPr>
          <p:cNvPr id="11268" name="Picture 4" descr="ART_vaccine_032711-copy_1.jpg"/>
          <p:cNvPicPr>
            <a:picLocks noChangeAspect="1"/>
          </p:cNvPicPr>
          <p:nvPr/>
        </p:nvPicPr>
        <p:blipFill>
          <a:blip r:embed="rId3" cstate="print"/>
          <a:srcRect/>
          <a:stretch>
            <a:fillRect/>
          </a:stretch>
        </p:blipFill>
        <p:spPr bwMode="auto">
          <a:xfrm>
            <a:off x="5638800" y="1371600"/>
            <a:ext cx="3200400" cy="4648200"/>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16632"/>
            <a:ext cx="8229600" cy="1143000"/>
          </a:xfrm>
        </p:spPr>
        <p:txBody>
          <a:bodyPr/>
          <a:lstStyle/>
          <a:p>
            <a:pPr eaLnBrk="1" hangingPunct="1"/>
            <a:r>
              <a:rPr lang="en-US" b="1" dirty="0" smtClean="0">
                <a:solidFill>
                  <a:srgbClr val="C00000"/>
                </a:solidFill>
              </a:rPr>
              <a:t>What’s in the pipeline?</a:t>
            </a:r>
          </a:p>
        </p:txBody>
      </p:sp>
      <p:sp>
        <p:nvSpPr>
          <p:cNvPr id="12291" name="Content Placeholder 2"/>
          <p:cNvSpPr>
            <a:spLocks noGrp="1"/>
          </p:cNvSpPr>
          <p:nvPr>
            <p:ph idx="1"/>
          </p:nvPr>
        </p:nvSpPr>
        <p:spPr>
          <a:xfrm>
            <a:off x="467544" y="2060848"/>
            <a:ext cx="8219256" cy="3960440"/>
          </a:xfrm>
        </p:spPr>
        <p:txBody>
          <a:bodyPr>
            <a:normAutofit/>
          </a:bodyPr>
          <a:lstStyle/>
          <a:p>
            <a:pPr eaLnBrk="1" hangingPunct="1"/>
            <a:r>
              <a:rPr lang="en-US" sz="2800" dirty="0" smtClean="0"/>
              <a:t>Several candidate vaccines being developed</a:t>
            </a:r>
          </a:p>
          <a:p>
            <a:pPr eaLnBrk="1" hangingPunct="1"/>
            <a:r>
              <a:rPr lang="en-US" sz="2800" b="1" dirty="0" smtClean="0">
                <a:solidFill>
                  <a:srgbClr val="C00000"/>
                </a:solidFill>
              </a:rPr>
              <a:t>Two</a:t>
            </a:r>
            <a:r>
              <a:rPr lang="en-US" sz="2800" dirty="0" smtClean="0"/>
              <a:t> identified as being at the most advanced stage of development</a:t>
            </a:r>
          </a:p>
          <a:p>
            <a:pPr eaLnBrk="1" hangingPunct="1"/>
            <a:r>
              <a:rPr lang="en-US" sz="2800" dirty="0" smtClean="0"/>
              <a:t>Both are recombinant vector vaccines</a:t>
            </a:r>
          </a:p>
          <a:p>
            <a:pPr marL="971550" lvl="1" indent="-514350">
              <a:buAutoNum type="arabicPeriod"/>
            </a:pPr>
            <a:r>
              <a:rPr lang="en-US" sz="2200" dirty="0" smtClean="0"/>
              <a:t>Chimpanzee adenovirus serotype 3 (cAd3-EBO)</a:t>
            </a:r>
          </a:p>
          <a:p>
            <a:pPr marL="971550" lvl="1" indent="-514350">
              <a:buAutoNum type="arabicPeriod"/>
            </a:pPr>
            <a:r>
              <a:rPr lang="en-US" sz="2200" dirty="0" smtClean="0"/>
              <a:t>Recombinant vesicular </a:t>
            </a:r>
            <a:r>
              <a:rPr lang="en-US" sz="2200" dirty="0" err="1" smtClean="0"/>
              <a:t>stomatitis</a:t>
            </a:r>
            <a:r>
              <a:rPr lang="en-US" sz="2200" dirty="0" smtClean="0"/>
              <a:t> virus (</a:t>
            </a:r>
            <a:r>
              <a:rPr lang="en-US" sz="2200" dirty="0" err="1" smtClean="0"/>
              <a:t>rVSV</a:t>
            </a:r>
            <a:r>
              <a:rPr lang="en-US" sz="2200" dirty="0" smtClean="0"/>
              <a:t>-EBO)</a:t>
            </a:r>
          </a:p>
          <a:p>
            <a:pPr marL="355600" indent="-355600"/>
            <a:r>
              <a:rPr lang="en-US" sz="2800" dirty="0" smtClean="0"/>
              <a:t>Both are being fast-tracked but data on safety and efficacy are limited</a:t>
            </a:r>
          </a:p>
        </p:txBody>
      </p:sp>
      <p:pic>
        <p:nvPicPr>
          <p:cNvPr id="12292" name="Picture 4" descr="pipeline.jpg"/>
          <p:cNvPicPr>
            <a:picLocks noChangeAspect="1"/>
          </p:cNvPicPr>
          <p:nvPr/>
        </p:nvPicPr>
        <p:blipFill>
          <a:blip r:embed="rId2" cstate="print"/>
          <a:srcRect/>
          <a:stretch>
            <a:fillRect/>
          </a:stretch>
        </p:blipFill>
        <p:spPr bwMode="auto">
          <a:xfrm>
            <a:off x="611560" y="980728"/>
            <a:ext cx="7239000" cy="936104"/>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0" y="6275036"/>
            <a:ext cx="864096" cy="582964"/>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8423921" y="6261458"/>
            <a:ext cx="720079" cy="596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1205</TotalTime>
  <Words>2088</Words>
  <Application>Microsoft Office PowerPoint</Application>
  <PresentationFormat>On-screen Show (4:3)</PresentationFormat>
  <Paragraphs>275</Paragraphs>
  <Slides>35</Slides>
  <Notes>12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Ebola   Vaccines and Treatments</vt:lpstr>
      <vt:lpstr>Current Prevention and Treatment</vt:lpstr>
      <vt:lpstr>Treatment options for Ebola virus disease</vt:lpstr>
      <vt:lpstr>PowerPoint Presentation</vt:lpstr>
      <vt:lpstr>PowerPoint Presentation</vt:lpstr>
      <vt:lpstr>Potential Ebola Vaccines</vt:lpstr>
      <vt:lpstr>Ebola vaccines - historically</vt:lpstr>
      <vt:lpstr>Who to vaccinate?</vt:lpstr>
      <vt:lpstr>What’s in the pipeline?</vt:lpstr>
      <vt:lpstr>1. Chimpanzee adenovirus serotype 3 (cAd3-EBO)</vt:lpstr>
      <vt:lpstr>1. Chimpanzee adenovirus serotype 3 (cAd3-EBO)</vt:lpstr>
      <vt:lpstr>2. Recombinant vesicular stomatitis virus vaccine (rVSV-EBO)</vt:lpstr>
      <vt:lpstr>2. Recombinant vesicular stomatitis virus vaccine (rVSV-EBO)</vt:lpstr>
      <vt:lpstr>2. Recombinant vesicular stomatitis virus vaccine (rVSV-EBO)</vt:lpstr>
      <vt:lpstr>Potential Ebola Treatments</vt:lpstr>
      <vt:lpstr>Potential Ebola Treatments</vt:lpstr>
      <vt:lpstr>1a. Convalescent Whole Blood and Plasma</vt:lpstr>
      <vt:lpstr>1b.  Monoclonal Antibodies - ZMapp   </vt:lpstr>
      <vt:lpstr>1b. ZMAPP: What’s the Evidence?</vt:lpstr>
      <vt:lpstr>1b. Monoclonal Antibodies - ZMapp  </vt:lpstr>
      <vt:lpstr>2a. RNA-based drugs</vt:lpstr>
      <vt:lpstr>2a. RNA-based drugs</vt:lpstr>
      <vt:lpstr>2a. RNA-based drugs</vt:lpstr>
      <vt:lpstr>2a. RNA-based drugs</vt:lpstr>
      <vt:lpstr>2b. Brincidofovir (CMX-001)</vt:lpstr>
      <vt:lpstr>3. Immunomodulators</vt:lpstr>
      <vt:lpstr>4. Coagulation Modulators</vt:lpstr>
      <vt:lpstr>5. Coagulation Modulators</vt:lpstr>
      <vt:lpstr>Ethical Questions</vt:lpstr>
      <vt:lpstr>PowerPoint Presentation</vt:lpstr>
      <vt:lpstr>Take Home Messages</vt:lpstr>
      <vt:lpstr>Take Home Messages</vt:lpstr>
      <vt:lpstr>References</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Ebola  Potential Treatments and Vaccines</dc:title>
  <dc:creator>Admin</dc:creator>
  <cp:lastModifiedBy>margaretfitzgerald</cp:lastModifiedBy>
  <cp:revision>126</cp:revision>
  <dcterms:created xsi:type="dcterms:W3CDTF">2014-11-13T18:28:22Z</dcterms:created>
  <dcterms:modified xsi:type="dcterms:W3CDTF">2014-12-12T15:33:26Z</dcterms:modified>
</cp:coreProperties>
</file>