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303" r:id="rId4"/>
    <p:sldId id="281" r:id="rId5"/>
    <p:sldId id="285" r:id="rId6"/>
    <p:sldId id="291" r:id="rId7"/>
    <p:sldId id="292" r:id="rId8"/>
    <p:sldId id="290" r:id="rId9"/>
    <p:sldId id="265" r:id="rId10"/>
    <p:sldId id="296" r:id="rId11"/>
    <p:sldId id="298" r:id="rId12"/>
    <p:sldId id="293" r:id="rId13"/>
    <p:sldId id="297" r:id="rId14"/>
    <p:sldId id="284" r:id="rId15"/>
    <p:sldId id="302" r:id="rId16"/>
    <p:sldId id="289" r:id="rId17"/>
    <p:sldId id="295" r:id="rId18"/>
    <p:sldId id="286" r:id="rId19"/>
    <p:sldId id="288" r:id="rId20"/>
    <p:sldId id="294" r:id="rId21"/>
    <p:sldId id="283" r:id="rId22"/>
    <p:sldId id="262" r:id="rId2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rvali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802" autoAdjust="0"/>
  </p:normalViewPr>
  <p:slideViewPr>
    <p:cSldViewPr>
      <p:cViewPr>
        <p:scale>
          <a:sx n="70" d="100"/>
          <a:sy n="70" d="100"/>
        </p:scale>
        <p:origin x="-1164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Cases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Guinea</c:v>
                </c:pt>
                <c:pt idx="1">
                  <c:v>Liberia</c:v>
                </c:pt>
                <c:pt idx="2">
                  <c:v>Sierra Leone</c:v>
                </c:pt>
                <c:pt idx="3">
                  <c:v>Mali</c:v>
                </c:pt>
                <c:pt idx="4">
                  <c:v>Nigeria*</c:v>
                </c:pt>
                <c:pt idx="5">
                  <c:v>Senegal*</c:v>
                </c:pt>
                <c:pt idx="6">
                  <c:v>Spain</c:v>
                </c:pt>
                <c:pt idx="7">
                  <c:v>UK</c:v>
                </c:pt>
                <c:pt idx="8">
                  <c:v>USA</c:v>
                </c:pt>
                <c:pt idx="9">
                  <c:v>Total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3548</c:v>
                </c:pt>
                <c:pt idx="1">
                  <c:v>10042</c:v>
                </c:pt>
                <c:pt idx="2">
                  <c:v>12201</c:v>
                </c:pt>
                <c:pt idx="3">
                  <c:v>8</c:v>
                </c:pt>
                <c:pt idx="4">
                  <c:v>20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4</c:v>
                </c:pt>
                <c:pt idx="9">
                  <c:v>25826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Deaths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Guinea</c:v>
                </c:pt>
                <c:pt idx="1">
                  <c:v>Liberia</c:v>
                </c:pt>
                <c:pt idx="2">
                  <c:v>Sierra Leone</c:v>
                </c:pt>
                <c:pt idx="3">
                  <c:v>Mali</c:v>
                </c:pt>
                <c:pt idx="4">
                  <c:v>Nigeria*</c:v>
                </c:pt>
                <c:pt idx="5">
                  <c:v>Senegal*</c:v>
                </c:pt>
                <c:pt idx="6">
                  <c:v>Spain</c:v>
                </c:pt>
                <c:pt idx="7">
                  <c:v>UK</c:v>
                </c:pt>
                <c:pt idx="8">
                  <c:v>USA</c:v>
                </c:pt>
                <c:pt idx="9">
                  <c:v>Total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2346</c:v>
                </c:pt>
                <c:pt idx="1">
                  <c:v>4486</c:v>
                </c:pt>
                <c:pt idx="2">
                  <c:v>3857</c:v>
                </c:pt>
                <c:pt idx="3">
                  <c:v>6</c:v>
                </c:pt>
                <c:pt idx="4">
                  <c:v>8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10704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14865280"/>
        <c:axId val="114866816"/>
      </c:barChart>
      <c:catAx>
        <c:axId val="114865280"/>
        <c:scaling>
          <c:orientation val="maxMin"/>
        </c:scaling>
        <c:delete val="0"/>
        <c:axPos val="l"/>
        <c:majorTickMark val="out"/>
        <c:minorTickMark val="none"/>
        <c:tickLblPos val="nextTo"/>
        <c:crossAx val="114866816"/>
        <c:crosses val="autoZero"/>
        <c:auto val="1"/>
        <c:lblAlgn val="ctr"/>
        <c:lblOffset val="100"/>
        <c:noMultiLvlLbl val="0"/>
      </c:catAx>
      <c:valAx>
        <c:axId val="114866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one"/>
        <c:crossAx val="1148652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Confirmed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Guinea</c:v>
                </c:pt>
                <c:pt idx="1">
                  <c:v>Liberia</c:v>
                </c:pt>
                <c:pt idx="2">
                  <c:v>Sierra Leone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3117</c:v>
                </c:pt>
                <c:pt idx="1">
                  <c:v>3151</c:v>
                </c:pt>
                <c:pt idx="2">
                  <c:v>8563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Probable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Guinea</c:v>
                </c:pt>
                <c:pt idx="1">
                  <c:v>Liberia</c:v>
                </c:pt>
                <c:pt idx="2">
                  <c:v>Sierra Leone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414</c:v>
                </c:pt>
                <c:pt idx="1">
                  <c:v>1879</c:v>
                </c:pt>
                <c:pt idx="2">
                  <c:v>287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Suspected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Sheet1!$B$1:$D$1</c:f>
              <c:strCache>
                <c:ptCount val="3"/>
                <c:pt idx="0">
                  <c:v>Guinea</c:v>
                </c:pt>
                <c:pt idx="1">
                  <c:v>Liberia</c:v>
                </c:pt>
                <c:pt idx="2">
                  <c:v>Sierra Leone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17</c:v>
                </c:pt>
                <c:pt idx="1">
                  <c:v>5012</c:v>
                </c:pt>
                <c:pt idx="2">
                  <c:v>3351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4575616"/>
        <c:axId val="94585600"/>
      </c:barChart>
      <c:catAx>
        <c:axId val="94575616"/>
        <c:scaling>
          <c:orientation val="minMax"/>
        </c:scaling>
        <c:delete val="0"/>
        <c:axPos val="b"/>
        <c:majorTickMark val="out"/>
        <c:minorTickMark val="none"/>
        <c:tickLblPos val="nextTo"/>
        <c:crossAx val="94585600"/>
        <c:crosses val="autoZero"/>
        <c:auto val="1"/>
        <c:lblAlgn val="ctr"/>
        <c:lblOffset val="100"/>
        <c:noMultiLvlLbl val="0"/>
      </c:catAx>
      <c:valAx>
        <c:axId val="94585600"/>
        <c:scaling>
          <c:orientation val="minMax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IE" dirty="0" smtClean="0"/>
                  <a:t>Number</a:t>
                </a:r>
                <a:r>
                  <a:rPr lang="en-IE" baseline="0" dirty="0" smtClean="0"/>
                  <a:t> of cases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5756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FC8222-A22B-4803-B21F-C259788DD6D2}" type="doc">
      <dgm:prSet loTypeId="urn:microsoft.com/office/officeart/2005/8/layout/hProcess3" loCatId="process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IE"/>
        </a:p>
      </dgm:t>
    </dgm:pt>
    <dgm:pt modelId="{5075BB24-C26A-45C5-A8A6-00F6531352B9}">
      <dgm:prSet phldrT="[Text]"/>
      <dgm:spPr/>
      <dgm:t>
        <a:bodyPr/>
        <a:lstStyle/>
        <a:p>
          <a:r>
            <a:rPr lang="en-IE" b="1" dirty="0" smtClean="0"/>
            <a:t>Dec 2013</a:t>
          </a:r>
          <a:endParaRPr lang="en-IE" b="1" dirty="0"/>
        </a:p>
      </dgm:t>
    </dgm:pt>
    <dgm:pt modelId="{4ECC6400-4660-43D2-970A-398E67B98953}" type="parTrans" cxnId="{15B10CFD-F650-4961-B569-E8D85361713C}">
      <dgm:prSet/>
      <dgm:spPr/>
      <dgm:t>
        <a:bodyPr/>
        <a:lstStyle/>
        <a:p>
          <a:endParaRPr lang="en-IE"/>
        </a:p>
      </dgm:t>
    </dgm:pt>
    <dgm:pt modelId="{1CFFF7A3-EF60-42A0-B5B0-7AEC2E67FEFE}" type="sibTrans" cxnId="{15B10CFD-F650-4961-B569-E8D85361713C}">
      <dgm:prSet/>
      <dgm:spPr/>
      <dgm:t>
        <a:bodyPr/>
        <a:lstStyle/>
        <a:p>
          <a:endParaRPr lang="en-IE"/>
        </a:p>
      </dgm:t>
    </dgm:pt>
    <dgm:pt modelId="{7BDA79B8-BEE8-46A1-93E6-697057B7013B}">
      <dgm:prSet phldrT="[Text]"/>
      <dgm:spPr/>
      <dgm:t>
        <a:bodyPr/>
        <a:lstStyle/>
        <a:p>
          <a:r>
            <a:rPr lang="en-IE" b="1" dirty="0" smtClean="0"/>
            <a:t>Mar 2014</a:t>
          </a:r>
          <a:endParaRPr lang="en-IE" b="1" dirty="0"/>
        </a:p>
      </dgm:t>
    </dgm:pt>
    <dgm:pt modelId="{8242A7D2-4B4F-47AF-BDFA-A6D6164F1DF9}" type="parTrans" cxnId="{87C4197B-D34D-42CD-A1AD-5AE9A12E81CA}">
      <dgm:prSet/>
      <dgm:spPr/>
      <dgm:t>
        <a:bodyPr/>
        <a:lstStyle/>
        <a:p>
          <a:endParaRPr lang="en-IE"/>
        </a:p>
      </dgm:t>
    </dgm:pt>
    <dgm:pt modelId="{D0EF0B0C-E43F-4A79-968F-1222BB86141D}" type="sibTrans" cxnId="{87C4197B-D34D-42CD-A1AD-5AE9A12E81CA}">
      <dgm:prSet/>
      <dgm:spPr/>
      <dgm:t>
        <a:bodyPr/>
        <a:lstStyle/>
        <a:p>
          <a:endParaRPr lang="en-IE"/>
        </a:p>
      </dgm:t>
    </dgm:pt>
    <dgm:pt modelId="{C2FAD74E-46E4-4BA3-9160-B91436BCA5DB}">
      <dgm:prSet phldrT="[Text]"/>
      <dgm:spPr/>
      <dgm:t>
        <a:bodyPr/>
        <a:lstStyle/>
        <a:p>
          <a:r>
            <a:rPr lang="en-IE" b="1" dirty="0" smtClean="0"/>
            <a:t>Apr 2014</a:t>
          </a:r>
          <a:endParaRPr lang="en-IE" b="1" dirty="0"/>
        </a:p>
      </dgm:t>
    </dgm:pt>
    <dgm:pt modelId="{5F1B3F42-0A42-4EFD-A082-ED05CBA0DACD}" type="parTrans" cxnId="{9A01E6F1-B44E-4E17-9F6B-808EEF005512}">
      <dgm:prSet/>
      <dgm:spPr/>
      <dgm:t>
        <a:bodyPr/>
        <a:lstStyle/>
        <a:p>
          <a:endParaRPr lang="en-IE"/>
        </a:p>
      </dgm:t>
    </dgm:pt>
    <dgm:pt modelId="{4C62F22B-C916-475F-992F-A97CEEB130A3}" type="sibTrans" cxnId="{9A01E6F1-B44E-4E17-9F6B-808EEF005512}">
      <dgm:prSet/>
      <dgm:spPr/>
      <dgm:t>
        <a:bodyPr/>
        <a:lstStyle/>
        <a:p>
          <a:endParaRPr lang="en-IE"/>
        </a:p>
      </dgm:t>
    </dgm:pt>
    <dgm:pt modelId="{4BBB8091-11E1-4BBA-93F4-C6B7ED3B2C9F}">
      <dgm:prSet phldrT="[Text]"/>
      <dgm:spPr/>
      <dgm:t>
        <a:bodyPr/>
        <a:lstStyle/>
        <a:p>
          <a:r>
            <a:rPr lang="en-IE" b="1" dirty="0" smtClean="0"/>
            <a:t>Jan 2014</a:t>
          </a:r>
          <a:endParaRPr lang="en-IE" b="1" dirty="0"/>
        </a:p>
      </dgm:t>
    </dgm:pt>
    <dgm:pt modelId="{EBBA1AE6-3544-4459-99F8-2903C2CE00D4}" type="parTrans" cxnId="{2A076882-4189-4390-AC87-331CACA24ED0}">
      <dgm:prSet/>
      <dgm:spPr/>
      <dgm:t>
        <a:bodyPr/>
        <a:lstStyle/>
        <a:p>
          <a:endParaRPr lang="en-IE"/>
        </a:p>
      </dgm:t>
    </dgm:pt>
    <dgm:pt modelId="{2A2C79C9-FECB-4EC3-AF73-53D4B0F9D4F2}" type="sibTrans" cxnId="{2A076882-4189-4390-AC87-331CACA24ED0}">
      <dgm:prSet/>
      <dgm:spPr/>
      <dgm:t>
        <a:bodyPr/>
        <a:lstStyle/>
        <a:p>
          <a:endParaRPr lang="en-IE"/>
        </a:p>
      </dgm:t>
    </dgm:pt>
    <dgm:pt modelId="{488ED233-DC84-448D-B340-1DE454B2F22A}">
      <dgm:prSet phldrT="[Text]"/>
      <dgm:spPr/>
      <dgm:t>
        <a:bodyPr/>
        <a:lstStyle/>
        <a:p>
          <a:r>
            <a:rPr lang="en-IE" b="1" dirty="0" smtClean="0"/>
            <a:t>Feb 2014</a:t>
          </a:r>
          <a:endParaRPr lang="en-IE" b="1" dirty="0"/>
        </a:p>
      </dgm:t>
    </dgm:pt>
    <dgm:pt modelId="{DE0DDA9A-4B98-4781-BA38-D58D32917726}" type="parTrans" cxnId="{E0F88BD5-7445-4A8A-8C70-7661A4DB47D7}">
      <dgm:prSet/>
      <dgm:spPr/>
      <dgm:t>
        <a:bodyPr/>
        <a:lstStyle/>
        <a:p>
          <a:endParaRPr lang="en-IE"/>
        </a:p>
      </dgm:t>
    </dgm:pt>
    <dgm:pt modelId="{D752D8FD-07FA-4F83-94CE-19F4686F271E}" type="sibTrans" cxnId="{E0F88BD5-7445-4A8A-8C70-7661A4DB47D7}">
      <dgm:prSet/>
      <dgm:spPr/>
      <dgm:t>
        <a:bodyPr/>
        <a:lstStyle/>
        <a:p>
          <a:endParaRPr lang="en-IE"/>
        </a:p>
      </dgm:t>
    </dgm:pt>
    <dgm:pt modelId="{FCB88D93-8D35-4814-9715-763C524BB524}" type="pres">
      <dgm:prSet presAssocID="{58FC8222-A22B-4803-B21F-C259788DD6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B86FFEE0-B4B3-49C6-9C86-D7310C6F9923}" type="pres">
      <dgm:prSet presAssocID="{58FC8222-A22B-4803-B21F-C259788DD6D2}" presName="dummy" presStyleCnt="0"/>
      <dgm:spPr/>
    </dgm:pt>
    <dgm:pt modelId="{7A35FAC7-6C46-4CF6-83F9-1CF57A68DCFE}" type="pres">
      <dgm:prSet presAssocID="{58FC8222-A22B-4803-B21F-C259788DD6D2}" presName="linH" presStyleCnt="0"/>
      <dgm:spPr/>
    </dgm:pt>
    <dgm:pt modelId="{51C3141A-BE12-4EC9-85ED-42BFAD0D1D36}" type="pres">
      <dgm:prSet presAssocID="{58FC8222-A22B-4803-B21F-C259788DD6D2}" presName="padding1" presStyleCnt="0"/>
      <dgm:spPr/>
    </dgm:pt>
    <dgm:pt modelId="{9E83AA08-D1F4-4633-A2DF-E3C40D5D6BBE}" type="pres">
      <dgm:prSet presAssocID="{5075BB24-C26A-45C5-A8A6-00F6531352B9}" presName="linV" presStyleCnt="0"/>
      <dgm:spPr/>
    </dgm:pt>
    <dgm:pt modelId="{7DDF4805-D359-41B8-A35C-530DCDAD6BF9}" type="pres">
      <dgm:prSet presAssocID="{5075BB24-C26A-45C5-A8A6-00F6531352B9}" presName="spVertical1" presStyleCnt="0"/>
      <dgm:spPr/>
    </dgm:pt>
    <dgm:pt modelId="{C90DC67C-ABBD-47CE-B498-904F1911DAA6}" type="pres">
      <dgm:prSet presAssocID="{5075BB24-C26A-45C5-A8A6-00F6531352B9}" presName="parTx" presStyleLbl="revTx" presStyleIdx="0" presStyleCnt="5" custLinFactNeighborX="-32035" custLinFactNeighborY="4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F5304F1-BEF0-40FE-9B9F-12FF465C7AF9}" type="pres">
      <dgm:prSet presAssocID="{5075BB24-C26A-45C5-A8A6-00F6531352B9}" presName="spVertical2" presStyleCnt="0"/>
      <dgm:spPr/>
    </dgm:pt>
    <dgm:pt modelId="{9E9EC4ED-8699-4BE8-982D-650167A502C8}" type="pres">
      <dgm:prSet presAssocID="{5075BB24-C26A-45C5-A8A6-00F6531352B9}" presName="spVertical3" presStyleCnt="0"/>
      <dgm:spPr/>
    </dgm:pt>
    <dgm:pt modelId="{475B5C0B-F50F-4247-A085-D4661EDB079A}" type="pres">
      <dgm:prSet presAssocID="{1CFFF7A3-EF60-42A0-B5B0-7AEC2E67FEFE}" presName="space" presStyleCnt="0"/>
      <dgm:spPr/>
    </dgm:pt>
    <dgm:pt modelId="{6128E6F2-4AB7-4939-8EFD-2526C7E09DB2}" type="pres">
      <dgm:prSet presAssocID="{4BBB8091-11E1-4BBA-93F4-C6B7ED3B2C9F}" presName="linV" presStyleCnt="0"/>
      <dgm:spPr/>
    </dgm:pt>
    <dgm:pt modelId="{CE9D4952-C5F1-4753-954B-C46C8F25C072}" type="pres">
      <dgm:prSet presAssocID="{4BBB8091-11E1-4BBA-93F4-C6B7ED3B2C9F}" presName="spVertical1" presStyleCnt="0"/>
      <dgm:spPr/>
    </dgm:pt>
    <dgm:pt modelId="{B54BAECA-CE36-45E0-A0AC-059046B6F673}" type="pres">
      <dgm:prSet presAssocID="{4BBB8091-11E1-4BBA-93F4-C6B7ED3B2C9F}" presName="parTx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AC95EFF-E0F1-4311-8F2B-72B1796C480A}" type="pres">
      <dgm:prSet presAssocID="{4BBB8091-11E1-4BBA-93F4-C6B7ED3B2C9F}" presName="spVertical2" presStyleCnt="0"/>
      <dgm:spPr/>
    </dgm:pt>
    <dgm:pt modelId="{87756D49-9A7D-4613-971D-04E52013934A}" type="pres">
      <dgm:prSet presAssocID="{4BBB8091-11E1-4BBA-93F4-C6B7ED3B2C9F}" presName="spVertical3" presStyleCnt="0"/>
      <dgm:spPr/>
    </dgm:pt>
    <dgm:pt modelId="{8F485D8C-EAAA-478D-8623-1D2BB1A42C90}" type="pres">
      <dgm:prSet presAssocID="{2A2C79C9-FECB-4EC3-AF73-53D4B0F9D4F2}" presName="space" presStyleCnt="0"/>
      <dgm:spPr/>
    </dgm:pt>
    <dgm:pt modelId="{93E1FDAE-1D5D-4C1F-802A-6A17A3633F66}" type="pres">
      <dgm:prSet presAssocID="{488ED233-DC84-448D-B340-1DE454B2F22A}" presName="linV" presStyleCnt="0"/>
      <dgm:spPr/>
    </dgm:pt>
    <dgm:pt modelId="{DBCF9C43-2FF0-476A-A458-64755E004062}" type="pres">
      <dgm:prSet presAssocID="{488ED233-DC84-448D-B340-1DE454B2F22A}" presName="spVertical1" presStyleCnt="0"/>
      <dgm:spPr/>
    </dgm:pt>
    <dgm:pt modelId="{DB39A674-E953-485B-9D1F-1CB416C7B8D7}" type="pres">
      <dgm:prSet presAssocID="{488ED233-DC84-448D-B340-1DE454B2F22A}" presName="parTx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C650BFE-1586-4D32-ACD0-BD71260F7E51}" type="pres">
      <dgm:prSet presAssocID="{488ED233-DC84-448D-B340-1DE454B2F22A}" presName="spVertical2" presStyleCnt="0"/>
      <dgm:spPr/>
    </dgm:pt>
    <dgm:pt modelId="{5DB30A2E-A788-4470-A9E3-FE4D6998C14E}" type="pres">
      <dgm:prSet presAssocID="{488ED233-DC84-448D-B340-1DE454B2F22A}" presName="spVertical3" presStyleCnt="0"/>
      <dgm:spPr/>
    </dgm:pt>
    <dgm:pt modelId="{866C2166-D44E-4A9D-A4CD-FA454B4A87A3}" type="pres">
      <dgm:prSet presAssocID="{D752D8FD-07FA-4F83-94CE-19F4686F271E}" presName="space" presStyleCnt="0"/>
      <dgm:spPr/>
    </dgm:pt>
    <dgm:pt modelId="{102EC27C-87BD-4EF1-8D91-4FB65A5BB99F}" type="pres">
      <dgm:prSet presAssocID="{7BDA79B8-BEE8-46A1-93E6-697057B7013B}" presName="linV" presStyleCnt="0"/>
      <dgm:spPr/>
    </dgm:pt>
    <dgm:pt modelId="{48BF3EA0-95AB-4825-8A49-8CBB57ECC7FA}" type="pres">
      <dgm:prSet presAssocID="{7BDA79B8-BEE8-46A1-93E6-697057B7013B}" presName="spVertical1" presStyleCnt="0"/>
      <dgm:spPr/>
    </dgm:pt>
    <dgm:pt modelId="{BF367AEB-85AD-452A-96A1-E69B27C334A4}" type="pres">
      <dgm:prSet presAssocID="{7BDA79B8-BEE8-46A1-93E6-697057B7013B}" presName="parTx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5837DED-191F-453F-9269-578A15DA6287}" type="pres">
      <dgm:prSet presAssocID="{7BDA79B8-BEE8-46A1-93E6-697057B7013B}" presName="spVertical2" presStyleCnt="0"/>
      <dgm:spPr/>
    </dgm:pt>
    <dgm:pt modelId="{1CFE8B6F-BA7F-4130-826D-293F6504A8ED}" type="pres">
      <dgm:prSet presAssocID="{7BDA79B8-BEE8-46A1-93E6-697057B7013B}" presName="spVertical3" presStyleCnt="0"/>
      <dgm:spPr/>
    </dgm:pt>
    <dgm:pt modelId="{2875A105-6E6A-48E1-91F7-E5FC25912CDD}" type="pres">
      <dgm:prSet presAssocID="{D0EF0B0C-E43F-4A79-968F-1222BB86141D}" presName="space" presStyleCnt="0"/>
      <dgm:spPr/>
    </dgm:pt>
    <dgm:pt modelId="{7C36E0F6-3AE7-4E47-9E68-AF9219B92E25}" type="pres">
      <dgm:prSet presAssocID="{C2FAD74E-46E4-4BA3-9160-B91436BCA5DB}" presName="linV" presStyleCnt="0"/>
      <dgm:spPr/>
    </dgm:pt>
    <dgm:pt modelId="{22599137-FDCC-4CC2-8146-B5F16D5F105C}" type="pres">
      <dgm:prSet presAssocID="{C2FAD74E-46E4-4BA3-9160-B91436BCA5DB}" presName="spVertical1" presStyleCnt="0"/>
      <dgm:spPr/>
    </dgm:pt>
    <dgm:pt modelId="{861E7C0A-24D7-4273-AFB2-4A31116BCBD3}" type="pres">
      <dgm:prSet presAssocID="{C2FAD74E-46E4-4BA3-9160-B91436BCA5DB}" presName="parTx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73A55091-6D02-4322-9B09-CAFFBC933A65}" type="pres">
      <dgm:prSet presAssocID="{C2FAD74E-46E4-4BA3-9160-B91436BCA5DB}" presName="spVertical2" presStyleCnt="0"/>
      <dgm:spPr/>
    </dgm:pt>
    <dgm:pt modelId="{28FD389C-41C3-43E5-8FEE-968A50DFDA3C}" type="pres">
      <dgm:prSet presAssocID="{C2FAD74E-46E4-4BA3-9160-B91436BCA5DB}" presName="spVertical3" presStyleCnt="0"/>
      <dgm:spPr/>
    </dgm:pt>
    <dgm:pt modelId="{0A8081E1-BD00-4634-905D-A0439250CEC1}" type="pres">
      <dgm:prSet presAssocID="{58FC8222-A22B-4803-B21F-C259788DD6D2}" presName="padding2" presStyleCnt="0"/>
      <dgm:spPr/>
    </dgm:pt>
    <dgm:pt modelId="{BD769250-76F0-4E43-8F03-8109C764623F}" type="pres">
      <dgm:prSet presAssocID="{58FC8222-A22B-4803-B21F-C259788DD6D2}" presName="negArrow" presStyleCnt="0"/>
      <dgm:spPr/>
    </dgm:pt>
    <dgm:pt modelId="{15D9A453-CC5D-4BC6-884D-6821FA82DD07}" type="pres">
      <dgm:prSet presAssocID="{58FC8222-A22B-4803-B21F-C259788DD6D2}" presName="backgroundArrow" presStyleLbl="node1" presStyleIdx="0" presStyleCnt="1" custLinFactNeighborY="3260"/>
      <dgm:spPr/>
    </dgm:pt>
  </dgm:ptLst>
  <dgm:cxnLst>
    <dgm:cxn modelId="{AC96B8CF-E355-424A-9E87-DBE943CE5676}" type="presOf" srcId="{58FC8222-A22B-4803-B21F-C259788DD6D2}" destId="{FCB88D93-8D35-4814-9715-763C524BB524}" srcOrd="0" destOrd="0" presId="urn:microsoft.com/office/officeart/2005/8/layout/hProcess3"/>
    <dgm:cxn modelId="{08045FD2-2851-4220-AB94-59DB5AE5CE97}" type="presOf" srcId="{7BDA79B8-BEE8-46A1-93E6-697057B7013B}" destId="{BF367AEB-85AD-452A-96A1-E69B27C334A4}" srcOrd="0" destOrd="0" presId="urn:microsoft.com/office/officeart/2005/8/layout/hProcess3"/>
    <dgm:cxn modelId="{E5623542-76C5-4C40-92B3-5429AD5BC8EB}" type="presOf" srcId="{488ED233-DC84-448D-B340-1DE454B2F22A}" destId="{DB39A674-E953-485B-9D1F-1CB416C7B8D7}" srcOrd="0" destOrd="0" presId="urn:microsoft.com/office/officeart/2005/8/layout/hProcess3"/>
    <dgm:cxn modelId="{2A076882-4189-4390-AC87-331CACA24ED0}" srcId="{58FC8222-A22B-4803-B21F-C259788DD6D2}" destId="{4BBB8091-11E1-4BBA-93F4-C6B7ED3B2C9F}" srcOrd="1" destOrd="0" parTransId="{EBBA1AE6-3544-4459-99F8-2903C2CE00D4}" sibTransId="{2A2C79C9-FECB-4EC3-AF73-53D4B0F9D4F2}"/>
    <dgm:cxn modelId="{87C4197B-D34D-42CD-A1AD-5AE9A12E81CA}" srcId="{58FC8222-A22B-4803-B21F-C259788DD6D2}" destId="{7BDA79B8-BEE8-46A1-93E6-697057B7013B}" srcOrd="3" destOrd="0" parTransId="{8242A7D2-4B4F-47AF-BDFA-A6D6164F1DF9}" sibTransId="{D0EF0B0C-E43F-4A79-968F-1222BB86141D}"/>
    <dgm:cxn modelId="{15B10CFD-F650-4961-B569-E8D85361713C}" srcId="{58FC8222-A22B-4803-B21F-C259788DD6D2}" destId="{5075BB24-C26A-45C5-A8A6-00F6531352B9}" srcOrd="0" destOrd="0" parTransId="{4ECC6400-4660-43D2-970A-398E67B98953}" sibTransId="{1CFFF7A3-EF60-42A0-B5B0-7AEC2E67FEFE}"/>
    <dgm:cxn modelId="{9A01E6F1-B44E-4E17-9F6B-808EEF005512}" srcId="{58FC8222-A22B-4803-B21F-C259788DD6D2}" destId="{C2FAD74E-46E4-4BA3-9160-B91436BCA5DB}" srcOrd="4" destOrd="0" parTransId="{5F1B3F42-0A42-4EFD-A082-ED05CBA0DACD}" sibTransId="{4C62F22B-C916-475F-992F-A97CEEB130A3}"/>
    <dgm:cxn modelId="{7F4BA6DB-8364-4994-B37D-F0CA2DCD4961}" type="presOf" srcId="{C2FAD74E-46E4-4BA3-9160-B91436BCA5DB}" destId="{861E7C0A-24D7-4273-AFB2-4A31116BCBD3}" srcOrd="0" destOrd="0" presId="urn:microsoft.com/office/officeart/2005/8/layout/hProcess3"/>
    <dgm:cxn modelId="{A7D07BCB-3B23-4A35-B6E7-E7DF6A71A824}" type="presOf" srcId="{5075BB24-C26A-45C5-A8A6-00F6531352B9}" destId="{C90DC67C-ABBD-47CE-B498-904F1911DAA6}" srcOrd="0" destOrd="0" presId="urn:microsoft.com/office/officeart/2005/8/layout/hProcess3"/>
    <dgm:cxn modelId="{C471E42F-5B9C-4913-A3D5-D9836AB0C598}" type="presOf" srcId="{4BBB8091-11E1-4BBA-93F4-C6B7ED3B2C9F}" destId="{B54BAECA-CE36-45E0-A0AC-059046B6F673}" srcOrd="0" destOrd="0" presId="urn:microsoft.com/office/officeart/2005/8/layout/hProcess3"/>
    <dgm:cxn modelId="{E0F88BD5-7445-4A8A-8C70-7661A4DB47D7}" srcId="{58FC8222-A22B-4803-B21F-C259788DD6D2}" destId="{488ED233-DC84-448D-B340-1DE454B2F22A}" srcOrd="2" destOrd="0" parTransId="{DE0DDA9A-4B98-4781-BA38-D58D32917726}" sibTransId="{D752D8FD-07FA-4F83-94CE-19F4686F271E}"/>
    <dgm:cxn modelId="{4685C1E2-3440-4EC5-9990-4E6E5D413CCE}" type="presParOf" srcId="{FCB88D93-8D35-4814-9715-763C524BB524}" destId="{B86FFEE0-B4B3-49C6-9C86-D7310C6F9923}" srcOrd="0" destOrd="0" presId="urn:microsoft.com/office/officeart/2005/8/layout/hProcess3"/>
    <dgm:cxn modelId="{ABD547F2-0701-45B2-ABAB-666EFC05FCAB}" type="presParOf" srcId="{FCB88D93-8D35-4814-9715-763C524BB524}" destId="{7A35FAC7-6C46-4CF6-83F9-1CF57A68DCFE}" srcOrd="1" destOrd="0" presId="urn:microsoft.com/office/officeart/2005/8/layout/hProcess3"/>
    <dgm:cxn modelId="{29DFBBE2-787A-4DD3-B587-8CFEA9E627E6}" type="presParOf" srcId="{7A35FAC7-6C46-4CF6-83F9-1CF57A68DCFE}" destId="{51C3141A-BE12-4EC9-85ED-42BFAD0D1D36}" srcOrd="0" destOrd="0" presId="urn:microsoft.com/office/officeart/2005/8/layout/hProcess3"/>
    <dgm:cxn modelId="{53995DCC-9C24-4344-8016-A0AE70E59847}" type="presParOf" srcId="{7A35FAC7-6C46-4CF6-83F9-1CF57A68DCFE}" destId="{9E83AA08-D1F4-4633-A2DF-E3C40D5D6BBE}" srcOrd="1" destOrd="0" presId="urn:microsoft.com/office/officeart/2005/8/layout/hProcess3"/>
    <dgm:cxn modelId="{4E9C34F6-144A-4847-8C4B-FD0AD7B1D187}" type="presParOf" srcId="{9E83AA08-D1F4-4633-A2DF-E3C40D5D6BBE}" destId="{7DDF4805-D359-41B8-A35C-530DCDAD6BF9}" srcOrd="0" destOrd="0" presId="urn:microsoft.com/office/officeart/2005/8/layout/hProcess3"/>
    <dgm:cxn modelId="{D3F155F5-17B8-48DE-A6DB-72AE36BCC4D8}" type="presParOf" srcId="{9E83AA08-D1F4-4633-A2DF-E3C40D5D6BBE}" destId="{C90DC67C-ABBD-47CE-B498-904F1911DAA6}" srcOrd="1" destOrd="0" presId="urn:microsoft.com/office/officeart/2005/8/layout/hProcess3"/>
    <dgm:cxn modelId="{927A91D9-8260-4B18-80DD-4D3537384776}" type="presParOf" srcId="{9E83AA08-D1F4-4633-A2DF-E3C40D5D6BBE}" destId="{3F5304F1-BEF0-40FE-9B9F-12FF465C7AF9}" srcOrd="2" destOrd="0" presId="urn:microsoft.com/office/officeart/2005/8/layout/hProcess3"/>
    <dgm:cxn modelId="{DAF91FCE-CA0F-431A-904F-64D771C7DEC7}" type="presParOf" srcId="{9E83AA08-D1F4-4633-A2DF-E3C40D5D6BBE}" destId="{9E9EC4ED-8699-4BE8-982D-650167A502C8}" srcOrd="3" destOrd="0" presId="urn:microsoft.com/office/officeart/2005/8/layout/hProcess3"/>
    <dgm:cxn modelId="{A00A6BA8-C46E-4906-A29C-E97F9299EB56}" type="presParOf" srcId="{7A35FAC7-6C46-4CF6-83F9-1CF57A68DCFE}" destId="{475B5C0B-F50F-4247-A085-D4661EDB079A}" srcOrd="2" destOrd="0" presId="urn:microsoft.com/office/officeart/2005/8/layout/hProcess3"/>
    <dgm:cxn modelId="{2C993290-9085-42C2-BE0E-0918237304C6}" type="presParOf" srcId="{7A35FAC7-6C46-4CF6-83F9-1CF57A68DCFE}" destId="{6128E6F2-4AB7-4939-8EFD-2526C7E09DB2}" srcOrd="3" destOrd="0" presId="urn:microsoft.com/office/officeart/2005/8/layout/hProcess3"/>
    <dgm:cxn modelId="{3A02379F-D353-4DB4-BD5D-5FD24876E2FC}" type="presParOf" srcId="{6128E6F2-4AB7-4939-8EFD-2526C7E09DB2}" destId="{CE9D4952-C5F1-4753-954B-C46C8F25C072}" srcOrd="0" destOrd="0" presId="urn:microsoft.com/office/officeart/2005/8/layout/hProcess3"/>
    <dgm:cxn modelId="{8D59DF7D-DBB0-4445-8F78-AC3ACF7A9312}" type="presParOf" srcId="{6128E6F2-4AB7-4939-8EFD-2526C7E09DB2}" destId="{B54BAECA-CE36-45E0-A0AC-059046B6F673}" srcOrd="1" destOrd="0" presId="urn:microsoft.com/office/officeart/2005/8/layout/hProcess3"/>
    <dgm:cxn modelId="{AE4AB2B2-1DDB-45F7-A9B7-EA0755DEA39D}" type="presParOf" srcId="{6128E6F2-4AB7-4939-8EFD-2526C7E09DB2}" destId="{2AC95EFF-E0F1-4311-8F2B-72B1796C480A}" srcOrd="2" destOrd="0" presId="urn:microsoft.com/office/officeart/2005/8/layout/hProcess3"/>
    <dgm:cxn modelId="{F5C7DA08-E9D3-4C9F-B321-228EAA65AE57}" type="presParOf" srcId="{6128E6F2-4AB7-4939-8EFD-2526C7E09DB2}" destId="{87756D49-9A7D-4613-971D-04E52013934A}" srcOrd="3" destOrd="0" presId="urn:microsoft.com/office/officeart/2005/8/layout/hProcess3"/>
    <dgm:cxn modelId="{A510752A-F830-44BE-8581-033B6A47C247}" type="presParOf" srcId="{7A35FAC7-6C46-4CF6-83F9-1CF57A68DCFE}" destId="{8F485D8C-EAAA-478D-8623-1D2BB1A42C90}" srcOrd="4" destOrd="0" presId="urn:microsoft.com/office/officeart/2005/8/layout/hProcess3"/>
    <dgm:cxn modelId="{5DF3CE87-B606-45A4-9D2B-4E942F9F5AA0}" type="presParOf" srcId="{7A35FAC7-6C46-4CF6-83F9-1CF57A68DCFE}" destId="{93E1FDAE-1D5D-4C1F-802A-6A17A3633F66}" srcOrd="5" destOrd="0" presId="urn:microsoft.com/office/officeart/2005/8/layout/hProcess3"/>
    <dgm:cxn modelId="{BB972C97-1C3F-4B72-9961-DF5631E45883}" type="presParOf" srcId="{93E1FDAE-1D5D-4C1F-802A-6A17A3633F66}" destId="{DBCF9C43-2FF0-476A-A458-64755E004062}" srcOrd="0" destOrd="0" presId="urn:microsoft.com/office/officeart/2005/8/layout/hProcess3"/>
    <dgm:cxn modelId="{6BAC4AE6-3B70-434A-AB8F-ADBD59937CD6}" type="presParOf" srcId="{93E1FDAE-1D5D-4C1F-802A-6A17A3633F66}" destId="{DB39A674-E953-485B-9D1F-1CB416C7B8D7}" srcOrd="1" destOrd="0" presId="urn:microsoft.com/office/officeart/2005/8/layout/hProcess3"/>
    <dgm:cxn modelId="{76BDA337-2FA1-42DB-8DF0-684FFB4912C6}" type="presParOf" srcId="{93E1FDAE-1D5D-4C1F-802A-6A17A3633F66}" destId="{3C650BFE-1586-4D32-ACD0-BD71260F7E51}" srcOrd="2" destOrd="0" presId="urn:microsoft.com/office/officeart/2005/8/layout/hProcess3"/>
    <dgm:cxn modelId="{5A348CAE-57AA-425E-8E9F-AB1B0EFDA3AF}" type="presParOf" srcId="{93E1FDAE-1D5D-4C1F-802A-6A17A3633F66}" destId="{5DB30A2E-A788-4470-A9E3-FE4D6998C14E}" srcOrd="3" destOrd="0" presId="urn:microsoft.com/office/officeart/2005/8/layout/hProcess3"/>
    <dgm:cxn modelId="{5C668EAD-A219-4DC1-91D3-5E99349FC52F}" type="presParOf" srcId="{7A35FAC7-6C46-4CF6-83F9-1CF57A68DCFE}" destId="{866C2166-D44E-4A9D-A4CD-FA454B4A87A3}" srcOrd="6" destOrd="0" presId="urn:microsoft.com/office/officeart/2005/8/layout/hProcess3"/>
    <dgm:cxn modelId="{613BAAB8-1539-4472-8F39-A3A9737C6B96}" type="presParOf" srcId="{7A35FAC7-6C46-4CF6-83F9-1CF57A68DCFE}" destId="{102EC27C-87BD-4EF1-8D91-4FB65A5BB99F}" srcOrd="7" destOrd="0" presId="urn:microsoft.com/office/officeart/2005/8/layout/hProcess3"/>
    <dgm:cxn modelId="{83C318C8-3111-4907-AC0E-46DFE4C597AD}" type="presParOf" srcId="{102EC27C-87BD-4EF1-8D91-4FB65A5BB99F}" destId="{48BF3EA0-95AB-4825-8A49-8CBB57ECC7FA}" srcOrd="0" destOrd="0" presId="urn:microsoft.com/office/officeart/2005/8/layout/hProcess3"/>
    <dgm:cxn modelId="{B67EBE43-A86C-4FE3-B323-C37CE903C721}" type="presParOf" srcId="{102EC27C-87BD-4EF1-8D91-4FB65A5BB99F}" destId="{BF367AEB-85AD-452A-96A1-E69B27C334A4}" srcOrd="1" destOrd="0" presId="urn:microsoft.com/office/officeart/2005/8/layout/hProcess3"/>
    <dgm:cxn modelId="{890F7BC9-20F4-41A2-8ADA-D6D9C95CA9C1}" type="presParOf" srcId="{102EC27C-87BD-4EF1-8D91-4FB65A5BB99F}" destId="{25837DED-191F-453F-9269-578A15DA6287}" srcOrd="2" destOrd="0" presId="urn:microsoft.com/office/officeart/2005/8/layout/hProcess3"/>
    <dgm:cxn modelId="{78620101-0895-4819-B499-3981A0504507}" type="presParOf" srcId="{102EC27C-87BD-4EF1-8D91-4FB65A5BB99F}" destId="{1CFE8B6F-BA7F-4130-826D-293F6504A8ED}" srcOrd="3" destOrd="0" presId="urn:microsoft.com/office/officeart/2005/8/layout/hProcess3"/>
    <dgm:cxn modelId="{41E12E13-DCA6-4387-BA17-A856F56ECF9D}" type="presParOf" srcId="{7A35FAC7-6C46-4CF6-83F9-1CF57A68DCFE}" destId="{2875A105-6E6A-48E1-91F7-E5FC25912CDD}" srcOrd="8" destOrd="0" presId="urn:microsoft.com/office/officeart/2005/8/layout/hProcess3"/>
    <dgm:cxn modelId="{1BEE8A2D-251E-4121-BD4D-6CC65C8AF876}" type="presParOf" srcId="{7A35FAC7-6C46-4CF6-83F9-1CF57A68DCFE}" destId="{7C36E0F6-3AE7-4E47-9E68-AF9219B92E25}" srcOrd="9" destOrd="0" presId="urn:microsoft.com/office/officeart/2005/8/layout/hProcess3"/>
    <dgm:cxn modelId="{DDD7F19A-00E0-406A-B420-1D4E3E5FAE44}" type="presParOf" srcId="{7C36E0F6-3AE7-4E47-9E68-AF9219B92E25}" destId="{22599137-FDCC-4CC2-8146-B5F16D5F105C}" srcOrd="0" destOrd="0" presId="urn:microsoft.com/office/officeart/2005/8/layout/hProcess3"/>
    <dgm:cxn modelId="{58A10C36-C004-404D-934F-F74E866DD988}" type="presParOf" srcId="{7C36E0F6-3AE7-4E47-9E68-AF9219B92E25}" destId="{861E7C0A-24D7-4273-AFB2-4A31116BCBD3}" srcOrd="1" destOrd="0" presId="urn:microsoft.com/office/officeart/2005/8/layout/hProcess3"/>
    <dgm:cxn modelId="{66B4671E-C870-494A-9763-251763D46AC3}" type="presParOf" srcId="{7C36E0F6-3AE7-4E47-9E68-AF9219B92E25}" destId="{73A55091-6D02-4322-9B09-CAFFBC933A65}" srcOrd="2" destOrd="0" presId="urn:microsoft.com/office/officeart/2005/8/layout/hProcess3"/>
    <dgm:cxn modelId="{39E896BC-EF61-4A47-A562-34488CDB2E89}" type="presParOf" srcId="{7C36E0F6-3AE7-4E47-9E68-AF9219B92E25}" destId="{28FD389C-41C3-43E5-8FEE-968A50DFDA3C}" srcOrd="3" destOrd="0" presId="urn:microsoft.com/office/officeart/2005/8/layout/hProcess3"/>
    <dgm:cxn modelId="{CC1AA2EE-B638-498E-8A56-0B452EADF073}" type="presParOf" srcId="{7A35FAC7-6C46-4CF6-83F9-1CF57A68DCFE}" destId="{0A8081E1-BD00-4634-905D-A0439250CEC1}" srcOrd="10" destOrd="0" presId="urn:microsoft.com/office/officeart/2005/8/layout/hProcess3"/>
    <dgm:cxn modelId="{1264E794-7785-4A59-8221-9B7267B692B5}" type="presParOf" srcId="{7A35FAC7-6C46-4CF6-83F9-1CF57A68DCFE}" destId="{BD769250-76F0-4E43-8F03-8109C764623F}" srcOrd="11" destOrd="0" presId="urn:microsoft.com/office/officeart/2005/8/layout/hProcess3"/>
    <dgm:cxn modelId="{B8B16D00-ED89-42F3-8525-3950397BA757}" type="presParOf" srcId="{7A35FAC7-6C46-4CF6-83F9-1CF57A68DCFE}" destId="{15D9A453-CC5D-4BC6-884D-6821FA82DD07}" srcOrd="12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FC8222-A22B-4803-B21F-C259788DD6D2}" type="doc">
      <dgm:prSet loTypeId="urn:microsoft.com/office/officeart/2005/8/layout/hProcess3" loCatId="process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IE"/>
        </a:p>
      </dgm:t>
    </dgm:pt>
    <dgm:pt modelId="{5075BB24-C26A-45C5-A8A6-00F6531352B9}">
      <dgm:prSet phldrT="[Text]"/>
      <dgm:spPr/>
      <dgm:t>
        <a:bodyPr/>
        <a:lstStyle/>
        <a:p>
          <a:r>
            <a:rPr lang="en-IE" b="1" dirty="0" smtClean="0"/>
            <a:t>May 2014</a:t>
          </a:r>
          <a:endParaRPr lang="en-IE" b="1" dirty="0"/>
        </a:p>
      </dgm:t>
    </dgm:pt>
    <dgm:pt modelId="{4ECC6400-4660-43D2-970A-398E67B98953}" type="parTrans" cxnId="{15B10CFD-F650-4961-B569-E8D85361713C}">
      <dgm:prSet/>
      <dgm:spPr/>
      <dgm:t>
        <a:bodyPr/>
        <a:lstStyle/>
        <a:p>
          <a:endParaRPr lang="en-IE"/>
        </a:p>
      </dgm:t>
    </dgm:pt>
    <dgm:pt modelId="{1CFFF7A3-EF60-42A0-B5B0-7AEC2E67FEFE}" type="sibTrans" cxnId="{15B10CFD-F650-4961-B569-E8D85361713C}">
      <dgm:prSet/>
      <dgm:spPr/>
      <dgm:t>
        <a:bodyPr/>
        <a:lstStyle/>
        <a:p>
          <a:endParaRPr lang="en-IE"/>
        </a:p>
      </dgm:t>
    </dgm:pt>
    <dgm:pt modelId="{7BDA79B8-BEE8-46A1-93E6-697057B7013B}">
      <dgm:prSet phldrT="[Text]"/>
      <dgm:spPr/>
      <dgm:t>
        <a:bodyPr/>
        <a:lstStyle/>
        <a:p>
          <a:r>
            <a:rPr lang="en-IE" b="1" dirty="0" smtClean="0"/>
            <a:t>Aug 2014</a:t>
          </a:r>
          <a:endParaRPr lang="en-IE" b="1" dirty="0"/>
        </a:p>
      </dgm:t>
    </dgm:pt>
    <dgm:pt modelId="{8242A7D2-4B4F-47AF-BDFA-A6D6164F1DF9}" type="parTrans" cxnId="{87C4197B-D34D-42CD-A1AD-5AE9A12E81CA}">
      <dgm:prSet/>
      <dgm:spPr/>
      <dgm:t>
        <a:bodyPr/>
        <a:lstStyle/>
        <a:p>
          <a:endParaRPr lang="en-IE"/>
        </a:p>
      </dgm:t>
    </dgm:pt>
    <dgm:pt modelId="{D0EF0B0C-E43F-4A79-968F-1222BB86141D}" type="sibTrans" cxnId="{87C4197B-D34D-42CD-A1AD-5AE9A12E81CA}">
      <dgm:prSet/>
      <dgm:spPr/>
      <dgm:t>
        <a:bodyPr/>
        <a:lstStyle/>
        <a:p>
          <a:endParaRPr lang="en-IE"/>
        </a:p>
      </dgm:t>
    </dgm:pt>
    <dgm:pt modelId="{4BBB8091-11E1-4BBA-93F4-C6B7ED3B2C9F}">
      <dgm:prSet phldrT="[Text]"/>
      <dgm:spPr/>
      <dgm:t>
        <a:bodyPr/>
        <a:lstStyle/>
        <a:p>
          <a:r>
            <a:rPr lang="en-IE" b="1" dirty="0" smtClean="0"/>
            <a:t>Jun 2014</a:t>
          </a:r>
          <a:endParaRPr lang="en-IE" b="1" dirty="0"/>
        </a:p>
      </dgm:t>
    </dgm:pt>
    <dgm:pt modelId="{EBBA1AE6-3544-4459-99F8-2903C2CE00D4}" type="parTrans" cxnId="{2A076882-4189-4390-AC87-331CACA24ED0}">
      <dgm:prSet/>
      <dgm:spPr/>
      <dgm:t>
        <a:bodyPr/>
        <a:lstStyle/>
        <a:p>
          <a:endParaRPr lang="en-IE"/>
        </a:p>
      </dgm:t>
    </dgm:pt>
    <dgm:pt modelId="{2A2C79C9-FECB-4EC3-AF73-53D4B0F9D4F2}" type="sibTrans" cxnId="{2A076882-4189-4390-AC87-331CACA24ED0}">
      <dgm:prSet/>
      <dgm:spPr/>
      <dgm:t>
        <a:bodyPr/>
        <a:lstStyle/>
        <a:p>
          <a:endParaRPr lang="en-IE"/>
        </a:p>
      </dgm:t>
    </dgm:pt>
    <dgm:pt modelId="{488ED233-DC84-448D-B340-1DE454B2F22A}">
      <dgm:prSet phldrT="[Text]"/>
      <dgm:spPr/>
      <dgm:t>
        <a:bodyPr/>
        <a:lstStyle/>
        <a:p>
          <a:r>
            <a:rPr lang="en-IE" b="1" dirty="0" smtClean="0"/>
            <a:t>Jul 2014</a:t>
          </a:r>
          <a:endParaRPr lang="en-IE" b="1" dirty="0"/>
        </a:p>
      </dgm:t>
    </dgm:pt>
    <dgm:pt modelId="{DE0DDA9A-4B98-4781-BA38-D58D32917726}" type="parTrans" cxnId="{E0F88BD5-7445-4A8A-8C70-7661A4DB47D7}">
      <dgm:prSet/>
      <dgm:spPr/>
      <dgm:t>
        <a:bodyPr/>
        <a:lstStyle/>
        <a:p>
          <a:endParaRPr lang="en-IE"/>
        </a:p>
      </dgm:t>
    </dgm:pt>
    <dgm:pt modelId="{D752D8FD-07FA-4F83-94CE-19F4686F271E}" type="sibTrans" cxnId="{E0F88BD5-7445-4A8A-8C70-7661A4DB47D7}">
      <dgm:prSet/>
      <dgm:spPr/>
      <dgm:t>
        <a:bodyPr/>
        <a:lstStyle/>
        <a:p>
          <a:endParaRPr lang="en-IE"/>
        </a:p>
      </dgm:t>
    </dgm:pt>
    <dgm:pt modelId="{FCB88D93-8D35-4814-9715-763C524BB524}" type="pres">
      <dgm:prSet presAssocID="{58FC8222-A22B-4803-B21F-C259788DD6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B86FFEE0-B4B3-49C6-9C86-D7310C6F9923}" type="pres">
      <dgm:prSet presAssocID="{58FC8222-A22B-4803-B21F-C259788DD6D2}" presName="dummy" presStyleCnt="0"/>
      <dgm:spPr/>
    </dgm:pt>
    <dgm:pt modelId="{7A35FAC7-6C46-4CF6-83F9-1CF57A68DCFE}" type="pres">
      <dgm:prSet presAssocID="{58FC8222-A22B-4803-B21F-C259788DD6D2}" presName="linH" presStyleCnt="0"/>
      <dgm:spPr/>
    </dgm:pt>
    <dgm:pt modelId="{51C3141A-BE12-4EC9-85ED-42BFAD0D1D36}" type="pres">
      <dgm:prSet presAssocID="{58FC8222-A22B-4803-B21F-C259788DD6D2}" presName="padding1" presStyleCnt="0"/>
      <dgm:spPr/>
    </dgm:pt>
    <dgm:pt modelId="{9E83AA08-D1F4-4633-A2DF-E3C40D5D6BBE}" type="pres">
      <dgm:prSet presAssocID="{5075BB24-C26A-45C5-A8A6-00F6531352B9}" presName="linV" presStyleCnt="0"/>
      <dgm:spPr/>
    </dgm:pt>
    <dgm:pt modelId="{7DDF4805-D359-41B8-A35C-530DCDAD6BF9}" type="pres">
      <dgm:prSet presAssocID="{5075BB24-C26A-45C5-A8A6-00F6531352B9}" presName="spVertical1" presStyleCnt="0"/>
      <dgm:spPr/>
    </dgm:pt>
    <dgm:pt modelId="{C90DC67C-ABBD-47CE-B498-904F1911DAA6}" type="pres">
      <dgm:prSet presAssocID="{5075BB24-C26A-45C5-A8A6-00F6531352B9}" presName="parTx" presStyleLbl="revTx" presStyleIdx="0" presStyleCnt="4" custLinFactNeighborX="-32035" custLinFactNeighborY="431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F5304F1-BEF0-40FE-9B9F-12FF465C7AF9}" type="pres">
      <dgm:prSet presAssocID="{5075BB24-C26A-45C5-A8A6-00F6531352B9}" presName="spVertical2" presStyleCnt="0"/>
      <dgm:spPr/>
    </dgm:pt>
    <dgm:pt modelId="{9E9EC4ED-8699-4BE8-982D-650167A502C8}" type="pres">
      <dgm:prSet presAssocID="{5075BB24-C26A-45C5-A8A6-00F6531352B9}" presName="spVertical3" presStyleCnt="0"/>
      <dgm:spPr/>
    </dgm:pt>
    <dgm:pt modelId="{475B5C0B-F50F-4247-A085-D4661EDB079A}" type="pres">
      <dgm:prSet presAssocID="{1CFFF7A3-EF60-42A0-B5B0-7AEC2E67FEFE}" presName="space" presStyleCnt="0"/>
      <dgm:spPr/>
    </dgm:pt>
    <dgm:pt modelId="{6128E6F2-4AB7-4939-8EFD-2526C7E09DB2}" type="pres">
      <dgm:prSet presAssocID="{4BBB8091-11E1-4BBA-93F4-C6B7ED3B2C9F}" presName="linV" presStyleCnt="0"/>
      <dgm:spPr/>
    </dgm:pt>
    <dgm:pt modelId="{CE9D4952-C5F1-4753-954B-C46C8F25C072}" type="pres">
      <dgm:prSet presAssocID="{4BBB8091-11E1-4BBA-93F4-C6B7ED3B2C9F}" presName="spVertical1" presStyleCnt="0"/>
      <dgm:spPr/>
    </dgm:pt>
    <dgm:pt modelId="{B54BAECA-CE36-45E0-A0AC-059046B6F673}" type="pres">
      <dgm:prSet presAssocID="{4BBB8091-11E1-4BBA-93F4-C6B7ED3B2C9F}" presName="parTx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AC95EFF-E0F1-4311-8F2B-72B1796C480A}" type="pres">
      <dgm:prSet presAssocID="{4BBB8091-11E1-4BBA-93F4-C6B7ED3B2C9F}" presName="spVertical2" presStyleCnt="0"/>
      <dgm:spPr/>
    </dgm:pt>
    <dgm:pt modelId="{87756D49-9A7D-4613-971D-04E52013934A}" type="pres">
      <dgm:prSet presAssocID="{4BBB8091-11E1-4BBA-93F4-C6B7ED3B2C9F}" presName="spVertical3" presStyleCnt="0"/>
      <dgm:spPr/>
    </dgm:pt>
    <dgm:pt modelId="{8F485D8C-EAAA-478D-8623-1D2BB1A42C90}" type="pres">
      <dgm:prSet presAssocID="{2A2C79C9-FECB-4EC3-AF73-53D4B0F9D4F2}" presName="space" presStyleCnt="0"/>
      <dgm:spPr/>
    </dgm:pt>
    <dgm:pt modelId="{93E1FDAE-1D5D-4C1F-802A-6A17A3633F66}" type="pres">
      <dgm:prSet presAssocID="{488ED233-DC84-448D-B340-1DE454B2F22A}" presName="linV" presStyleCnt="0"/>
      <dgm:spPr/>
    </dgm:pt>
    <dgm:pt modelId="{DBCF9C43-2FF0-476A-A458-64755E004062}" type="pres">
      <dgm:prSet presAssocID="{488ED233-DC84-448D-B340-1DE454B2F22A}" presName="spVertical1" presStyleCnt="0"/>
      <dgm:spPr/>
    </dgm:pt>
    <dgm:pt modelId="{DB39A674-E953-485B-9D1F-1CB416C7B8D7}" type="pres">
      <dgm:prSet presAssocID="{488ED233-DC84-448D-B340-1DE454B2F22A}" presName="parTx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C650BFE-1586-4D32-ACD0-BD71260F7E51}" type="pres">
      <dgm:prSet presAssocID="{488ED233-DC84-448D-B340-1DE454B2F22A}" presName="spVertical2" presStyleCnt="0"/>
      <dgm:spPr/>
    </dgm:pt>
    <dgm:pt modelId="{5DB30A2E-A788-4470-A9E3-FE4D6998C14E}" type="pres">
      <dgm:prSet presAssocID="{488ED233-DC84-448D-B340-1DE454B2F22A}" presName="spVertical3" presStyleCnt="0"/>
      <dgm:spPr/>
    </dgm:pt>
    <dgm:pt modelId="{866C2166-D44E-4A9D-A4CD-FA454B4A87A3}" type="pres">
      <dgm:prSet presAssocID="{D752D8FD-07FA-4F83-94CE-19F4686F271E}" presName="space" presStyleCnt="0"/>
      <dgm:spPr/>
    </dgm:pt>
    <dgm:pt modelId="{102EC27C-87BD-4EF1-8D91-4FB65A5BB99F}" type="pres">
      <dgm:prSet presAssocID="{7BDA79B8-BEE8-46A1-93E6-697057B7013B}" presName="linV" presStyleCnt="0"/>
      <dgm:spPr/>
    </dgm:pt>
    <dgm:pt modelId="{48BF3EA0-95AB-4825-8A49-8CBB57ECC7FA}" type="pres">
      <dgm:prSet presAssocID="{7BDA79B8-BEE8-46A1-93E6-697057B7013B}" presName="spVertical1" presStyleCnt="0"/>
      <dgm:spPr/>
    </dgm:pt>
    <dgm:pt modelId="{BF367AEB-85AD-452A-96A1-E69B27C334A4}" type="pres">
      <dgm:prSet presAssocID="{7BDA79B8-BEE8-46A1-93E6-697057B7013B}" presName="parTx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5837DED-191F-453F-9269-578A15DA6287}" type="pres">
      <dgm:prSet presAssocID="{7BDA79B8-BEE8-46A1-93E6-697057B7013B}" presName="spVertical2" presStyleCnt="0"/>
      <dgm:spPr/>
    </dgm:pt>
    <dgm:pt modelId="{1CFE8B6F-BA7F-4130-826D-293F6504A8ED}" type="pres">
      <dgm:prSet presAssocID="{7BDA79B8-BEE8-46A1-93E6-697057B7013B}" presName="spVertical3" presStyleCnt="0"/>
      <dgm:spPr/>
    </dgm:pt>
    <dgm:pt modelId="{0A8081E1-BD00-4634-905D-A0439250CEC1}" type="pres">
      <dgm:prSet presAssocID="{58FC8222-A22B-4803-B21F-C259788DD6D2}" presName="padding2" presStyleCnt="0"/>
      <dgm:spPr/>
    </dgm:pt>
    <dgm:pt modelId="{BD769250-76F0-4E43-8F03-8109C764623F}" type="pres">
      <dgm:prSet presAssocID="{58FC8222-A22B-4803-B21F-C259788DD6D2}" presName="negArrow" presStyleCnt="0"/>
      <dgm:spPr/>
    </dgm:pt>
    <dgm:pt modelId="{15D9A453-CC5D-4BC6-884D-6821FA82DD07}" type="pres">
      <dgm:prSet presAssocID="{58FC8222-A22B-4803-B21F-C259788DD6D2}" presName="backgroundArrow" presStyleLbl="node1" presStyleIdx="0" presStyleCnt="1"/>
      <dgm:spPr/>
    </dgm:pt>
  </dgm:ptLst>
  <dgm:cxnLst>
    <dgm:cxn modelId="{AD968CCA-F50D-4D3B-A190-7F9E5FEEC56B}" type="presOf" srcId="{488ED233-DC84-448D-B340-1DE454B2F22A}" destId="{DB39A674-E953-485B-9D1F-1CB416C7B8D7}" srcOrd="0" destOrd="0" presId="urn:microsoft.com/office/officeart/2005/8/layout/hProcess3"/>
    <dgm:cxn modelId="{7AF49B28-B276-43B5-903E-E9091840AE6F}" type="presOf" srcId="{4BBB8091-11E1-4BBA-93F4-C6B7ED3B2C9F}" destId="{B54BAECA-CE36-45E0-A0AC-059046B6F673}" srcOrd="0" destOrd="0" presId="urn:microsoft.com/office/officeart/2005/8/layout/hProcess3"/>
    <dgm:cxn modelId="{15B10CFD-F650-4961-B569-E8D85361713C}" srcId="{58FC8222-A22B-4803-B21F-C259788DD6D2}" destId="{5075BB24-C26A-45C5-A8A6-00F6531352B9}" srcOrd="0" destOrd="0" parTransId="{4ECC6400-4660-43D2-970A-398E67B98953}" sibTransId="{1CFFF7A3-EF60-42A0-B5B0-7AEC2E67FEFE}"/>
    <dgm:cxn modelId="{2A076882-4189-4390-AC87-331CACA24ED0}" srcId="{58FC8222-A22B-4803-B21F-C259788DD6D2}" destId="{4BBB8091-11E1-4BBA-93F4-C6B7ED3B2C9F}" srcOrd="1" destOrd="0" parTransId="{EBBA1AE6-3544-4459-99F8-2903C2CE00D4}" sibTransId="{2A2C79C9-FECB-4EC3-AF73-53D4B0F9D4F2}"/>
    <dgm:cxn modelId="{87C4197B-D34D-42CD-A1AD-5AE9A12E81CA}" srcId="{58FC8222-A22B-4803-B21F-C259788DD6D2}" destId="{7BDA79B8-BEE8-46A1-93E6-697057B7013B}" srcOrd="3" destOrd="0" parTransId="{8242A7D2-4B4F-47AF-BDFA-A6D6164F1DF9}" sibTransId="{D0EF0B0C-E43F-4A79-968F-1222BB86141D}"/>
    <dgm:cxn modelId="{578AF0C2-D08C-41B4-9B96-6D5BFB48C41C}" type="presOf" srcId="{58FC8222-A22B-4803-B21F-C259788DD6D2}" destId="{FCB88D93-8D35-4814-9715-763C524BB524}" srcOrd="0" destOrd="0" presId="urn:microsoft.com/office/officeart/2005/8/layout/hProcess3"/>
    <dgm:cxn modelId="{752BE84C-35DE-4B26-A795-232595AD45AF}" type="presOf" srcId="{7BDA79B8-BEE8-46A1-93E6-697057B7013B}" destId="{BF367AEB-85AD-452A-96A1-E69B27C334A4}" srcOrd="0" destOrd="0" presId="urn:microsoft.com/office/officeart/2005/8/layout/hProcess3"/>
    <dgm:cxn modelId="{E0F88BD5-7445-4A8A-8C70-7661A4DB47D7}" srcId="{58FC8222-A22B-4803-B21F-C259788DD6D2}" destId="{488ED233-DC84-448D-B340-1DE454B2F22A}" srcOrd="2" destOrd="0" parTransId="{DE0DDA9A-4B98-4781-BA38-D58D32917726}" sibTransId="{D752D8FD-07FA-4F83-94CE-19F4686F271E}"/>
    <dgm:cxn modelId="{3DFB9801-01D4-454D-8CC2-00C91901C58C}" type="presOf" srcId="{5075BB24-C26A-45C5-A8A6-00F6531352B9}" destId="{C90DC67C-ABBD-47CE-B498-904F1911DAA6}" srcOrd="0" destOrd="0" presId="urn:microsoft.com/office/officeart/2005/8/layout/hProcess3"/>
    <dgm:cxn modelId="{3EB7300C-4069-43F2-8487-434B5F79ED05}" type="presParOf" srcId="{FCB88D93-8D35-4814-9715-763C524BB524}" destId="{B86FFEE0-B4B3-49C6-9C86-D7310C6F9923}" srcOrd="0" destOrd="0" presId="urn:microsoft.com/office/officeart/2005/8/layout/hProcess3"/>
    <dgm:cxn modelId="{75DE0C64-C441-44FC-81D6-1867D80214C3}" type="presParOf" srcId="{FCB88D93-8D35-4814-9715-763C524BB524}" destId="{7A35FAC7-6C46-4CF6-83F9-1CF57A68DCFE}" srcOrd="1" destOrd="0" presId="urn:microsoft.com/office/officeart/2005/8/layout/hProcess3"/>
    <dgm:cxn modelId="{88DDD27F-CEA4-4E11-A209-34E9BF308FD9}" type="presParOf" srcId="{7A35FAC7-6C46-4CF6-83F9-1CF57A68DCFE}" destId="{51C3141A-BE12-4EC9-85ED-42BFAD0D1D36}" srcOrd="0" destOrd="0" presId="urn:microsoft.com/office/officeart/2005/8/layout/hProcess3"/>
    <dgm:cxn modelId="{B8E8E75A-E14A-45B2-86E7-E917C8A56148}" type="presParOf" srcId="{7A35FAC7-6C46-4CF6-83F9-1CF57A68DCFE}" destId="{9E83AA08-D1F4-4633-A2DF-E3C40D5D6BBE}" srcOrd="1" destOrd="0" presId="urn:microsoft.com/office/officeart/2005/8/layout/hProcess3"/>
    <dgm:cxn modelId="{11AA9DE4-11AC-4CE4-B527-F8D81C96CE79}" type="presParOf" srcId="{9E83AA08-D1F4-4633-A2DF-E3C40D5D6BBE}" destId="{7DDF4805-D359-41B8-A35C-530DCDAD6BF9}" srcOrd="0" destOrd="0" presId="urn:microsoft.com/office/officeart/2005/8/layout/hProcess3"/>
    <dgm:cxn modelId="{DDA7F2A7-C940-4AB1-875C-6C53C98EA759}" type="presParOf" srcId="{9E83AA08-D1F4-4633-A2DF-E3C40D5D6BBE}" destId="{C90DC67C-ABBD-47CE-B498-904F1911DAA6}" srcOrd="1" destOrd="0" presId="urn:microsoft.com/office/officeart/2005/8/layout/hProcess3"/>
    <dgm:cxn modelId="{B7F89403-467B-42EB-AEDC-534998D95EED}" type="presParOf" srcId="{9E83AA08-D1F4-4633-A2DF-E3C40D5D6BBE}" destId="{3F5304F1-BEF0-40FE-9B9F-12FF465C7AF9}" srcOrd="2" destOrd="0" presId="urn:microsoft.com/office/officeart/2005/8/layout/hProcess3"/>
    <dgm:cxn modelId="{0AF18C6F-8B07-4560-9395-7CE4CFE863AB}" type="presParOf" srcId="{9E83AA08-D1F4-4633-A2DF-E3C40D5D6BBE}" destId="{9E9EC4ED-8699-4BE8-982D-650167A502C8}" srcOrd="3" destOrd="0" presId="urn:microsoft.com/office/officeart/2005/8/layout/hProcess3"/>
    <dgm:cxn modelId="{C43A057F-7EDE-4291-B309-8758C42908B1}" type="presParOf" srcId="{7A35FAC7-6C46-4CF6-83F9-1CF57A68DCFE}" destId="{475B5C0B-F50F-4247-A085-D4661EDB079A}" srcOrd="2" destOrd="0" presId="urn:microsoft.com/office/officeart/2005/8/layout/hProcess3"/>
    <dgm:cxn modelId="{CA2CA9CE-E7F6-4346-AC39-FE536D9AAFE9}" type="presParOf" srcId="{7A35FAC7-6C46-4CF6-83F9-1CF57A68DCFE}" destId="{6128E6F2-4AB7-4939-8EFD-2526C7E09DB2}" srcOrd="3" destOrd="0" presId="urn:microsoft.com/office/officeart/2005/8/layout/hProcess3"/>
    <dgm:cxn modelId="{E9292D23-E88B-4C1E-8735-D684B8E56A46}" type="presParOf" srcId="{6128E6F2-4AB7-4939-8EFD-2526C7E09DB2}" destId="{CE9D4952-C5F1-4753-954B-C46C8F25C072}" srcOrd="0" destOrd="0" presId="urn:microsoft.com/office/officeart/2005/8/layout/hProcess3"/>
    <dgm:cxn modelId="{85CFB0B6-F799-459C-9241-7E1559EB8055}" type="presParOf" srcId="{6128E6F2-4AB7-4939-8EFD-2526C7E09DB2}" destId="{B54BAECA-CE36-45E0-A0AC-059046B6F673}" srcOrd="1" destOrd="0" presId="urn:microsoft.com/office/officeart/2005/8/layout/hProcess3"/>
    <dgm:cxn modelId="{4E8E3DA8-16F7-4368-A53A-DD0E5FFABB51}" type="presParOf" srcId="{6128E6F2-4AB7-4939-8EFD-2526C7E09DB2}" destId="{2AC95EFF-E0F1-4311-8F2B-72B1796C480A}" srcOrd="2" destOrd="0" presId="urn:microsoft.com/office/officeart/2005/8/layout/hProcess3"/>
    <dgm:cxn modelId="{B47225EF-521E-42FE-903A-A21A4008A7EB}" type="presParOf" srcId="{6128E6F2-4AB7-4939-8EFD-2526C7E09DB2}" destId="{87756D49-9A7D-4613-971D-04E52013934A}" srcOrd="3" destOrd="0" presId="urn:microsoft.com/office/officeart/2005/8/layout/hProcess3"/>
    <dgm:cxn modelId="{057C2518-EB19-4F4D-BC9C-9D2FE55383E3}" type="presParOf" srcId="{7A35FAC7-6C46-4CF6-83F9-1CF57A68DCFE}" destId="{8F485D8C-EAAA-478D-8623-1D2BB1A42C90}" srcOrd="4" destOrd="0" presId="urn:microsoft.com/office/officeart/2005/8/layout/hProcess3"/>
    <dgm:cxn modelId="{13B942AE-BA56-4F72-8C9C-9A9E17AB4591}" type="presParOf" srcId="{7A35FAC7-6C46-4CF6-83F9-1CF57A68DCFE}" destId="{93E1FDAE-1D5D-4C1F-802A-6A17A3633F66}" srcOrd="5" destOrd="0" presId="urn:microsoft.com/office/officeart/2005/8/layout/hProcess3"/>
    <dgm:cxn modelId="{B2CDAC8A-0A2C-41D6-9068-5BAA575CE57F}" type="presParOf" srcId="{93E1FDAE-1D5D-4C1F-802A-6A17A3633F66}" destId="{DBCF9C43-2FF0-476A-A458-64755E004062}" srcOrd="0" destOrd="0" presId="urn:microsoft.com/office/officeart/2005/8/layout/hProcess3"/>
    <dgm:cxn modelId="{8C4E9AE0-6849-4178-BCC9-EA1B43319347}" type="presParOf" srcId="{93E1FDAE-1D5D-4C1F-802A-6A17A3633F66}" destId="{DB39A674-E953-485B-9D1F-1CB416C7B8D7}" srcOrd="1" destOrd="0" presId="urn:microsoft.com/office/officeart/2005/8/layout/hProcess3"/>
    <dgm:cxn modelId="{1E480BE3-91E2-469D-BA55-82238E1B437D}" type="presParOf" srcId="{93E1FDAE-1D5D-4C1F-802A-6A17A3633F66}" destId="{3C650BFE-1586-4D32-ACD0-BD71260F7E51}" srcOrd="2" destOrd="0" presId="urn:microsoft.com/office/officeart/2005/8/layout/hProcess3"/>
    <dgm:cxn modelId="{79CB5C68-DC15-4BCC-8A57-961B5B9DB1FB}" type="presParOf" srcId="{93E1FDAE-1D5D-4C1F-802A-6A17A3633F66}" destId="{5DB30A2E-A788-4470-A9E3-FE4D6998C14E}" srcOrd="3" destOrd="0" presId="urn:microsoft.com/office/officeart/2005/8/layout/hProcess3"/>
    <dgm:cxn modelId="{A98BE317-6BF6-4235-94AC-F8B65698B013}" type="presParOf" srcId="{7A35FAC7-6C46-4CF6-83F9-1CF57A68DCFE}" destId="{866C2166-D44E-4A9D-A4CD-FA454B4A87A3}" srcOrd="6" destOrd="0" presId="urn:microsoft.com/office/officeart/2005/8/layout/hProcess3"/>
    <dgm:cxn modelId="{1BCB6E80-8931-410F-A3A6-BD374B3BFDDD}" type="presParOf" srcId="{7A35FAC7-6C46-4CF6-83F9-1CF57A68DCFE}" destId="{102EC27C-87BD-4EF1-8D91-4FB65A5BB99F}" srcOrd="7" destOrd="0" presId="urn:microsoft.com/office/officeart/2005/8/layout/hProcess3"/>
    <dgm:cxn modelId="{4FE659DE-06CF-4C19-92BD-6DC144672973}" type="presParOf" srcId="{102EC27C-87BD-4EF1-8D91-4FB65A5BB99F}" destId="{48BF3EA0-95AB-4825-8A49-8CBB57ECC7FA}" srcOrd="0" destOrd="0" presId="urn:microsoft.com/office/officeart/2005/8/layout/hProcess3"/>
    <dgm:cxn modelId="{FE10067F-9831-45D5-9A51-D51D0EB160D7}" type="presParOf" srcId="{102EC27C-87BD-4EF1-8D91-4FB65A5BB99F}" destId="{BF367AEB-85AD-452A-96A1-E69B27C334A4}" srcOrd="1" destOrd="0" presId="urn:microsoft.com/office/officeart/2005/8/layout/hProcess3"/>
    <dgm:cxn modelId="{D627330B-02CA-41D4-99D7-757DF7436F81}" type="presParOf" srcId="{102EC27C-87BD-4EF1-8D91-4FB65A5BB99F}" destId="{25837DED-191F-453F-9269-578A15DA6287}" srcOrd="2" destOrd="0" presId="urn:microsoft.com/office/officeart/2005/8/layout/hProcess3"/>
    <dgm:cxn modelId="{27E249A7-FF18-4C98-9D9F-51A51562E09D}" type="presParOf" srcId="{102EC27C-87BD-4EF1-8D91-4FB65A5BB99F}" destId="{1CFE8B6F-BA7F-4130-826D-293F6504A8ED}" srcOrd="3" destOrd="0" presId="urn:microsoft.com/office/officeart/2005/8/layout/hProcess3"/>
    <dgm:cxn modelId="{BB054A5B-4370-4B54-A703-D6789E400F95}" type="presParOf" srcId="{7A35FAC7-6C46-4CF6-83F9-1CF57A68DCFE}" destId="{0A8081E1-BD00-4634-905D-A0439250CEC1}" srcOrd="8" destOrd="0" presId="urn:microsoft.com/office/officeart/2005/8/layout/hProcess3"/>
    <dgm:cxn modelId="{CE1E0E3D-80CE-4F99-8A7D-40D7CDBE1F41}" type="presParOf" srcId="{7A35FAC7-6C46-4CF6-83F9-1CF57A68DCFE}" destId="{BD769250-76F0-4E43-8F03-8109C764623F}" srcOrd="9" destOrd="0" presId="urn:microsoft.com/office/officeart/2005/8/layout/hProcess3"/>
    <dgm:cxn modelId="{2D78AF01-EEF9-466B-BC2C-73E739C58C7C}" type="presParOf" srcId="{7A35FAC7-6C46-4CF6-83F9-1CF57A68DCFE}" destId="{15D9A453-CC5D-4BC6-884D-6821FA82DD07}" srcOrd="10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FC8222-A22B-4803-B21F-C259788DD6D2}" type="doc">
      <dgm:prSet loTypeId="urn:microsoft.com/office/officeart/2005/8/layout/hProcess3" loCatId="process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IE"/>
        </a:p>
      </dgm:t>
    </dgm:pt>
    <dgm:pt modelId="{5075BB24-C26A-45C5-A8A6-00F6531352B9}">
      <dgm:prSet phldrT="[Text]"/>
      <dgm:spPr/>
      <dgm:t>
        <a:bodyPr/>
        <a:lstStyle/>
        <a:p>
          <a:r>
            <a:rPr lang="en-IE" b="1" dirty="0" smtClean="0"/>
            <a:t>Sept 2014</a:t>
          </a:r>
          <a:endParaRPr lang="en-IE" b="1" dirty="0"/>
        </a:p>
      </dgm:t>
    </dgm:pt>
    <dgm:pt modelId="{4ECC6400-4660-43D2-970A-398E67B98953}" type="parTrans" cxnId="{15B10CFD-F650-4961-B569-E8D85361713C}">
      <dgm:prSet/>
      <dgm:spPr/>
      <dgm:t>
        <a:bodyPr/>
        <a:lstStyle/>
        <a:p>
          <a:endParaRPr lang="en-IE"/>
        </a:p>
      </dgm:t>
    </dgm:pt>
    <dgm:pt modelId="{1CFFF7A3-EF60-42A0-B5B0-7AEC2E67FEFE}" type="sibTrans" cxnId="{15B10CFD-F650-4961-B569-E8D85361713C}">
      <dgm:prSet/>
      <dgm:spPr/>
      <dgm:t>
        <a:bodyPr/>
        <a:lstStyle/>
        <a:p>
          <a:endParaRPr lang="en-IE"/>
        </a:p>
      </dgm:t>
    </dgm:pt>
    <dgm:pt modelId="{4BBB8091-11E1-4BBA-93F4-C6B7ED3B2C9F}">
      <dgm:prSet phldrT="[Text]"/>
      <dgm:spPr/>
      <dgm:t>
        <a:bodyPr/>
        <a:lstStyle/>
        <a:p>
          <a:r>
            <a:rPr lang="en-IE" b="1" dirty="0" smtClean="0"/>
            <a:t>Oct 2014</a:t>
          </a:r>
          <a:endParaRPr lang="en-IE" b="1" dirty="0"/>
        </a:p>
      </dgm:t>
    </dgm:pt>
    <dgm:pt modelId="{EBBA1AE6-3544-4459-99F8-2903C2CE00D4}" type="parTrans" cxnId="{2A076882-4189-4390-AC87-331CACA24ED0}">
      <dgm:prSet/>
      <dgm:spPr/>
      <dgm:t>
        <a:bodyPr/>
        <a:lstStyle/>
        <a:p>
          <a:endParaRPr lang="en-IE"/>
        </a:p>
      </dgm:t>
    </dgm:pt>
    <dgm:pt modelId="{2A2C79C9-FECB-4EC3-AF73-53D4B0F9D4F2}" type="sibTrans" cxnId="{2A076882-4189-4390-AC87-331CACA24ED0}">
      <dgm:prSet/>
      <dgm:spPr/>
      <dgm:t>
        <a:bodyPr/>
        <a:lstStyle/>
        <a:p>
          <a:endParaRPr lang="en-IE"/>
        </a:p>
      </dgm:t>
    </dgm:pt>
    <dgm:pt modelId="{488ED233-DC84-448D-B340-1DE454B2F22A}">
      <dgm:prSet phldrT="[Text]"/>
      <dgm:spPr/>
      <dgm:t>
        <a:bodyPr/>
        <a:lstStyle/>
        <a:p>
          <a:r>
            <a:rPr lang="en-IE" b="1" dirty="0" smtClean="0"/>
            <a:t>Nov 2014</a:t>
          </a:r>
          <a:endParaRPr lang="en-IE" b="1" dirty="0"/>
        </a:p>
      </dgm:t>
    </dgm:pt>
    <dgm:pt modelId="{DE0DDA9A-4B98-4781-BA38-D58D32917726}" type="parTrans" cxnId="{E0F88BD5-7445-4A8A-8C70-7661A4DB47D7}">
      <dgm:prSet/>
      <dgm:spPr/>
      <dgm:t>
        <a:bodyPr/>
        <a:lstStyle/>
        <a:p>
          <a:endParaRPr lang="en-IE"/>
        </a:p>
      </dgm:t>
    </dgm:pt>
    <dgm:pt modelId="{D752D8FD-07FA-4F83-94CE-19F4686F271E}" type="sibTrans" cxnId="{E0F88BD5-7445-4A8A-8C70-7661A4DB47D7}">
      <dgm:prSet/>
      <dgm:spPr/>
      <dgm:t>
        <a:bodyPr/>
        <a:lstStyle/>
        <a:p>
          <a:endParaRPr lang="en-IE"/>
        </a:p>
      </dgm:t>
    </dgm:pt>
    <dgm:pt modelId="{43A6E7C1-103E-43C2-8C11-05C233FCF786}">
      <dgm:prSet phldrT="[Text]"/>
      <dgm:spPr/>
      <dgm:t>
        <a:bodyPr/>
        <a:lstStyle/>
        <a:p>
          <a:r>
            <a:rPr lang="en-IE" b="1" dirty="0" smtClean="0"/>
            <a:t>Dec 2014</a:t>
          </a:r>
          <a:endParaRPr lang="en-IE" b="1" dirty="0"/>
        </a:p>
      </dgm:t>
    </dgm:pt>
    <dgm:pt modelId="{4B72519A-F9FB-49E0-B6F5-DFBE62952E64}" type="parTrans" cxnId="{E426F564-3FFA-4E19-A3AA-03D0480749BF}">
      <dgm:prSet/>
      <dgm:spPr/>
      <dgm:t>
        <a:bodyPr/>
        <a:lstStyle/>
        <a:p>
          <a:endParaRPr lang="en-IE"/>
        </a:p>
      </dgm:t>
    </dgm:pt>
    <dgm:pt modelId="{12BC3B26-D933-4A4D-A56C-240C4BCA78E7}" type="sibTrans" cxnId="{E426F564-3FFA-4E19-A3AA-03D0480749BF}">
      <dgm:prSet/>
      <dgm:spPr/>
      <dgm:t>
        <a:bodyPr/>
        <a:lstStyle/>
        <a:p>
          <a:endParaRPr lang="en-IE"/>
        </a:p>
      </dgm:t>
    </dgm:pt>
    <dgm:pt modelId="{E6B85C0E-DB86-4999-8E89-4005C02B5A89}">
      <dgm:prSet phldrT="[Text]"/>
      <dgm:spPr/>
      <dgm:t>
        <a:bodyPr/>
        <a:lstStyle/>
        <a:p>
          <a:r>
            <a:rPr lang="en-IE" b="1" dirty="0" smtClean="0"/>
            <a:t>Jan 2015</a:t>
          </a:r>
          <a:endParaRPr lang="en-IE" b="1" dirty="0"/>
        </a:p>
      </dgm:t>
    </dgm:pt>
    <dgm:pt modelId="{1C327020-58B8-4CE4-859E-F88ADFD35356}" type="parTrans" cxnId="{62AAE580-B69F-472C-B9BB-C56ACA194620}">
      <dgm:prSet/>
      <dgm:spPr/>
      <dgm:t>
        <a:bodyPr/>
        <a:lstStyle/>
        <a:p>
          <a:endParaRPr lang="en-IE"/>
        </a:p>
      </dgm:t>
    </dgm:pt>
    <dgm:pt modelId="{BAC72E9D-FB3E-4458-B6D1-B61D379CF4D6}" type="sibTrans" cxnId="{62AAE580-B69F-472C-B9BB-C56ACA194620}">
      <dgm:prSet/>
      <dgm:spPr/>
      <dgm:t>
        <a:bodyPr/>
        <a:lstStyle/>
        <a:p>
          <a:endParaRPr lang="en-IE"/>
        </a:p>
      </dgm:t>
    </dgm:pt>
    <dgm:pt modelId="{FCB88D93-8D35-4814-9715-763C524BB524}" type="pres">
      <dgm:prSet presAssocID="{58FC8222-A22B-4803-B21F-C259788DD6D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E"/>
        </a:p>
      </dgm:t>
    </dgm:pt>
    <dgm:pt modelId="{B86FFEE0-B4B3-49C6-9C86-D7310C6F9923}" type="pres">
      <dgm:prSet presAssocID="{58FC8222-A22B-4803-B21F-C259788DD6D2}" presName="dummy" presStyleCnt="0"/>
      <dgm:spPr/>
    </dgm:pt>
    <dgm:pt modelId="{7A35FAC7-6C46-4CF6-83F9-1CF57A68DCFE}" type="pres">
      <dgm:prSet presAssocID="{58FC8222-A22B-4803-B21F-C259788DD6D2}" presName="linH" presStyleCnt="0"/>
      <dgm:spPr/>
    </dgm:pt>
    <dgm:pt modelId="{51C3141A-BE12-4EC9-85ED-42BFAD0D1D36}" type="pres">
      <dgm:prSet presAssocID="{58FC8222-A22B-4803-B21F-C259788DD6D2}" presName="padding1" presStyleCnt="0"/>
      <dgm:spPr/>
    </dgm:pt>
    <dgm:pt modelId="{9E83AA08-D1F4-4633-A2DF-E3C40D5D6BBE}" type="pres">
      <dgm:prSet presAssocID="{5075BB24-C26A-45C5-A8A6-00F6531352B9}" presName="linV" presStyleCnt="0"/>
      <dgm:spPr/>
    </dgm:pt>
    <dgm:pt modelId="{7DDF4805-D359-41B8-A35C-530DCDAD6BF9}" type="pres">
      <dgm:prSet presAssocID="{5075BB24-C26A-45C5-A8A6-00F6531352B9}" presName="spVertical1" presStyleCnt="0"/>
      <dgm:spPr/>
    </dgm:pt>
    <dgm:pt modelId="{C90DC67C-ABBD-47CE-B498-904F1911DAA6}" type="pres">
      <dgm:prSet presAssocID="{5075BB24-C26A-45C5-A8A6-00F6531352B9}" presName="parTx" presStyleLbl="revTx" presStyleIdx="0" presStyleCnt="5" custScaleX="114819" custLinFactNeighborX="-72370" custLinFactNeighborY="119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F5304F1-BEF0-40FE-9B9F-12FF465C7AF9}" type="pres">
      <dgm:prSet presAssocID="{5075BB24-C26A-45C5-A8A6-00F6531352B9}" presName="spVertical2" presStyleCnt="0"/>
      <dgm:spPr/>
    </dgm:pt>
    <dgm:pt modelId="{9E9EC4ED-8699-4BE8-982D-650167A502C8}" type="pres">
      <dgm:prSet presAssocID="{5075BB24-C26A-45C5-A8A6-00F6531352B9}" presName="spVertical3" presStyleCnt="0"/>
      <dgm:spPr/>
    </dgm:pt>
    <dgm:pt modelId="{475B5C0B-F50F-4247-A085-D4661EDB079A}" type="pres">
      <dgm:prSet presAssocID="{1CFFF7A3-EF60-42A0-B5B0-7AEC2E67FEFE}" presName="space" presStyleCnt="0"/>
      <dgm:spPr/>
    </dgm:pt>
    <dgm:pt modelId="{6128E6F2-4AB7-4939-8EFD-2526C7E09DB2}" type="pres">
      <dgm:prSet presAssocID="{4BBB8091-11E1-4BBA-93F4-C6B7ED3B2C9F}" presName="linV" presStyleCnt="0"/>
      <dgm:spPr/>
    </dgm:pt>
    <dgm:pt modelId="{CE9D4952-C5F1-4753-954B-C46C8F25C072}" type="pres">
      <dgm:prSet presAssocID="{4BBB8091-11E1-4BBA-93F4-C6B7ED3B2C9F}" presName="spVertical1" presStyleCnt="0"/>
      <dgm:spPr/>
    </dgm:pt>
    <dgm:pt modelId="{B54BAECA-CE36-45E0-A0AC-059046B6F673}" type="pres">
      <dgm:prSet presAssocID="{4BBB8091-11E1-4BBA-93F4-C6B7ED3B2C9F}" presName="parTx" presStyleLbl="revTx" presStyleIdx="1" presStyleCnt="5" custScaleX="85327" custLinFactNeighborX="-32138" custLinFactNeighborY="36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2AC95EFF-E0F1-4311-8F2B-72B1796C480A}" type="pres">
      <dgm:prSet presAssocID="{4BBB8091-11E1-4BBA-93F4-C6B7ED3B2C9F}" presName="spVertical2" presStyleCnt="0"/>
      <dgm:spPr/>
    </dgm:pt>
    <dgm:pt modelId="{87756D49-9A7D-4613-971D-04E52013934A}" type="pres">
      <dgm:prSet presAssocID="{4BBB8091-11E1-4BBA-93F4-C6B7ED3B2C9F}" presName="spVertical3" presStyleCnt="0"/>
      <dgm:spPr/>
    </dgm:pt>
    <dgm:pt modelId="{8F485D8C-EAAA-478D-8623-1D2BB1A42C90}" type="pres">
      <dgm:prSet presAssocID="{2A2C79C9-FECB-4EC3-AF73-53D4B0F9D4F2}" presName="space" presStyleCnt="0"/>
      <dgm:spPr/>
    </dgm:pt>
    <dgm:pt modelId="{93E1FDAE-1D5D-4C1F-802A-6A17A3633F66}" type="pres">
      <dgm:prSet presAssocID="{488ED233-DC84-448D-B340-1DE454B2F22A}" presName="linV" presStyleCnt="0"/>
      <dgm:spPr/>
    </dgm:pt>
    <dgm:pt modelId="{DBCF9C43-2FF0-476A-A458-64755E004062}" type="pres">
      <dgm:prSet presAssocID="{488ED233-DC84-448D-B340-1DE454B2F22A}" presName="spVertical1" presStyleCnt="0"/>
      <dgm:spPr/>
    </dgm:pt>
    <dgm:pt modelId="{DB39A674-E953-485B-9D1F-1CB416C7B8D7}" type="pres">
      <dgm:prSet presAssocID="{488ED233-DC84-448D-B340-1DE454B2F22A}" presName="parTx" presStyleLbl="revTx" presStyleIdx="2" presStyleCnt="5" custScaleY="75296" custLinFactNeighborX="29370" custLinFactNeighborY="203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3C650BFE-1586-4D32-ACD0-BD71260F7E51}" type="pres">
      <dgm:prSet presAssocID="{488ED233-DC84-448D-B340-1DE454B2F22A}" presName="spVertical2" presStyleCnt="0"/>
      <dgm:spPr/>
    </dgm:pt>
    <dgm:pt modelId="{5DB30A2E-A788-4470-A9E3-FE4D6998C14E}" type="pres">
      <dgm:prSet presAssocID="{488ED233-DC84-448D-B340-1DE454B2F22A}" presName="spVertical3" presStyleCnt="0"/>
      <dgm:spPr/>
    </dgm:pt>
    <dgm:pt modelId="{AA00F96E-1F75-48D7-B499-8E41DFBDD5F3}" type="pres">
      <dgm:prSet presAssocID="{D752D8FD-07FA-4F83-94CE-19F4686F271E}" presName="space" presStyleCnt="0"/>
      <dgm:spPr/>
    </dgm:pt>
    <dgm:pt modelId="{DE4C998D-9258-4A84-A0D0-1EA71AF9E48B}" type="pres">
      <dgm:prSet presAssocID="{43A6E7C1-103E-43C2-8C11-05C233FCF786}" presName="linV" presStyleCnt="0"/>
      <dgm:spPr/>
    </dgm:pt>
    <dgm:pt modelId="{66928452-B21B-49DC-AE7E-BA64C36209BD}" type="pres">
      <dgm:prSet presAssocID="{43A6E7C1-103E-43C2-8C11-05C233FCF786}" presName="spVertical1" presStyleCnt="0"/>
      <dgm:spPr/>
    </dgm:pt>
    <dgm:pt modelId="{DD70B79B-865C-4E9A-9C44-DD26F39C49BE}" type="pres">
      <dgm:prSet presAssocID="{43A6E7C1-103E-43C2-8C11-05C233FCF786}" presName="parTx" presStyleLbl="revTx" presStyleIdx="3" presStyleCnt="5" custScaleX="1060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FEE2C739-CB02-40F7-973B-B7E1CA652397}" type="pres">
      <dgm:prSet presAssocID="{43A6E7C1-103E-43C2-8C11-05C233FCF786}" presName="spVertical2" presStyleCnt="0"/>
      <dgm:spPr/>
    </dgm:pt>
    <dgm:pt modelId="{5B57B21D-E617-43F0-B4C3-C265D75FC2F7}" type="pres">
      <dgm:prSet presAssocID="{43A6E7C1-103E-43C2-8C11-05C233FCF786}" presName="spVertical3" presStyleCnt="0"/>
      <dgm:spPr/>
    </dgm:pt>
    <dgm:pt modelId="{006B7EAE-D970-4D6F-8D05-DA7720C9240F}" type="pres">
      <dgm:prSet presAssocID="{12BC3B26-D933-4A4D-A56C-240C4BCA78E7}" presName="space" presStyleCnt="0"/>
      <dgm:spPr/>
    </dgm:pt>
    <dgm:pt modelId="{0E174D6C-9CF5-4FF8-9ABD-A83016AD5A08}" type="pres">
      <dgm:prSet presAssocID="{E6B85C0E-DB86-4999-8E89-4005C02B5A89}" presName="linV" presStyleCnt="0"/>
      <dgm:spPr/>
    </dgm:pt>
    <dgm:pt modelId="{986423E9-663D-4882-981C-E3DA0B1FBE18}" type="pres">
      <dgm:prSet presAssocID="{E6B85C0E-DB86-4999-8E89-4005C02B5A89}" presName="spVertical1" presStyleCnt="0"/>
      <dgm:spPr/>
    </dgm:pt>
    <dgm:pt modelId="{08614835-87C2-4FCB-9003-80352691FCEF}" type="pres">
      <dgm:prSet presAssocID="{E6B85C0E-DB86-4999-8E89-4005C02B5A89}" presName="parTx" presStyleLbl="revTx" presStyleIdx="4" presStyleCnt="5" custScaleX="793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E"/>
        </a:p>
      </dgm:t>
    </dgm:pt>
    <dgm:pt modelId="{9675F07F-AE72-44AB-954D-18D24A909CFE}" type="pres">
      <dgm:prSet presAssocID="{E6B85C0E-DB86-4999-8E89-4005C02B5A89}" presName="spVertical2" presStyleCnt="0"/>
      <dgm:spPr/>
    </dgm:pt>
    <dgm:pt modelId="{C63D4245-4FDE-4A03-8C1A-2C9343E72D6E}" type="pres">
      <dgm:prSet presAssocID="{E6B85C0E-DB86-4999-8E89-4005C02B5A89}" presName="spVertical3" presStyleCnt="0"/>
      <dgm:spPr/>
    </dgm:pt>
    <dgm:pt modelId="{0A8081E1-BD00-4634-905D-A0439250CEC1}" type="pres">
      <dgm:prSet presAssocID="{58FC8222-A22B-4803-B21F-C259788DD6D2}" presName="padding2" presStyleCnt="0"/>
      <dgm:spPr/>
    </dgm:pt>
    <dgm:pt modelId="{BD769250-76F0-4E43-8F03-8109C764623F}" type="pres">
      <dgm:prSet presAssocID="{58FC8222-A22B-4803-B21F-C259788DD6D2}" presName="negArrow" presStyleCnt="0"/>
      <dgm:spPr/>
    </dgm:pt>
    <dgm:pt modelId="{15D9A453-CC5D-4BC6-884D-6821FA82DD07}" type="pres">
      <dgm:prSet presAssocID="{58FC8222-A22B-4803-B21F-C259788DD6D2}" presName="backgroundArrow" presStyleLbl="node1" presStyleIdx="0" presStyleCnt="1" custLinFactNeighborX="-1926" custLinFactNeighborY="3511"/>
      <dgm:spPr/>
    </dgm:pt>
  </dgm:ptLst>
  <dgm:cxnLst>
    <dgm:cxn modelId="{72F3D8CD-4B36-411C-918C-57195F8CA3AE}" type="presOf" srcId="{5075BB24-C26A-45C5-A8A6-00F6531352B9}" destId="{C90DC67C-ABBD-47CE-B498-904F1911DAA6}" srcOrd="0" destOrd="0" presId="urn:microsoft.com/office/officeart/2005/8/layout/hProcess3"/>
    <dgm:cxn modelId="{D1717117-8732-4625-A19B-2A3D1A8CEE3D}" type="presOf" srcId="{58FC8222-A22B-4803-B21F-C259788DD6D2}" destId="{FCB88D93-8D35-4814-9715-763C524BB524}" srcOrd="0" destOrd="0" presId="urn:microsoft.com/office/officeart/2005/8/layout/hProcess3"/>
    <dgm:cxn modelId="{7438713C-9410-41EA-BF05-5ADF4F86EBB3}" type="presOf" srcId="{43A6E7C1-103E-43C2-8C11-05C233FCF786}" destId="{DD70B79B-865C-4E9A-9C44-DD26F39C49BE}" srcOrd="0" destOrd="0" presId="urn:microsoft.com/office/officeart/2005/8/layout/hProcess3"/>
    <dgm:cxn modelId="{2A076882-4189-4390-AC87-331CACA24ED0}" srcId="{58FC8222-A22B-4803-B21F-C259788DD6D2}" destId="{4BBB8091-11E1-4BBA-93F4-C6B7ED3B2C9F}" srcOrd="1" destOrd="0" parTransId="{EBBA1AE6-3544-4459-99F8-2903C2CE00D4}" sibTransId="{2A2C79C9-FECB-4EC3-AF73-53D4B0F9D4F2}"/>
    <dgm:cxn modelId="{15B10CFD-F650-4961-B569-E8D85361713C}" srcId="{58FC8222-A22B-4803-B21F-C259788DD6D2}" destId="{5075BB24-C26A-45C5-A8A6-00F6531352B9}" srcOrd="0" destOrd="0" parTransId="{4ECC6400-4660-43D2-970A-398E67B98953}" sibTransId="{1CFFF7A3-EF60-42A0-B5B0-7AEC2E67FEFE}"/>
    <dgm:cxn modelId="{E426F564-3FFA-4E19-A3AA-03D0480749BF}" srcId="{58FC8222-A22B-4803-B21F-C259788DD6D2}" destId="{43A6E7C1-103E-43C2-8C11-05C233FCF786}" srcOrd="3" destOrd="0" parTransId="{4B72519A-F9FB-49E0-B6F5-DFBE62952E64}" sibTransId="{12BC3B26-D933-4A4D-A56C-240C4BCA78E7}"/>
    <dgm:cxn modelId="{E0F88BD5-7445-4A8A-8C70-7661A4DB47D7}" srcId="{58FC8222-A22B-4803-B21F-C259788DD6D2}" destId="{488ED233-DC84-448D-B340-1DE454B2F22A}" srcOrd="2" destOrd="0" parTransId="{DE0DDA9A-4B98-4781-BA38-D58D32917726}" sibTransId="{D752D8FD-07FA-4F83-94CE-19F4686F271E}"/>
    <dgm:cxn modelId="{604FCB01-27FB-488C-A6C6-13AF0F6C8029}" type="presOf" srcId="{488ED233-DC84-448D-B340-1DE454B2F22A}" destId="{DB39A674-E953-485B-9D1F-1CB416C7B8D7}" srcOrd="0" destOrd="0" presId="urn:microsoft.com/office/officeart/2005/8/layout/hProcess3"/>
    <dgm:cxn modelId="{F5091DBB-85F3-4D10-92AA-D80168E88C93}" type="presOf" srcId="{4BBB8091-11E1-4BBA-93F4-C6B7ED3B2C9F}" destId="{B54BAECA-CE36-45E0-A0AC-059046B6F673}" srcOrd="0" destOrd="0" presId="urn:microsoft.com/office/officeart/2005/8/layout/hProcess3"/>
    <dgm:cxn modelId="{62AAE580-B69F-472C-B9BB-C56ACA194620}" srcId="{58FC8222-A22B-4803-B21F-C259788DD6D2}" destId="{E6B85C0E-DB86-4999-8E89-4005C02B5A89}" srcOrd="4" destOrd="0" parTransId="{1C327020-58B8-4CE4-859E-F88ADFD35356}" sibTransId="{BAC72E9D-FB3E-4458-B6D1-B61D379CF4D6}"/>
    <dgm:cxn modelId="{610ED169-469A-456D-AC98-3E0331E7480E}" type="presOf" srcId="{E6B85C0E-DB86-4999-8E89-4005C02B5A89}" destId="{08614835-87C2-4FCB-9003-80352691FCEF}" srcOrd="0" destOrd="0" presId="urn:microsoft.com/office/officeart/2005/8/layout/hProcess3"/>
    <dgm:cxn modelId="{F774E5CE-EE42-4EC0-AFDE-C94AA0B0757D}" type="presParOf" srcId="{FCB88D93-8D35-4814-9715-763C524BB524}" destId="{B86FFEE0-B4B3-49C6-9C86-D7310C6F9923}" srcOrd="0" destOrd="0" presId="urn:microsoft.com/office/officeart/2005/8/layout/hProcess3"/>
    <dgm:cxn modelId="{3B5702A1-7B7C-4A1A-B0C6-DFCC3986AC92}" type="presParOf" srcId="{FCB88D93-8D35-4814-9715-763C524BB524}" destId="{7A35FAC7-6C46-4CF6-83F9-1CF57A68DCFE}" srcOrd="1" destOrd="0" presId="urn:microsoft.com/office/officeart/2005/8/layout/hProcess3"/>
    <dgm:cxn modelId="{7C4FC583-55E4-4F12-8341-9D05F8C8D527}" type="presParOf" srcId="{7A35FAC7-6C46-4CF6-83F9-1CF57A68DCFE}" destId="{51C3141A-BE12-4EC9-85ED-42BFAD0D1D36}" srcOrd="0" destOrd="0" presId="urn:microsoft.com/office/officeart/2005/8/layout/hProcess3"/>
    <dgm:cxn modelId="{C5A93A05-4C9B-440C-98EF-CD92C044F529}" type="presParOf" srcId="{7A35FAC7-6C46-4CF6-83F9-1CF57A68DCFE}" destId="{9E83AA08-D1F4-4633-A2DF-E3C40D5D6BBE}" srcOrd="1" destOrd="0" presId="urn:microsoft.com/office/officeart/2005/8/layout/hProcess3"/>
    <dgm:cxn modelId="{2568DC18-9F01-446C-AE3D-AB74B9DEEFB2}" type="presParOf" srcId="{9E83AA08-D1F4-4633-A2DF-E3C40D5D6BBE}" destId="{7DDF4805-D359-41B8-A35C-530DCDAD6BF9}" srcOrd="0" destOrd="0" presId="urn:microsoft.com/office/officeart/2005/8/layout/hProcess3"/>
    <dgm:cxn modelId="{744F2908-423E-4D34-8AC9-04DD9336A2F9}" type="presParOf" srcId="{9E83AA08-D1F4-4633-A2DF-E3C40D5D6BBE}" destId="{C90DC67C-ABBD-47CE-B498-904F1911DAA6}" srcOrd="1" destOrd="0" presId="urn:microsoft.com/office/officeart/2005/8/layout/hProcess3"/>
    <dgm:cxn modelId="{899807A3-D86A-48D6-9C5C-98BD56A2CD72}" type="presParOf" srcId="{9E83AA08-D1F4-4633-A2DF-E3C40D5D6BBE}" destId="{3F5304F1-BEF0-40FE-9B9F-12FF465C7AF9}" srcOrd="2" destOrd="0" presId="urn:microsoft.com/office/officeart/2005/8/layout/hProcess3"/>
    <dgm:cxn modelId="{BF3B9B93-608C-40B3-B4A7-64AE4A1AB8BE}" type="presParOf" srcId="{9E83AA08-D1F4-4633-A2DF-E3C40D5D6BBE}" destId="{9E9EC4ED-8699-4BE8-982D-650167A502C8}" srcOrd="3" destOrd="0" presId="urn:microsoft.com/office/officeart/2005/8/layout/hProcess3"/>
    <dgm:cxn modelId="{1C1A09FB-338B-4513-961F-4CD3617CCA22}" type="presParOf" srcId="{7A35FAC7-6C46-4CF6-83F9-1CF57A68DCFE}" destId="{475B5C0B-F50F-4247-A085-D4661EDB079A}" srcOrd="2" destOrd="0" presId="urn:microsoft.com/office/officeart/2005/8/layout/hProcess3"/>
    <dgm:cxn modelId="{CB752DC6-5D18-4FFC-B535-1655FA41BC9B}" type="presParOf" srcId="{7A35FAC7-6C46-4CF6-83F9-1CF57A68DCFE}" destId="{6128E6F2-4AB7-4939-8EFD-2526C7E09DB2}" srcOrd="3" destOrd="0" presId="urn:microsoft.com/office/officeart/2005/8/layout/hProcess3"/>
    <dgm:cxn modelId="{17FD1F3D-124E-409F-A214-72405DA045E3}" type="presParOf" srcId="{6128E6F2-4AB7-4939-8EFD-2526C7E09DB2}" destId="{CE9D4952-C5F1-4753-954B-C46C8F25C072}" srcOrd="0" destOrd="0" presId="urn:microsoft.com/office/officeart/2005/8/layout/hProcess3"/>
    <dgm:cxn modelId="{EB7087F8-73A9-420C-B079-3832B2ED180B}" type="presParOf" srcId="{6128E6F2-4AB7-4939-8EFD-2526C7E09DB2}" destId="{B54BAECA-CE36-45E0-A0AC-059046B6F673}" srcOrd="1" destOrd="0" presId="urn:microsoft.com/office/officeart/2005/8/layout/hProcess3"/>
    <dgm:cxn modelId="{F252BB86-7209-4D13-A6A2-7585E6C1342A}" type="presParOf" srcId="{6128E6F2-4AB7-4939-8EFD-2526C7E09DB2}" destId="{2AC95EFF-E0F1-4311-8F2B-72B1796C480A}" srcOrd="2" destOrd="0" presId="urn:microsoft.com/office/officeart/2005/8/layout/hProcess3"/>
    <dgm:cxn modelId="{7FB141F3-594C-4E7D-B08D-B574F48DF903}" type="presParOf" srcId="{6128E6F2-4AB7-4939-8EFD-2526C7E09DB2}" destId="{87756D49-9A7D-4613-971D-04E52013934A}" srcOrd="3" destOrd="0" presId="urn:microsoft.com/office/officeart/2005/8/layout/hProcess3"/>
    <dgm:cxn modelId="{866F1C40-8010-4140-BC2C-97DCFDB2CAA0}" type="presParOf" srcId="{7A35FAC7-6C46-4CF6-83F9-1CF57A68DCFE}" destId="{8F485D8C-EAAA-478D-8623-1D2BB1A42C90}" srcOrd="4" destOrd="0" presId="urn:microsoft.com/office/officeart/2005/8/layout/hProcess3"/>
    <dgm:cxn modelId="{80885D7D-53BF-4CD3-A72E-99FD7EA821D8}" type="presParOf" srcId="{7A35FAC7-6C46-4CF6-83F9-1CF57A68DCFE}" destId="{93E1FDAE-1D5D-4C1F-802A-6A17A3633F66}" srcOrd="5" destOrd="0" presId="urn:microsoft.com/office/officeart/2005/8/layout/hProcess3"/>
    <dgm:cxn modelId="{24E2C720-CEE7-4426-AD1F-435305B79C2C}" type="presParOf" srcId="{93E1FDAE-1D5D-4C1F-802A-6A17A3633F66}" destId="{DBCF9C43-2FF0-476A-A458-64755E004062}" srcOrd="0" destOrd="0" presId="urn:microsoft.com/office/officeart/2005/8/layout/hProcess3"/>
    <dgm:cxn modelId="{9C1624FA-4144-4243-91C8-1E324017A29B}" type="presParOf" srcId="{93E1FDAE-1D5D-4C1F-802A-6A17A3633F66}" destId="{DB39A674-E953-485B-9D1F-1CB416C7B8D7}" srcOrd="1" destOrd="0" presId="urn:microsoft.com/office/officeart/2005/8/layout/hProcess3"/>
    <dgm:cxn modelId="{9667D1BD-02B3-4326-B703-0D6AC222B2FF}" type="presParOf" srcId="{93E1FDAE-1D5D-4C1F-802A-6A17A3633F66}" destId="{3C650BFE-1586-4D32-ACD0-BD71260F7E51}" srcOrd="2" destOrd="0" presId="urn:microsoft.com/office/officeart/2005/8/layout/hProcess3"/>
    <dgm:cxn modelId="{CCDD974A-A507-453C-8867-81E8D3F2E7DE}" type="presParOf" srcId="{93E1FDAE-1D5D-4C1F-802A-6A17A3633F66}" destId="{5DB30A2E-A788-4470-A9E3-FE4D6998C14E}" srcOrd="3" destOrd="0" presId="urn:microsoft.com/office/officeart/2005/8/layout/hProcess3"/>
    <dgm:cxn modelId="{46C7A892-7B3E-4986-8762-C4A749DEE0DF}" type="presParOf" srcId="{7A35FAC7-6C46-4CF6-83F9-1CF57A68DCFE}" destId="{AA00F96E-1F75-48D7-B499-8E41DFBDD5F3}" srcOrd="6" destOrd="0" presId="urn:microsoft.com/office/officeart/2005/8/layout/hProcess3"/>
    <dgm:cxn modelId="{DCC7B785-A8F9-41D5-A757-88A4A7BE2D5B}" type="presParOf" srcId="{7A35FAC7-6C46-4CF6-83F9-1CF57A68DCFE}" destId="{DE4C998D-9258-4A84-A0D0-1EA71AF9E48B}" srcOrd="7" destOrd="0" presId="urn:microsoft.com/office/officeart/2005/8/layout/hProcess3"/>
    <dgm:cxn modelId="{52896C21-573F-4E28-B17E-0E5D05C88C04}" type="presParOf" srcId="{DE4C998D-9258-4A84-A0D0-1EA71AF9E48B}" destId="{66928452-B21B-49DC-AE7E-BA64C36209BD}" srcOrd="0" destOrd="0" presId="urn:microsoft.com/office/officeart/2005/8/layout/hProcess3"/>
    <dgm:cxn modelId="{6CE4A0DC-5F8D-43ED-8ED0-D75B5935A7AE}" type="presParOf" srcId="{DE4C998D-9258-4A84-A0D0-1EA71AF9E48B}" destId="{DD70B79B-865C-4E9A-9C44-DD26F39C49BE}" srcOrd="1" destOrd="0" presId="urn:microsoft.com/office/officeart/2005/8/layout/hProcess3"/>
    <dgm:cxn modelId="{A45F133C-A708-4534-B92A-598B4BC1D07E}" type="presParOf" srcId="{DE4C998D-9258-4A84-A0D0-1EA71AF9E48B}" destId="{FEE2C739-CB02-40F7-973B-B7E1CA652397}" srcOrd="2" destOrd="0" presId="urn:microsoft.com/office/officeart/2005/8/layout/hProcess3"/>
    <dgm:cxn modelId="{618DF353-DAEA-4741-8D2E-0926E17AB74F}" type="presParOf" srcId="{DE4C998D-9258-4A84-A0D0-1EA71AF9E48B}" destId="{5B57B21D-E617-43F0-B4C3-C265D75FC2F7}" srcOrd="3" destOrd="0" presId="urn:microsoft.com/office/officeart/2005/8/layout/hProcess3"/>
    <dgm:cxn modelId="{B0856872-851B-4FAF-B46C-D0FF9FB78CCA}" type="presParOf" srcId="{7A35FAC7-6C46-4CF6-83F9-1CF57A68DCFE}" destId="{006B7EAE-D970-4D6F-8D05-DA7720C9240F}" srcOrd="8" destOrd="0" presId="urn:microsoft.com/office/officeart/2005/8/layout/hProcess3"/>
    <dgm:cxn modelId="{EC0F02AA-88E4-49C1-8DD7-4AB91136353B}" type="presParOf" srcId="{7A35FAC7-6C46-4CF6-83F9-1CF57A68DCFE}" destId="{0E174D6C-9CF5-4FF8-9ABD-A83016AD5A08}" srcOrd="9" destOrd="0" presId="urn:microsoft.com/office/officeart/2005/8/layout/hProcess3"/>
    <dgm:cxn modelId="{1CACE5AD-1D52-490F-BC9A-79FC108EACA4}" type="presParOf" srcId="{0E174D6C-9CF5-4FF8-9ABD-A83016AD5A08}" destId="{986423E9-663D-4882-981C-E3DA0B1FBE18}" srcOrd="0" destOrd="0" presId="urn:microsoft.com/office/officeart/2005/8/layout/hProcess3"/>
    <dgm:cxn modelId="{C3AAE8A2-B2BC-444A-970F-401F019F2F67}" type="presParOf" srcId="{0E174D6C-9CF5-4FF8-9ABD-A83016AD5A08}" destId="{08614835-87C2-4FCB-9003-80352691FCEF}" srcOrd="1" destOrd="0" presId="urn:microsoft.com/office/officeart/2005/8/layout/hProcess3"/>
    <dgm:cxn modelId="{D83C51BE-94A6-48D1-9F1A-0F54D4FDE73E}" type="presParOf" srcId="{0E174D6C-9CF5-4FF8-9ABD-A83016AD5A08}" destId="{9675F07F-AE72-44AB-954D-18D24A909CFE}" srcOrd="2" destOrd="0" presId="urn:microsoft.com/office/officeart/2005/8/layout/hProcess3"/>
    <dgm:cxn modelId="{17B7469C-660B-4730-83CE-9A89A89AC9DF}" type="presParOf" srcId="{0E174D6C-9CF5-4FF8-9ABD-A83016AD5A08}" destId="{C63D4245-4FDE-4A03-8C1A-2C9343E72D6E}" srcOrd="3" destOrd="0" presId="urn:microsoft.com/office/officeart/2005/8/layout/hProcess3"/>
    <dgm:cxn modelId="{607DC08A-EA3C-49F2-8D1A-5EC04C63B5FB}" type="presParOf" srcId="{7A35FAC7-6C46-4CF6-83F9-1CF57A68DCFE}" destId="{0A8081E1-BD00-4634-905D-A0439250CEC1}" srcOrd="10" destOrd="0" presId="urn:microsoft.com/office/officeart/2005/8/layout/hProcess3"/>
    <dgm:cxn modelId="{59D80CDF-463F-46CC-981A-C4E934B8795A}" type="presParOf" srcId="{7A35FAC7-6C46-4CF6-83F9-1CF57A68DCFE}" destId="{BD769250-76F0-4E43-8F03-8109C764623F}" srcOrd="11" destOrd="0" presId="urn:microsoft.com/office/officeart/2005/8/layout/hProcess3"/>
    <dgm:cxn modelId="{690859BE-97CA-4DCA-9F90-9FD8D2129015}" type="presParOf" srcId="{7A35FAC7-6C46-4CF6-83F9-1CF57A68DCFE}" destId="{15D9A453-CC5D-4BC6-884D-6821FA82DD07}" srcOrd="12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9A453-CC5D-4BC6-884D-6821FA82DD07}">
      <dsp:nvSpPr>
        <dsp:cNvPr id="0" name=""/>
        <dsp:cNvSpPr/>
      </dsp:nvSpPr>
      <dsp:spPr>
        <a:xfrm>
          <a:off x="0" y="144212"/>
          <a:ext cx="8352928" cy="1728000"/>
        </a:xfrm>
        <a:prstGeom prst="righ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61E7C0A-24D7-4273-AFB2-4A31116BCBD3}">
      <dsp:nvSpPr>
        <dsp:cNvPr id="0" name=""/>
        <dsp:cNvSpPr/>
      </dsp:nvSpPr>
      <dsp:spPr>
        <a:xfrm>
          <a:off x="6635060" y="519880"/>
          <a:ext cx="1241927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b="1" kern="1200" dirty="0" smtClean="0"/>
            <a:t>Apr 2014</a:t>
          </a:r>
          <a:endParaRPr lang="en-IE" sz="2400" b="1" kern="1200" dirty="0"/>
        </a:p>
      </dsp:txBody>
      <dsp:txXfrm>
        <a:off x="6635060" y="519880"/>
        <a:ext cx="1241927" cy="864000"/>
      </dsp:txXfrm>
    </dsp:sp>
    <dsp:sp modelId="{BF367AEB-85AD-452A-96A1-E69B27C334A4}">
      <dsp:nvSpPr>
        <dsp:cNvPr id="0" name=""/>
        <dsp:cNvSpPr/>
      </dsp:nvSpPr>
      <dsp:spPr>
        <a:xfrm>
          <a:off x="5144748" y="519880"/>
          <a:ext cx="1241927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b="1" kern="1200" dirty="0" smtClean="0"/>
            <a:t>Mar 2014</a:t>
          </a:r>
          <a:endParaRPr lang="en-IE" sz="2400" b="1" kern="1200" dirty="0"/>
        </a:p>
      </dsp:txBody>
      <dsp:txXfrm>
        <a:off x="5144748" y="519880"/>
        <a:ext cx="1241927" cy="864000"/>
      </dsp:txXfrm>
    </dsp:sp>
    <dsp:sp modelId="{DB39A674-E953-485B-9D1F-1CB416C7B8D7}">
      <dsp:nvSpPr>
        <dsp:cNvPr id="0" name=""/>
        <dsp:cNvSpPr/>
      </dsp:nvSpPr>
      <dsp:spPr>
        <a:xfrm>
          <a:off x="3654436" y="519880"/>
          <a:ext cx="1241927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b="1" kern="1200" dirty="0" smtClean="0"/>
            <a:t>Feb 2014</a:t>
          </a:r>
          <a:endParaRPr lang="en-IE" sz="2400" b="1" kern="1200" dirty="0"/>
        </a:p>
      </dsp:txBody>
      <dsp:txXfrm>
        <a:off x="3654436" y="519880"/>
        <a:ext cx="1241927" cy="864000"/>
      </dsp:txXfrm>
    </dsp:sp>
    <dsp:sp modelId="{B54BAECA-CE36-45E0-A0AC-059046B6F673}">
      <dsp:nvSpPr>
        <dsp:cNvPr id="0" name=""/>
        <dsp:cNvSpPr/>
      </dsp:nvSpPr>
      <dsp:spPr>
        <a:xfrm>
          <a:off x="2164123" y="519880"/>
          <a:ext cx="1241927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b="1" kern="1200" dirty="0" smtClean="0"/>
            <a:t>Jan 2014</a:t>
          </a:r>
          <a:endParaRPr lang="en-IE" sz="2400" b="1" kern="1200" dirty="0"/>
        </a:p>
      </dsp:txBody>
      <dsp:txXfrm>
        <a:off x="2164123" y="519880"/>
        <a:ext cx="1241927" cy="864000"/>
      </dsp:txXfrm>
    </dsp:sp>
    <dsp:sp modelId="{C90DC67C-ABBD-47CE-B498-904F1911DAA6}">
      <dsp:nvSpPr>
        <dsp:cNvPr id="0" name=""/>
        <dsp:cNvSpPr/>
      </dsp:nvSpPr>
      <dsp:spPr>
        <a:xfrm>
          <a:off x="275959" y="538503"/>
          <a:ext cx="1241927" cy="86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400" b="1" kern="1200" dirty="0" smtClean="0"/>
            <a:t>Dec 2013</a:t>
          </a:r>
          <a:endParaRPr lang="en-IE" sz="2400" b="1" kern="1200" dirty="0"/>
        </a:p>
      </dsp:txBody>
      <dsp:txXfrm>
        <a:off x="275959" y="538503"/>
        <a:ext cx="1241927" cy="864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9A453-CC5D-4BC6-884D-6821FA82DD07}">
      <dsp:nvSpPr>
        <dsp:cNvPr id="0" name=""/>
        <dsp:cNvSpPr/>
      </dsp:nvSpPr>
      <dsp:spPr>
        <a:xfrm>
          <a:off x="0" y="15880"/>
          <a:ext cx="8568952" cy="1872000"/>
        </a:xfrm>
        <a:prstGeom prst="righ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F367AEB-85AD-452A-96A1-E69B27C334A4}">
      <dsp:nvSpPr>
        <dsp:cNvPr id="0" name=""/>
        <dsp:cNvSpPr/>
      </dsp:nvSpPr>
      <dsp:spPr>
        <a:xfrm>
          <a:off x="6484241" y="483880"/>
          <a:ext cx="160877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600" b="1" kern="1200" dirty="0" smtClean="0"/>
            <a:t>Aug 2014</a:t>
          </a:r>
          <a:endParaRPr lang="en-IE" sz="2600" b="1" kern="1200" dirty="0"/>
        </a:p>
      </dsp:txBody>
      <dsp:txXfrm>
        <a:off x="6484241" y="483880"/>
        <a:ext cx="1608770" cy="936000"/>
      </dsp:txXfrm>
    </dsp:sp>
    <dsp:sp modelId="{DB39A674-E953-485B-9D1F-1CB416C7B8D7}">
      <dsp:nvSpPr>
        <dsp:cNvPr id="0" name=""/>
        <dsp:cNvSpPr/>
      </dsp:nvSpPr>
      <dsp:spPr>
        <a:xfrm>
          <a:off x="4553716" y="483880"/>
          <a:ext cx="160877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600" b="1" kern="1200" dirty="0" smtClean="0"/>
            <a:t>Jul 2014</a:t>
          </a:r>
          <a:endParaRPr lang="en-IE" sz="2600" b="1" kern="1200" dirty="0"/>
        </a:p>
      </dsp:txBody>
      <dsp:txXfrm>
        <a:off x="4553716" y="483880"/>
        <a:ext cx="1608770" cy="936000"/>
      </dsp:txXfrm>
    </dsp:sp>
    <dsp:sp modelId="{B54BAECA-CE36-45E0-A0AC-059046B6F673}">
      <dsp:nvSpPr>
        <dsp:cNvPr id="0" name=""/>
        <dsp:cNvSpPr/>
      </dsp:nvSpPr>
      <dsp:spPr>
        <a:xfrm>
          <a:off x="2623192" y="483880"/>
          <a:ext cx="160877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600" b="1" kern="1200" dirty="0" smtClean="0"/>
            <a:t>Jun 2014</a:t>
          </a:r>
          <a:endParaRPr lang="en-IE" sz="2600" b="1" kern="1200" dirty="0"/>
        </a:p>
      </dsp:txBody>
      <dsp:txXfrm>
        <a:off x="2623192" y="483880"/>
        <a:ext cx="1608770" cy="936000"/>
      </dsp:txXfrm>
    </dsp:sp>
    <dsp:sp modelId="{C90DC67C-ABBD-47CE-B498-904F1911DAA6}">
      <dsp:nvSpPr>
        <dsp:cNvPr id="0" name=""/>
        <dsp:cNvSpPr/>
      </dsp:nvSpPr>
      <dsp:spPr>
        <a:xfrm>
          <a:off x="177297" y="504055"/>
          <a:ext cx="1608770" cy="93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4160" rIns="0" bIns="2641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2600" b="1" kern="1200" dirty="0" smtClean="0"/>
            <a:t>May 2014</a:t>
          </a:r>
          <a:endParaRPr lang="en-IE" sz="2600" b="1" kern="1200" dirty="0"/>
        </a:p>
      </dsp:txBody>
      <dsp:txXfrm>
        <a:off x="177297" y="504055"/>
        <a:ext cx="1608770" cy="936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D9A453-CC5D-4BC6-884D-6821FA82DD07}">
      <dsp:nvSpPr>
        <dsp:cNvPr id="0" name=""/>
        <dsp:cNvSpPr/>
      </dsp:nvSpPr>
      <dsp:spPr>
        <a:xfrm>
          <a:off x="0" y="248966"/>
          <a:ext cx="8640960" cy="1512000"/>
        </a:xfrm>
        <a:prstGeom prst="rightArrow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8614835-87C2-4FCB-9003-80352691FCEF}">
      <dsp:nvSpPr>
        <dsp:cNvPr id="0" name=""/>
        <dsp:cNvSpPr/>
      </dsp:nvSpPr>
      <dsp:spPr>
        <a:xfrm>
          <a:off x="7050847" y="573880"/>
          <a:ext cx="985784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/>
            <a:t>Jan 2015</a:t>
          </a:r>
          <a:endParaRPr lang="en-IE" sz="1600" b="1" kern="1200" dirty="0"/>
        </a:p>
      </dsp:txBody>
      <dsp:txXfrm>
        <a:off x="7050847" y="573880"/>
        <a:ext cx="985784" cy="756000"/>
      </dsp:txXfrm>
    </dsp:sp>
    <dsp:sp modelId="{DD70B79B-865C-4E9A-9C44-DD26F39C49BE}">
      <dsp:nvSpPr>
        <dsp:cNvPr id="0" name=""/>
        <dsp:cNvSpPr/>
      </dsp:nvSpPr>
      <dsp:spPr>
        <a:xfrm>
          <a:off x="5356176" y="573880"/>
          <a:ext cx="1317772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/>
            <a:t>Dec 2014</a:t>
          </a:r>
          <a:endParaRPr lang="en-IE" sz="1600" b="1" kern="1200" dirty="0"/>
        </a:p>
      </dsp:txBody>
      <dsp:txXfrm>
        <a:off x="5356176" y="573880"/>
        <a:ext cx="1317772" cy="756000"/>
      </dsp:txXfrm>
    </dsp:sp>
    <dsp:sp modelId="{DB39A674-E953-485B-9D1F-1CB416C7B8D7}">
      <dsp:nvSpPr>
        <dsp:cNvPr id="0" name=""/>
        <dsp:cNvSpPr/>
      </dsp:nvSpPr>
      <dsp:spPr>
        <a:xfrm>
          <a:off x="4230043" y="650965"/>
          <a:ext cx="1242559" cy="5692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/>
            <a:t>Nov 2014</a:t>
          </a:r>
          <a:endParaRPr lang="en-IE" sz="1600" b="1" kern="1200" dirty="0"/>
        </a:p>
      </dsp:txBody>
      <dsp:txXfrm>
        <a:off x="4230043" y="650965"/>
        <a:ext cx="1242559" cy="569237"/>
      </dsp:txXfrm>
    </dsp:sp>
    <dsp:sp modelId="{B54BAECA-CE36-45E0-A0AC-059046B6F673}">
      <dsp:nvSpPr>
        <dsp:cNvPr id="0" name=""/>
        <dsp:cNvSpPr/>
      </dsp:nvSpPr>
      <dsp:spPr>
        <a:xfrm>
          <a:off x="2065858" y="587642"/>
          <a:ext cx="1060239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/>
            <a:t>Oct 2014</a:t>
          </a:r>
          <a:endParaRPr lang="en-IE" sz="1600" b="1" kern="1200" dirty="0"/>
        </a:p>
      </dsp:txBody>
      <dsp:txXfrm>
        <a:off x="2065858" y="587642"/>
        <a:ext cx="1060239" cy="756000"/>
      </dsp:txXfrm>
    </dsp:sp>
    <dsp:sp modelId="{C90DC67C-ABBD-47CE-B498-904F1911DAA6}">
      <dsp:nvSpPr>
        <dsp:cNvPr id="0" name=""/>
        <dsp:cNvSpPr/>
      </dsp:nvSpPr>
      <dsp:spPr>
        <a:xfrm>
          <a:off x="0" y="618880"/>
          <a:ext cx="1426694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E" sz="1600" b="1" kern="1200" dirty="0" smtClean="0"/>
            <a:t>Sept 2014</a:t>
          </a:r>
          <a:endParaRPr lang="en-IE" sz="1600" b="1" kern="1200" dirty="0"/>
        </a:p>
      </dsp:txBody>
      <dsp:txXfrm>
        <a:off x="0" y="618880"/>
        <a:ext cx="1426694" cy="75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921" cy="496253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173" y="0"/>
            <a:ext cx="2944921" cy="496253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r">
              <a:defRPr sz="1200"/>
            </a:lvl1pPr>
          </a:lstStyle>
          <a:p>
            <a:fld id="{F0A8607F-78C2-4D73-80D2-554713F3AF8A}" type="datetimeFigureOut">
              <a:rPr lang="en-IE" smtClean="0"/>
              <a:t>21/04/2015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805"/>
            <a:ext cx="2944921" cy="496253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173" y="9428805"/>
            <a:ext cx="2944921" cy="496253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r">
              <a:defRPr sz="1200"/>
            </a:lvl1pPr>
          </a:lstStyle>
          <a:p>
            <a:fld id="{DC52045D-D47B-4143-A6C6-FBDE363B1E9A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6998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01870C31-F64E-4BE0-869F-933C5FF0A295}" type="datetimeFigureOut">
              <a:rPr lang="en-IE" smtClean="0"/>
              <a:pPr/>
              <a:t>21/04/2015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4" rIns="91429" bIns="45714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29" tIns="45714" rIns="91429" bIns="4571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4DBE5C84-BE84-4A8B-8265-71A101C62AF7}" type="slidenum">
              <a:rPr lang="en-IE" smtClean="0"/>
              <a:pPr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04926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9400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For latest</a:t>
            </a:r>
            <a:r>
              <a:rPr lang="en-IE" baseline="0" dirty="0" smtClean="0"/>
              <a:t> map see:</a:t>
            </a:r>
          </a:p>
          <a:p>
            <a:r>
              <a:rPr lang="en-IE" baseline="0" dirty="0" smtClean="0"/>
              <a:t>http://www.who.int/csr/disease/ebola/situation-reports/en/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11</a:t>
            </a:fld>
            <a:endParaRPr lang="en-I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dirty="0" smtClean="0"/>
              <a:t>For</a:t>
            </a:r>
            <a:r>
              <a:rPr lang="en-IE" baseline="0" dirty="0" smtClean="0"/>
              <a:t> latest map see: http://www.who.int/csr/disease/ebola/situation-reports/en/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7046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For up</a:t>
            </a:r>
            <a:r>
              <a:rPr lang="en-IE" baseline="0" dirty="0" smtClean="0"/>
              <a:t> to date graph see https://www.gov.uk/government/publications/ebola-virus-disease-epidemiological-update</a:t>
            </a:r>
          </a:p>
          <a:p>
            <a:endParaRPr lang="en-IE" baseline="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441282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Double</a:t>
            </a:r>
            <a:r>
              <a:rPr lang="en-IE" baseline="0" dirty="0" smtClean="0"/>
              <a:t> click on graph, select edit data to update figures, for up to date figures, please see latest WHO Ebola Response Roadmap Situation Report available at http://www.who.int/csr/disease/ebola/situation-reports/en/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14</a:t>
            </a:fld>
            <a:endParaRPr lang="en-I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For up to date</a:t>
            </a:r>
            <a:r>
              <a:rPr lang="en-IE" baseline="0" dirty="0" smtClean="0"/>
              <a:t> graphs, see latest report from Public Health England, available at:</a:t>
            </a:r>
          </a:p>
          <a:p>
            <a:r>
              <a:rPr lang="en-IE" dirty="0" smtClean="0"/>
              <a:t>https://www.gov.uk/government/publications/ebola-virus-disease-epidemiological-update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15</a:t>
            </a:fld>
            <a:endParaRPr lang="en-I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73512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Signs</a:t>
            </a:r>
            <a:r>
              <a:rPr lang="en-IE" baseline="0" dirty="0" smtClean="0"/>
              <a:t> and symptoms in patients with fatal and non fatal EVD.</a:t>
            </a:r>
          </a:p>
          <a:p>
            <a:r>
              <a:rPr lang="en-IE" baseline="0" dirty="0" err="1" smtClean="0"/>
              <a:t>Schieffelin</a:t>
            </a:r>
            <a:r>
              <a:rPr lang="en-IE" baseline="0" dirty="0" smtClean="0"/>
              <a:t> et al, NEJM 2014 (Oct 29).</a:t>
            </a:r>
          </a:p>
          <a:p>
            <a:r>
              <a:rPr lang="en-IE" baseline="0" dirty="0" smtClean="0"/>
              <a:t>Study describing </a:t>
            </a:r>
            <a:r>
              <a:rPr lang="en-IE" dirty="0"/>
              <a:t>clinical illness and outcomes in patients</a:t>
            </a:r>
          </a:p>
          <a:p>
            <a:r>
              <a:rPr lang="it-IT" dirty="0"/>
              <a:t>with Ebola in Sierra Leone---first 106 cases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17</a:t>
            </a:fld>
            <a:endParaRPr lang="en-IE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293"/>
            <a:r>
              <a:rPr lang="en-IE" dirty="0" smtClean="0"/>
              <a:t>Click</a:t>
            </a:r>
            <a:r>
              <a:rPr lang="en-IE" baseline="0" dirty="0" smtClean="0"/>
              <a:t> on table to update figures, for up to date figures, please see latest WHO Ebola Response Roadmap Situation Report available at http://www.who.int/csr/disease/ebola/situation-reports/en/ and </a:t>
            </a:r>
            <a:r>
              <a:rPr lang="en-IE" dirty="0" smtClean="0"/>
              <a:t>https://www.gov.uk/government/publications/ebola-virus-disease-epidemiological-update</a:t>
            </a:r>
          </a:p>
          <a:p>
            <a:endParaRPr lang="en-IE" baseline="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18</a:t>
            </a:fld>
            <a:endParaRPr lang="en-I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To update table</a:t>
            </a:r>
            <a:r>
              <a:rPr lang="en-IE" baseline="0" dirty="0" smtClean="0"/>
              <a:t>, see latest report from Public Health England, available at:</a:t>
            </a:r>
          </a:p>
          <a:p>
            <a:r>
              <a:rPr lang="en-IE" dirty="0" smtClean="0"/>
              <a:t>https://www.gov.uk/government/publications/ebola-virus-disease-epidemiological-update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19</a:t>
            </a:fld>
            <a:endParaRPr lang="en-I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 dirty="0"/>
              <a:t>Frequency repatriation expected to increase although also increased emphasis on treatment HCW</a:t>
            </a:r>
            <a:r>
              <a:rPr lang="en-IE" sz="2400" dirty="0"/>
              <a:t>s</a:t>
            </a:r>
            <a:r>
              <a:rPr sz="2400" dirty="0"/>
              <a:t> in the field</a:t>
            </a:r>
            <a:r>
              <a:rPr lang="en-IE" sz="2400" dirty="0"/>
              <a:t>.</a:t>
            </a:r>
          </a:p>
          <a:p>
            <a:pPr lvl="0">
              <a:defRPr sz="1800"/>
            </a:pPr>
            <a:endParaRPr lang="en-IE" sz="2400" dirty="0"/>
          </a:p>
          <a:p>
            <a:pPr lvl="0">
              <a:defRPr sz="1800"/>
            </a:pPr>
            <a:r>
              <a:rPr lang="en-IE" sz="2400" dirty="0"/>
              <a:t>For updates, see http://www.ecdc.europa.eu/en/healthtopics/ebola_marburg_fevers/Pages/medical-evacuations.aspx</a:t>
            </a:r>
          </a:p>
          <a:p>
            <a:pPr lvl="0">
              <a:defRPr sz="1800"/>
            </a:pPr>
            <a:r>
              <a:rPr lang="en-IE" sz="2400" dirty="0"/>
              <a:t>and https://www.gov.uk/government/publications/ebola-virus-disease-epidemiological-update</a:t>
            </a:r>
            <a:endParaRPr sz="24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Source:</a:t>
            </a:r>
            <a:r>
              <a:rPr lang="en-IE" baseline="0" dirty="0" smtClean="0"/>
              <a:t> http://www.economist.com/blogs/graphicdetail/2015/04/ebola-graphics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381801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032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Taken</a:t>
            </a:r>
            <a:r>
              <a:rPr lang="en-IE" baseline="0" dirty="0" smtClean="0"/>
              <a:t> from </a:t>
            </a:r>
            <a:r>
              <a:rPr lang="en-IE" baseline="0" dirty="0" err="1" smtClean="0"/>
              <a:t>www.nytimes.com</a:t>
            </a:r>
            <a:endParaRPr lang="en-IE" baseline="0" dirty="0" smtClean="0"/>
          </a:p>
          <a:p>
            <a:endParaRPr lang="en-IE" dirty="0" smtClean="0"/>
          </a:p>
          <a:p>
            <a:r>
              <a:rPr lang="en-IE" dirty="0"/>
              <a:t>How does EVD outbreak 2014 compare with past outbreaks?</a:t>
            </a:r>
            <a:endParaRPr lang="en-IE" dirty="0" smtClean="0"/>
          </a:p>
          <a:p>
            <a:r>
              <a:rPr lang="en-IE" dirty="0" smtClean="0"/>
              <a:t>It is the deadliest, eclipsing an outbreak in 1976, the year the virus was discovered.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4</a:t>
            </a:fld>
            <a:endParaRPr lang="en-I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5</a:t>
            </a:fld>
            <a:endParaRPr lang="en-I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Public Health Emergency of International Concern: PHEIC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6</a:t>
            </a:fld>
            <a:endParaRPr lang="en-I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7</a:t>
            </a:fld>
            <a:endParaRPr lang="en-I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http://en.wikipedia.org/wiki/Ebola_virus_epidemic_in_West_Africa</a:t>
            </a:r>
          </a:p>
          <a:p>
            <a:endParaRPr lang="en-IE" dirty="0" smtClean="0"/>
          </a:p>
          <a:p>
            <a:r>
              <a:rPr lang="en-IE" baseline="0" dirty="0" smtClean="0"/>
              <a:t>Please see latest WHO Ebola Response Roadmap Situation Report available at http://www.who.int/csr/disease/ebola/situation-reports/en/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8</a:t>
            </a:fld>
            <a:endParaRPr lang="en-I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Double</a:t>
            </a:r>
            <a:r>
              <a:rPr lang="en-IE" baseline="0" dirty="0" smtClean="0"/>
              <a:t> click on graph, select edit data to update figures, for up to date figures please see latest WHO Ebola Response Roadmap Situation Report available at http://www.who.int/csr/disease/ebola/situation-reports/en/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BE5C84-BE84-4A8B-8265-71A101C62AF7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Alternative to</a:t>
            </a:r>
            <a:r>
              <a:rPr lang="en-IE" baseline="0" dirty="0" smtClean="0"/>
              <a:t> slide 9</a:t>
            </a:r>
          </a:p>
          <a:p>
            <a:r>
              <a:rPr lang="en-IE" baseline="0" dirty="0" smtClean="0"/>
              <a:t>For up to date figures please see latest WHO Ebola Response Roadmap Situation Report available at http://www.who.int/csr/disease/ebola/situation-reports/en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0B755D-DE4A-4FF0-9E1B-0054BCE22966}" type="slidenum">
              <a:rPr lang="en-IE" smtClean="0"/>
              <a:pPr>
                <a:defRPr/>
              </a:pPr>
              <a:t>10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260648"/>
            <a:ext cx="1675185" cy="13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332656"/>
            <a:ext cx="192120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21/04/2015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21/04/2015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21/04/2015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21/04/2015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64226E-855E-4FD6-A9E8-CE68D286CA41}" type="datetimeFigureOut">
              <a:rPr lang="en-IE" smtClean="0"/>
              <a:pPr/>
              <a:t>21/04/2015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91880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75036"/>
            <a:ext cx="864096" cy="58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23921" y="6261458"/>
            <a:ext cx="720079" cy="59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C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kapedia.com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times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Ebola Virus Disease, </a:t>
            </a:r>
            <a:br>
              <a:rPr lang="en-IE" dirty="0" smtClean="0"/>
            </a:br>
            <a:r>
              <a:rPr lang="en-IE" dirty="0" smtClean="0"/>
              <a:t>West Africa outbreak 2014</a:t>
            </a:r>
            <a:br>
              <a:rPr lang="en-IE" dirty="0" smtClean="0"/>
            </a:br>
            <a:r>
              <a:rPr lang="en-IE" dirty="0" smtClean="0"/>
              <a:t>An update on cases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005064"/>
            <a:ext cx="6400800" cy="910952"/>
          </a:xfrm>
        </p:spPr>
        <p:txBody>
          <a:bodyPr>
            <a:normAutofit/>
          </a:bodyPr>
          <a:lstStyle/>
          <a:p>
            <a:r>
              <a:rPr lang="en-IE" b="1" dirty="0" smtClean="0"/>
              <a:t>21/04/2015</a:t>
            </a:r>
            <a:endParaRPr lang="en-IE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547664" y="4894312"/>
            <a:ext cx="6408712" cy="9109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E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update</a:t>
            </a:r>
            <a:r>
              <a:rPr kumimoji="0" lang="en-IE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slides with most recent figures,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E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follow links and instructions provided in the notes section of the relevant slides</a:t>
            </a:r>
            <a:endParaRPr kumimoji="0" lang="en-IE" sz="2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IE" sz="4000" b="1" dirty="0" smtClean="0">
                <a:effectLst/>
                <a:latin typeface="Calibri" pitchFamily="34" charset="0"/>
                <a:cs typeface="Calibri" pitchFamily="34" charset="0"/>
              </a:rPr>
              <a:t>Cases of EVD by country, 2014/2015</a:t>
            </a:r>
            <a:br>
              <a:rPr lang="en-IE" sz="4000" b="1" dirty="0" smtClean="0">
                <a:effectLst/>
                <a:latin typeface="Calibri" pitchFamily="34" charset="0"/>
                <a:cs typeface="Calibri" pitchFamily="34" charset="0"/>
              </a:rPr>
            </a:br>
            <a:r>
              <a:rPr lang="en-IE" sz="2800" b="1" dirty="0" smtClean="0">
                <a:effectLst/>
                <a:latin typeface="Calibri" pitchFamily="34" charset="0"/>
                <a:cs typeface="Calibri" pitchFamily="34" charset="0"/>
              </a:rPr>
              <a:t>WHO Update 15 April</a:t>
            </a:r>
            <a:r>
              <a:rPr lang="en-IE" sz="2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IE" sz="2800" b="1" dirty="0" smtClean="0">
                <a:effectLst/>
                <a:latin typeface="Calibri" pitchFamily="34" charset="0"/>
                <a:cs typeface="Calibri" pitchFamily="34" charset="0"/>
              </a:rPr>
              <a:t>2015</a:t>
            </a:r>
            <a:br>
              <a:rPr lang="en-IE" sz="2800" b="1" dirty="0" smtClean="0">
                <a:effectLst/>
                <a:latin typeface="Calibri" pitchFamily="34" charset="0"/>
                <a:cs typeface="Calibri" pitchFamily="34" charset="0"/>
              </a:rPr>
            </a:br>
            <a:endParaRPr lang="en-IE" sz="2800" b="1" dirty="0" smtClean="0">
              <a:effectLst/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77894679"/>
              </p:ext>
            </p:extLst>
          </p:nvPr>
        </p:nvGraphicFramePr>
        <p:xfrm>
          <a:off x="868737" y="1124744"/>
          <a:ext cx="7159647" cy="512233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386549"/>
                <a:gridCol w="2386549"/>
                <a:gridCol w="2386549"/>
              </a:tblGrid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Country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Cases*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Deaths*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Guinea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3548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2346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Liberia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10042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4486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Sierra Leone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12201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3857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Mali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8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6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Nigeria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20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8 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Senegal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0 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Spain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0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United</a:t>
                      </a:r>
                      <a:r>
                        <a:rPr lang="en-IE" sz="2400" baseline="0" dirty="0" smtClean="0">
                          <a:latin typeface="Calibri" pitchFamily="34" charset="0"/>
                          <a:cs typeface="Calibri" pitchFamily="34" charset="0"/>
                        </a:rPr>
                        <a:t> Kingdom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0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United</a:t>
                      </a:r>
                      <a:r>
                        <a:rPr lang="en-IE" sz="2400" baseline="0" dirty="0" smtClean="0">
                          <a:latin typeface="Calibri" pitchFamily="34" charset="0"/>
                          <a:cs typeface="Calibri" pitchFamily="34" charset="0"/>
                        </a:rPr>
                        <a:t> States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4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b="1" dirty="0" smtClean="0">
                          <a:solidFill>
                            <a:srgbClr val="B11505"/>
                          </a:solidFill>
                          <a:latin typeface="Calibri" pitchFamily="34" charset="0"/>
                          <a:cs typeface="Calibri" pitchFamily="34" charset="0"/>
                        </a:rPr>
                        <a:t>Total</a:t>
                      </a:r>
                      <a:endParaRPr lang="en-IE" sz="2400" b="1" dirty="0">
                        <a:solidFill>
                          <a:srgbClr val="B11505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b="1" dirty="0" smtClean="0">
                          <a:solidFill>
                            <a:srgbClr val="B11505"/>
                          </a:solidFill>
                          <a:latin typeface="Calibri" pitchFamily="34" charset="0"/>
                          <a:cs typeface="Calibri" pitchFamily="34" charset="0"/>
                        </a:rPr>
                        <a:t>25826</a:t>
                      </a:r>
                      <a:endParaRPr lang="en-IE" sz="2400" b="1" dirty="0">
                        <a:solidFill>
                          <a:srgbClr val="B11505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b="1" i="0" dirty="0" smtClean="0">
                          <a:solidFill>
                            <a:srgbClr val="B11505"/>
                          </a:solidFill>
                          <a:latin typeface="Calibri" pitchFamily="34" charset="0"/>
                          <a:cs typeface="Calibri" pitchFamily="34" charset="0"/>
                        </a:rPr>
                        <a:t>10704</a:t>
                      </a:r>
                      <a:endParaRPr lang="en-IE" sz="2400" b="1" i="0" dirty="0">
                        <a:solidFill>
                          <a:srgbClr val="B11505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35496" y="6330806"/>
            <a:ext cx="640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>
                <a:latin typeface="Calibri" pitchFamily="34" charset="0"/>
                <a:cs typeface="Calibri" pitchFamily="34" charset="0"/>
              </a:rPr>
              <a:t>*Confirmed, probable or suspected but not repatriations</a:t>
            </a:r>
            <a:endParaRPr lang="en-IE" sz="16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30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IE" sz="3100" dirty="0" smtClean="0"/>
              <a:t>Geographical distribution of new cases and total cases in </a:t>
            </a:r>
            <a:br>
              <a:rPr lang="en-IE" sz="3100" dirty="0" smtClean="0"/>
            </a:br>
            <a:r>
              <a:rPr lang="en-IE" sz="3100" dirty="0" smtClean="0"/>
              <a:t>Guinea, Liberia, and Sierra Leone </a:t>
            </a:r>
            <a:r>
              <a:rPr lang="en-IE" sz="3200" dirty="0">
                <a:latin typeface="Calibri" pitchFamily="34" charset="0"/>
                <a:cs typeface="Calibri" pitchFamily="34" charset="0"/>
              </a:rPr>
              <a:t/>
            </a:r>
            <a:br>
              <a:rPr lang="en-IE" sz="3200" dirty="0">
                <a:latin typeface="Calibri" pitchFamily="34" charset="0"/>
                <a:cs typeface="Calibri" pitchFamily="34" charset="0"/>
              </a:rPr>
            </a:br>
            <a:r>
              <a:rPr lang="en-IE" sz="22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WHO </a:t>
            </a:r>
            <a:r>
              <a:rPr lang="en-IE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Update </a:t>
            </a:r>
            <a:r>
              <a:rPr lang="en-IE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17th </a:t>
            </a:r>
            <a:r>
              <a:rPr lang="en-IE" sz="22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April 2015</a:t>
            </a:r>
            <a:endParaRPr lang="en-IE" sz="2200" dirty="0">
              <a:solidFill>
                <a:schemeClr val="tx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264696" cy="51630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1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11-24 at 15.40.1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3403600"/>
            <a:ext cx="165100" cy="38100"/>
          </a:xfrm>
          <a:prstGeom prst="rect">
            <a:avLst/>
          </a:prstGeom>
        </p:spPr>
      </p:pic>
      <p:pic>
        <p:nvPicPr>
          <p:cNvPr id="5" name="Picture 4" descr="Screen Shot 2014-11-24 at 15.40.1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00" y="3403600"/>
            <a:ext cx="165100" cy="38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732571"/>
            <a:ext cx="6192688" cy="557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3968" y="169722"/>
            <a:ext cx="8748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b="1" dirty="0" smtClean="0">
                <a:solidFill>
                  <a:srgbClr val="C00000"/>
                </a:solidFill>
              </a:rPr>
              <a:t>Days since last confirmed case in Guinea, Liberia and Sierra Leone, 15</a:t>
            </a:r>
            <a:r>
              <a:rPr lang="en-IE" sz="2000" b="1" baseline="30000" dirty="0" smtClean="0">
                <a:solidFill>
                  <a:srgbClr val="C00000"/>
                </a:solidFill>
              </a:rPr>
              <a:t>th</a:t>
            </a:r>
            <a:r>
              <a:rPr lang="en-IE" sz="2000" b="1" dirty="0" smtClean="0">
                <a:solidFill>
                  <a:srgbClr val="C00000"/>
                </a:solidFill>
              </a:rPr>
              <a:t> April 2015</a:t>
            </a:r>
            <a:endParaRPr lang="en-IE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9" y="6381203"/>
            <a:ext cx="6048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Source: WHO Ebola Situation Report 17 April 2015 </a:t>
            </a:r>
            <a:endParaRPr lang="en-IE" sz="1600" dirty="0"/>
          </a:p>
        </p:txBody>
      </p:sp>
    </p:spTree>
    <p:extLst>
      <p:ext uri="{BB962C8B-B14F-4D97-AF65-F5344CB8AC3E}">
        <p14:creationId xmlns:p14="http://schemas.microsoft.com/office/powerpoint/2010/main" val="75719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en-IE" sz="3200" dirty="0" smtClean="0"/>
              <a:t>Clinically compatible cases Guinea, Liberia and Sierra Leone as of 12 April 2015</a:t>
            </a:r>
            <a:endParaRPr lang="en-IE" dirty="0"/>
          </a:p>
        </p:txBody>
      </p:sp>
      <p:sp>
        <p:nvSpPr>
          <p:cNvPr id="2" name="TextBox 1"/>
          <p:cNvSpPr txBox="1"/>
          <p:nvPr/>
        </p:nvSpPr>
        <p:spPr>
          <a:xfrm>
            <a:off x="539552" y="6042774"/>
            <a:ext cx="4248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Source: </a:t>
            </a:r>
            <a:r>
              <a:rPr lang="en-IE" sz="1600" dirty="0" smtClean="0"/>
              <a:t>Public Health England, 17 April 2015</a:t>
            </a:r>
            <a:endParaRPr lang="en-IE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8650602" cy="470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73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en-IE" sz="3800" dirty="0" smtClean="0"/>
              <a:t>Cases in Guinea, Liberia and Sierra Leone, 2014/2015</a:t>
            </a:r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WHO update 15 April 2015</a:t>
            </a:r>
            <a:endParaRPr lang="en-IE" sz="3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9786525"/>
              </p:ext>
            </p:extLst>
          </p:nvPr>
        </p:nvGraphicFramePr>
        <p:xfrm>
          <a:off x="467544" y="1772816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22114"/>
          </a:xfrm>
        </p:spPr>
        <p:txBody>
          <a:bodyPr>
            <a:normAutofit fontScale="90000"/>
          </a:bodyPr>
          <a:lstStyle/>
          <a:p>
            <a:r>
              <a:rPr lang="en-IE" sz="3800" dirty="0" smtClean="0"/>
              <a:t>Number of new confirmed cases per report week, 23 November 2014 – 12 April</a:t>
            </a:r>
            <a:r>
              <a:rPr lang="en-IE" sz="4000" dirty="0" smtClean="0"/>
              <a:t> 2015</a:t>
            </a:r>
            <a:endParaRPr lang="en-IE" sz="3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7539" y="6402814"/>
            <a:ext cx="7560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Graphs from Public Health England EVD Epidemiological Update 12 April 2015  </a:t>
            </a:r>
            <a:endParaRPr lang="en-IE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99505"/>
            <a:ext cx="3780419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318" y="1299505"/>
            <a:ext cx="3878122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39" y="3717032"/>
            <a:ext cx="3856779" cy="25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66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8" y="274638"/>
            <a:ext cx="8964488" cy="1143000"/>
          </a:xfrm>
        </p:spPr>
        <p:txBody>
          <a:bodyPr>
            <a:normAutofit/>
          </a:bodyPr>
          <a:lstStyle/>
          <a:p>
            <a:r>
              <a:rPr lang="en-IE" sz="3800" dirty="0" smtClean="0"/>
              <a:t>Case fatality rate, EVD outbreak 2014</a:t>
            </a:r>
            <a:endParaRPr lang="en-IE" sz="3100" dirty="0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02716" y="1412776"/>
            <a:ext cx="4260562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251520" y="1628800"/>
            <a:ext cx="4536504" cy="4104456"/>
          </a:xfrm>
        </p:spPr>
        <p:txBody>
          <a:bodyPr/>
          <a:lstStyle/>
          <a:p>
            <a:pPr>
              <a:buNone/>
            </a:pPr>
            <a:r>
              <a:rPr lang="en-IE" b="1" dirty="0" smtClean="0"/>
              <a:t>WHO (10 Dec 2014):</a:t>
            </a:r>
          </a:p>
          <a:p>
            <a:r>
              <a:rPr lang="en-IE" dirty="0" smtClean="0"/>
              <a:t>Case fatality rate 71%</a:t>
            </a:r>
          </a:p>
          <a:p>
            <a:endParaRPr lang="en-IE" dirty="0" smtClean="0"/>
          </a:p>
          <a:p>
            <a:pPr>
              <a:buNone/>
            </a:pPr>
            <a:r>
              <a:rPr lang="en-IE" b="1" dirty="0" smtClean="0"/>
              <a:t>Sierra Leone*:</a:t>
            </a:r>
          </a:p>
          <a:p>
            <a:r>
              <a:rPr lang="en-IE" dirty="0" smtClean="0"/>
              <a:t>74% CFR overall</a:t>
            </a:r>
          </a:p>
          <a:p>
            <a:r>
              <a:rPr lang="en-IE" dirty="0" smtClean="0"/>
              <a:t>57% CFR &lt; 21 years</a:t>
            </a:r>
          </a:p>
          <a:p>
            <a:r>
              <a:rPr lang="en-IE" dirty="0" smtClean="0"/>
              <a:t>94% CFR &gt;45 years</a:t>
            </a:r>
          </a:p>
          <a:p>
            <a:r>
              <a:rPr lang="en-IE" dirty="0" smtClean="0"/>
              <a:t>Positive correlation between viral load and risk of death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6093296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*Clinical illness and outcomes in patients with Ebola in Sierra Leone, </a:t>
            </a:r>
            <a:r>
              <a:rPr lang="en-US" dirty="0" err="1" smtClean="0"/>
              <a:t>Schieffelin</a:t>
            </a:r>
            <a:r>
              <a:rPr lang="en-US" dirty="0" smtClean="0"/>
              <a:t> et al, NEJM, 29 Oct 2014</a:t>
            </a: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Clinical illness in first 106 patients with EVD, 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Sierra Leone, May-June 2014 (n=106)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2400" b="1" dirty="0" err="1" smtClean="0">
                <a:solidFill>
                  <a:srgbClr val="C00000"/>
                </a:solidFill>
              </a:rPr>
              <a:t>Schieffelin</a:t>
            </a:r>
            <a:r>
              <a:rPr lang="en-US" sz="2400" b="1" dirty="0" smtClean="0">
                <a:solidFill>
                  <a:srgbClr val="C00000"/>
                </a:solidFill>
              </a:rPr>
              <a:t> et al, NEJM, 29 Oct 2014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628800"/>
            <a:ext cx="46690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2450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143000"/>
          </a:xfrm>
        </p:spPr>
        <p:txBody>
          <a:bodyPr>
            <a:normAutofit/>
          </a:bodyPr>
          <a:lstStyle/>
          <a:p>
            <a:r>
              <a:rPr lang="en-IE" sz="3800" dirty="0" smtClean="0"/>
              <a:t>EVD cases and deaths in healthcare workers </a:t>
            </a:r>
            <a:r>
              <a:rPr lang="en-IE" sz="4000" dirty="0" smtClean="0"/>
              <a:t/>
            </a:r>
            <a:br>
              <a:rPr lang="en-IE" sz="4000" dirty="0" smtClean="0"/>
            </a:br>
            <a:r>
              <a:rPr lang="en-IE" sz="3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WHO Update 15 April 2015</a:t>
            </a:r>
            <a:endParaRPr lang="en-IE" sz="3100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684623"/>
              </p:ext>
            </p:extLst>
          </p:nvPr>
        </p:nvGraphicFramePr>
        <p:xfrm>
          <a:off x="1332360" y="1484784"/>
          <a:ext cx="6480000" cy="465667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2288"/>
                <a:gridCol w="1727712"/>
                <a:gridCol w="2160000"/>
              </a:tblGrid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Country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Cases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Deaths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Guinea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187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/>
                      <a:r>
                        <a:rPr lang="en-IE" sz="2400" b="1" dirty="0" smtClean="0">
                          <a:latin typeface="Calibri" pitchFamily="34" charset="0"/>
                          <a:cs typeface="Calibri" pitchFamily="34" charset="0"/>
                        </a:rPr>
                        <a:t>504</a:t>
                      </a:r>
                      <a:endParaRPr lang="en-IE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Liberia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374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Sierra Leone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303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Mali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Nigeria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Spain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2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United Kingdom</a:t>
                      </a:r>
                      <a:r>
                        <a:rPr lang="en-IE" sz="2400" baseline="0" dirty="0" smtClean="0"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3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E"/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United</a:t>
                      </a:r>
                      <a:r>
                        <a:rPr lang="en-IE" sz="2400" baseline="0" dirty="0" smtClean="0">
                          <a:latin typeface="Calibri" pitchFamily="34" charset="0"/>
                          <a:cs typeface="Calibri" pitchFamily="34" charset="0"/>
                        </a:rPr>
                        <a:t> States†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dirty="0" smtClean="0">
                          <a:latin typeface="Calibri" pitchFamily="34" charset="0"/>
                          <a:cs typeface="Calibri" pitchFamily="34" charset="0"/>
                        </a:rPr>
                        <a:t>9</a:t>
                      </a:r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IE" sz="2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65667">
                <a:tc>
                  <a:txBody>
                    <a:bodyPr/>
                    <a:lstStyle/>
                    <a:p>
                      <a:r>
                        <a:rPr lang="en-IE" sz="2400" b="1" dirty="0" smtClean="0">
                          <a:latin typeface="Calibri" pitchFamily="34" charset="0"/>
                          <a:cs typeface="Calibri" pitchFamily="34" charset="0"/>
                        </a:rPr>
                        <a:t>Total</a:t>
                      </a:r>
                      <a:endParaRPr lang="en-IE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IE" sz="2400" b="1" dirty="0" smtClean="0">
                          <a:latin typeface="Calibri" pitchFamily="34" charset="0"/>
                          <a:cs typeface="Calibri" pitchFamily="34" charset="0"/>
                        </a:rPr>
                        <a:t>918</a:t>
                      </a:r>
                      <a:endParaRPr lang="en-IE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IE" sz="2400" b="1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59632" y="6165304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dirty="0" smtClean="0"/>
              <a:t>*All cases infected in Sierra Leone</a:t>
            </a:r>
          </a:p>
          <a:p>
            <a:r>
              <a:rPr lang="en-IE" sz="1600" dirty="0" smtClean="0"/>
              <a:t>†Three cases infected in Sierra Leone, three in Liberia, two cases in US, one in Guinea</a:t>
            </a:r>
            <a:endParaRPr lang="en-I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296144"/>
          </a:xfrm>
        </p:spPr>
        <p:txBody>
          <a:bodyPr>
            <a:normAutofit fontScale="90000"/>
          </a:bodyPr>
          <a:lstStyle/>
          <a:p>
            <a:r>
              <a:rPr lang="en-IE" sz="4000" dirty="0" smtClean="0"/>
              <a:t>Non-repatriated cases of EVD outside of West Africa, as of 15 April 2015 (n=6)</a:t>
            </a:r>
            <a:r>
              <a:rPr lang="en-IE" sz="32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en-IE" sz="3200" dirty="0" smtClean="0">
                <a:latin typeface="Calibri" pitchFamily="34" charset="0"/>
                <a:cs typeface="Calibri" pitchFamily="34" charset="0"/>
              </a:rPr>
            </a:br>
            <a:endParaRPr lang="en-IE" sz="2700" dirty="0">
              <a:solidFill>
                <a:schemeClr val="tx1"/>
              </a:solidFill>
            </a:endParaRPr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89760419"/>
              </p:ext>
            </p:extLst>
          </p:nvPr>
        </p:nvGraphicFramePr>
        <p:xfrm>
          <a:off x="251520" y="1556792"/>
          <a:ext cx="8568952" cy="4320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28192"/>
                <a:gridCol w="1584176"/>
                <a:gridCol w="1800200"/>
                <a:gridCol w="1584176"/>
                <a:gridCol w="720080"/>
                <a:gridCol w="1152128"/>
              </a:tblGrid>
              <a:tr h="792088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Date  of</a:t>
                      </a:r>
                      <a:r>
                        <a:rPr lang="en-IE" sz="2000" baseline="0" dirty="0" smtClean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diagnosis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Country</a:t>
                      </a:r>
                      <a:r>
                        <a:rPr lang="en-IE" sz="2000" baseline="0" dirty="0" smtClean="0">
                          <a:latin typeface="Calibri" pitchFamily="34" charset="0"/>
                          <a:cs typeface="Calibri" pitchFamily="34" charset="0"/>
                        </a:rPr>
                        <a:t> of diagnosis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Country</a:t>
                      </a:r>
                      <a:r>
                        <a:rPr lang="en-IE" sz="2000" baseline="0" dirty="0" smtClean="0">
                          <a:latin typeface="Calibri" pitchFamily="34" charset="0"/>
                          <a:cs typeface="Calibri" pitchFamily="34" charset="0"/>
                        </a:rPr>
                        <a:t> of infection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Type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HCW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Status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1375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30 Sep 2014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USA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Liberia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Imported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No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Died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58475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06</a:t>
                      </a:r>
                      <a:r>
                        <a:rPr lang="en-IE" sz="2000" baseline="0" dirty="0" smtClean="0">
                          <a:latin typeface="Calibri" pitchFamily="34" charset="0"/>
                          <a:cs typeface="Calibri" pitchFamily="34" charset="0"/>
                        </a:rPr>
                        <a:t> Oct 2014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Spain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Spain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Local transmission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EVD free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58475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11 Oct 2014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USA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USA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Local transmission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EVD free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758475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15 Oct 2014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USA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USA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Local transmission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EVD free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21375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23 Oct 2014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USA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Guinea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Imported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EVD free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410217">
                <a:tc>
                  <a:txBody>
                    <a:bodyPr/>
                    <a:lstStyle/>
                    <a:p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29 Dec</a:t>
                      </a:r>
                      <a:r>
                        <a:rPr lang="en-IE" sz="2000" baseline="0" dirty="0" smtClean="0">
                          <a:latin typeface="Calibri" pitchFamily="34" charset="0"/>
                          <a:cs typeface="Calibri" pitchFamily="34" charset="0"/>
                        </a:rPr>
                        <a:t> 2014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UK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Sierra Leone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Imported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Yes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E" sz="2000" dirty="0" smtClean="0">
                          <a:latin typeface="Calibri" pitchFamily="34" charset="0"/>
                          <a:cs typeface="Calibri" pitchFamily="34" charset="0"/>
                        </a:rPr>
                        <a:t>EVD free</a:t>
                      </a:r>
                      <a:endParaRPr lang="en-IE" sz="20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IE" dirty="0" smtClean="0"/>
              <a:t>Background – Ebola Virus Disease</a:t>
            </a: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9552" y="1484784"/>
            <a:ext cx="4464496" cy="3951288"/>
          </a:xfrm>
        </p:spPr>
        <p:txBody>
          <a:bodyPr>
            <a:normAutofit/>
          </a:bodyPr>
          <a:lstStyle/>
          <a:p>
            <a:r>
              <a:rPr lang="en-IE" dirty="0" smtClean="0"/>
              <a:t>First discovered in 1976; two simultaneous human outbreaks</a:t>
            </a:r>
          </a:p>
          <a:p>
            <a:pPr lvl="1"/>
            <a:r>
              <a:rPr lang="en-IE" dirty="0" smtClean="0"/>
              <a:t>South Sudan</a:t>
            </a:r>
          </a:p>
          <a:p>
            <a:pPr lvl="1"/>
            <a:r>
              <a:rPr lang="en-IE" dirty="0" smtClean="0"/>
              <a:t>Northern Zaire </a:t>
            </a:r>
          </a:p>
          <a:p>
            <a:pPr lvl="1">
              <a:buNone/>
            </a:pPr>
            <a:r>
              <a:rPr lang="en-IE" sz="1400" dirty="0" smtClean="0"/>
              <a:t>	(now Democratic Republic of the Congo)</a:t>
            </a:r>
            <a:endParaRPr lang="en-IE" dirty="0" smtClean="0"/>
          </a:p>
          <a:p>
            <a:pPr lvl="1"/>
            <a:r>
              <a:rPr lang="en-IE" dirty="0" smtClean="0"/>
              <a:t>Latter in village near Ebola river, from which disease takes its name</a:t>
            </a:r>
          </a:p>
          <a:p>
            <a:pPr lvl="1">
              <a:buNone/>
            </a:pPr>
            <a:endParaRPr lang="en-IE" dirty="0" smtClean="0"/>
          </a:p>
          <a:p>
            <a:r>
              <a:rPr lang="en-IE" dirty="0" smtClean="0"/>
              <a:t>1976-2012: Several outbreaks in African regions</a:t>
            </a:r>
          </a:p>
          <a:p>
            <a:pPr>
              <a:buNone/>
            </a:pPr>
            <a:endParaRPr lang="en-IE" dirty="0" smtClean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268760"/>
            <a:ext cx="2836661" cy="294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rcRect l="2473" r="13933"/>
          <a:stretch>
            <a:fillRect/>
          </a:stretch>
        </p:blipFill>
        <p:spPr bwMode="auto">
          <a:xfrm>
            <a:off x="5004048" y="4437112"/>
            <a:ext cx="3384376" cy="180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lang="en-IE" sz="3600" dirty="0" smtClean="0">
                <a:solidFill>
                  <a:srgbClr val="A50021"/>
                </a:solidFill>
              </a:rPr>
              <a:t>Medical evacuations and repatriations from </a:t>
            </a:r>
            <a:r>
              <a:rPr sz="3600" dirty="0" smtClean="0">
                <a:solidFill>
                  <a:srgbClr val="A50021"/>
                </a:solidFill>
              </a:rPr>
              <a:t>West Africa</a:t>
            </a:r>
            <a:r>
              <a:rPr lang="en-IE" sz="3600" dirty="0" smtClean="0">
                <a:solidFill>
                  <a:srgbClr val="A50021"/>
                </a:solidFill>
              </a:rPr>
              <a:t>,</a:t>
            </a:r>
            <a:r>
              <a:rPr sz="3600" dirty="0" smtClean="0">
                <a:solidFill>
                  <a:srgbClr val="A50021"/>
                </a:solidFill>
              </a:rPr>
              <a:t> </a:t>
            </a:r>
            <a:r>
              <a:rPr lang="en-IE" sz="3600" dirty="0" smtClean="0">
                <a:solidFill>
                  <a:srgbClr val="A50021"/>
                </a:solidFill>
              </a:rPr>
              <a:t>as of 17</a:t>
            </a:r>
            <a:r>
              <a:rPr lang="en-IE" sz="3600" baseline="30000" dirty="0" smtClean="0">
                <a:solidFill>
                  <a:srgbClr val="A50021"/>
                </a:solidFill>
              </a:rPr>
              <a:t>th</a:t>
            </a:r>
            <a:r>
              <a:rPr lang="en-IE" sz="3600" dirty="0" smtClean="0">
                <a:solidFill>
                  <a:srgbClr val="A50021"/>
                </a:solidFill>
              </a:rPr>
              <a:t> April 2015</a:t>
            </a:r>
            <a:endParaRPr sz="3600" dirty="0">
              <a:solidFill>
                <a:srgbClr val="A50021"/>
              </a:solidFill>
            </a:endParaRPr>
          </a:p>
        </p:txBody>
      </p:sp>
      <p:sp>
        <p:nvSpPr>
          <p:cNvPr id="134" name="Shape 134"/>
          <p:cNvSpPr>
            <a:spLocks noGrp="1"/>
          </p:cNvSpPr>
          <p:nvPr>
            <p:ph type="body" idx="1"/>
          </p:nvPr>
        </p:nvSpPr>
        <p:spPr>
          <a:xfrm>
            <a:off x="274053" y="1412776"/>
            <a:ext cx="8581915" cy="5257801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lang="en-IE" sz="2400" dirty="0" smtClean="0"/>
              <a:t>65 individuals evacuated or repatriated (includes confirmed cases or those with an Ebola exposure)</a:t>
            </a:r>
          </a:p>
          <a:p>
            <a:pPr lvl="0">
              <a:defRPr sz="1800"/>
            </a:pPr>
            <a:r>
              <a:rPr lang="en-IE" sz="2400" b="1" dirty="0" smtClean="0"/>
              <a:t>38 </a:t>
            </a:r>
            <a:r>
              <a:rPr lang="en-IE" sz="2400" dirty="0" smtClean="0"/>
              <a:t>evacuated to </a:t>
            </a:r>
            <a:r>
              <a:rPr lang="en-IE" sz="2400" b="1" dirty="0" smtClean="0"/>
              <a:t>Europe</a:t>
            </a:r>
          </a:p>
          <a:p>
            <a:pPr lvl="1">
              <a:defRPr sz="1800"/>
            </a:pPr>
            <a:r>
              <a:rPr lang="en-IE" sz="2000" dirty="0" smtClean="0"/>
              <a:t>13</a:t>
            </a:r>
            <a:r>
              <a:rPr sz="2000" dirty="0" smtClean="0"/>
              <a:t> </a:t>
            </a:r>
            <a:r>
              <a:rPr sz="2000" dirty="0"/>
              <a:t>confirmed </a:t>
            </a:r>
            <a:r>
              <a:rPr lang="en-IE" sz="2000" dirty="0" smtClean="0"/>
              <a:t>EVD </a:t>
            </a:r>
            <a:r>
              <a:rPr sz="2000" dirty="0" smtClean="0"/>
              <a:t>cases</a:t>
            </a:r>
            <a:r>
              <a:rPr lang="en-IE" sz="2000" dirty="0" smtClean="0"/>
              <a:t> </a:t>
            </a:r>
            <a:endParaRPr sz="2400" dirty="0"/>
          </a:p>
          <a:p>
            <a:pPr marL="457200" lvl="1" indent="0">
              <a:buSzPct val="80000"/>
              <a:buNone/>
              <a:defRPr sz="1800"/>
            </a:pPr>
            <a:r>
              <a:rPr lang="en-IE" sz="2000" dirty="0" smtClean="0"/>
              <a:t>	</a:t>
            </a:r>
            <a:r>
              <a:rPr sz="1800" dirty="0" smtClean="0"/>
              <a:t>Germany </a:t>
            </a:r>
            <a:r>
              <a:rPr sz="1800" b="1" dirty="0"/>
              <a:t>3</a:t>
            </a:r>
            <a:r>
              <a:rPr sz="1800" dirty="0"/>
              <a:t> </a:t>
            </a:r>
            <a:r>
              <a:rPr lang="en-IE" sz="1800" dirty="0" smtClean="0"/>
              <a:t>; </a:t>
            </a:r>
            <a:r>
              <a:rPr sz="1800" dirty="0" smtClean="0"/>
              <a:t>Spain</a:t>
            </a:r>
            <a:r>
              <a:rPr sz="1800" b="1" dirty="0" smtClean="0"/>
              <a:t> </a:t>
            </a:r>
            <a:r>
              <a:rPr lang="en-IE" sz="1800" b="1" dirty="0" smtClean="0"/>
              <a:t>2</a:t>
            </a:r>
          </a:p>
          <a:p>
            <a:pPr marL="457200" lvl="1" indent="0">
              <a:buSzPct val="80000"/>
              <a:buNone/>
              <a:defRPr sz="1800"/>
            </a:pPr>
            <a:r>
              <a:rPr lang="en-IE" sz="1800" dirty="0" smtClean="0"/>
              <a:t>	</a:t>
            </a:r>
            <a:r>
              <a:rPr sz="1800" dirty="0" smtClean="0"/>
              <a:t>France </a:t>
            </a:r>
            <a:r>
              <a:rPr sz="1800" b="1" dirty="0" smtClean="0"/>
              <a:t>2</a:t>
            </a:r>
            <a:r>
              <a:rPr lang="en-IE" sz="1800" dirty="0" smtClean="0"/>
              <a:t>; </a:t>
            </a:r>
            <a:r>
              <a:rPr sz="1800" dirty="0" smtClean="0"/>
              <a:t>UK</a:t>
            </a:r>
            <a:r>
              <a:rPr lang="en-IE" sz="1800" dirty="0" smtClean="0"/>
              <a:t> </a:t>
            </a:r>
            <a:r>
              <a:rPr sz="1800" dirty="0" smtClean="0"/>
              <a:t> </a:t>
            </a:r>
            <a:r>
              <a:rPr lang="en-IE" sz="1800" b="1" dirty="0" smtClean="0"/>
              <a:t>2</a:t>
            </a:r>
            <a:r>
              <a:rPr lang="en-IE" sz="1800" dirty="0" smtClean="0"/>
              <a:t> </a:t>
            </a:r>
          </a:p>
          <a:p>
            <a:pPr marL="457200" lvl="1" indent="0">
              <a:buSzPct val="80000"/>
              <a:buNone/>
              <a:defRPr sz="1800"/>
            </a:pPr>
            <a:r>
              <a:rPr lang="en-IE" sz="1800" dirty="0" smtClean="0"/>
              <a:t>	</a:t>
            </a:r>
            <a:r>
              <a:rPr sz="1800" dirty="0" smtClean="0"/>
              <a:t>Norway </a:t>
            </a:r>
            <a:r>
              <a:rPr sz="1800" b="1" dirty="0" smtClean="0"/>
              <a:t>1</a:t>
            </a:r>
            <a:r>
              <a:rPr lang="en-IE" sz="1800" dirty="0" smtClean="0"/>
              <a:t>; Netherlands </a:t>
            </a:r>
            <a:r>
              <a:rPr lang="en-IE" sz="1800" b="1" dirty="0" smtClean="0"/>
              <a:t>1</a:t>
            </a:r>
          </a:p>
          <a:p>
            <a:pPr marL="457200" lvl="1" indent="0">
              <a:buSzPct val="80000"/>
              <a:buNone/>
              <a:defRPr sz="1800"/>
            </a:pPr>
            <a:r>
              <a:rPr lang="en-IE" sz="1800" dirty="0" smtClean="0"/>
              <a:t>	Italy </a:t>
            </a:r>
            <a:r>
              <a:rPr lang="en-IE" sz="1800" b="1" dirty="0" smtClean="0"/>
              <a:t>1</a:t>
            </a:r>
            <a:r>
              <a:rPr lang="en-IE" sz="1800" dirty="0" smtClean="0"/>
              <a:t>; Switzerland </a:t>
            </a:r>
            <a:r>
              <a:rPr lang="en-IE" sz="1800" b="1" dirty="0" smtClean="0"/>
              <a:t>1</a:t>
            </a:r>
            <a:r>
              <a:rPr lang="en-IE" sz="1800" dirty="0" smtClean="0"/>
              <a:t> </a:t>
            </a:r>
          </a:p>
          <a:p>
            <a:pPr lvl="1">
              <a:buSzPct val="80000"/>
              <a:defRPr sz="1800"/>
            </a:pPr>
            <a:r>
              <a:rPr lang="en-IE" sz="2000" dirty="0" smtClean="0"/>
              <a:t>25 tested negative</a:t>
            </a:r>
          </a:p>
          <a:p>
            <a:pPr>
              <a:buSzPct val="80000"/>
              <a:defRPr sz="1800"/>
            </a:pPr>
            <a:r>
              <a:rPr lang="en-IE" sz="2400" dirty="0" smtClean="0"/>
              <a:t>27 evacuated to </a:t>
            </a:r>
            <a:r>
              <a:rPr lang="en-IE" sz="2400" b="1" dirty="0" smtClean="0"/>
              <a:t>US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204864"/>
            <a:ext cx="5307428" cy="38164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43000"/>
          </a:xfrm>
        </p:spPr>
        <p:txBody>
          <a:bodyPr>
            <a:noAutofit/>
          </a:bodyPr>
          <a:lstStyle/>
          <a:p>
            <a:r>
              <a:rPr lang="en-IE" sz="3600" dirty="0" smtClean="0"/>
              <a:t>Countries involved in the management of EVD cases</a:t>
            </a:r>
            <a:endParaRPr lang="en-IE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2891363" y="635739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hlinkClick r:id="rId3"/>
              </a:rPr>
              <a:t>www.wikipedia.com</a:t>
            </a:r>
            <a:r>
              <a:rPr lang="en-IE" dirty="0" smtClean="0"/>
              <a:t> </a:t>
            </a:r>
            <a:endParaRPr lang="en-IE" dirty="0"/>
          </a:p>
        </p:txBody>
      </p:sp>
      <p:pic>
        <p:nvPicPr>
          <p:cNvPr id="3074" name="Picture 2" descr="http://upload.wikimedia.org/wikipedia/commons/thumb/f/fd/Map_of_Ebola_Outbreak_-_1_October_2014.svg/450px-Map_of_Ebola_Outbreak_-_1_October_2014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340768"/>
            <a:ext cx="8034919" cy="491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sz="360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Ongoing updates on the EVD situation available at:</a:t>
            </a:r>
            <a:br>
              <a:rPr lang="en-IE" sz="3600" dirty="0" smtClean="0"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IE" sz="3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http://www.who.int/csr/disease/ebola/situation-reports/en/</a:t>
            </a:r>
            <a:r>
              <a:rPr lang="en-IE" sz="3600" b="1" dirty="0" smtClean="0"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en-IE" sz="3600" b="1" dirty="0" smtClean="0">
                <a:effectLst/>
                <a:latin typeface="Calibri" pitchFamily="34" charset="0"/>
                <a:cs typeface="Calibri" pitchFamily="34" charset="0"/>
              </a:rPr>
            </a:br>
            <a:endParaRPr lang="en-IE" sz="3600" b="1" dirty="0" smtClean="0"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Ebola outbreaks, 1976-2014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51326"/>
            <a:ext cx="7344816" cy="5230002"/>
          </a:xfrm>
        </p:spPr>
      </p:pic>
    </p:spTree>
    <p:extLst>
      <p:ext uri="{BB962C8B-B14F-4D97-AF65-F5344CB8AC3E}">
        <p14:creationId xmlns:p14="http://schemas.microsoft.com/office/powerpoint/2010/main" val="2669435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07288" cy="1143000"/>
          </a:xfrm>
        </p:spPr>
        <p:txBody>
          <a:bodyPr>
            <a:noAutofit/>
          </a:bodyPr>
          <a:lstStyle/>
          <a:p>
            <a:r>
              <a:rPr lang="en-IE" sz="3600" dirty="0" smtClean="0"/>
              <a:t>How does EVD outbreak 2014</a:t>
            </a:r>
            <a:br>
              <a:rPr lang="en-IE" sz="3600" dirty="0" smtClean="0"/>
            </a:br>
            <a:r>
              <a:rPr lang="en-IE" sz="3600" dirty="0" smtClean="0"/>
              <a:t>compare with past outbreaks?</a:t>
            </a:r>
            <a:endParaRPr lang="en-IE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80526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err="1" smtClean="0">
                <a:hlinkClick r:id="rId3"/>
              </a:rPr>
              <a:t>www.nytimes.com</a:t>
            </a:r>
            <a:r>
              <a:rPr lang="en-IE" sz="1400" b="1" dirty="0" smtClean="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84247"/>
            <a:ext cx="8496944" cy="38827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IE" sz="3600" dirty="0" smtClean="0"/>
              <a:t>EVD Outbreak 2014 – Key events</a:t>
            </a:r>
            <a:endParaRPr lang="en-IE" sz="3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98822818"/>
              </p:ext>
            </p:extLst>
          </p:nvPr>
        </p:nvGraphicFramePr>
        <p:xfrm>
          <a:off x="395536" y="4045520"/>
          <a:ext cx="8352928" cy="1903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1403648" y="2996952"/>
            <a:ext cx="0" cy="108012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496" y="1412776"/>
            <a:ext cx="2808312" cy="150810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06-Dec: </a:t>
            </a:r>
            <a:r>
              <a:rPr lang="en-IE" sz="1600" dirty="0" smtClean="0"/>
              <a:t>Death of index case</a:t>
            </a:r>
          </a:p>
          <a:p>
            <a:r>
              <a:rPr lang="en-IE" sz="1600" dirty="0" smtClean="0"/>
              <a:t>2 year old, </a:t>
            </a:r>
            <a:r>
              <a:rPr lang="en-IE" sz="1600" dirty="0" err="1" smtClean="0"/>
              <a:t>Meliandou</a:t>
            </a:r>
            <a:r>
              <a:rPr lang="en-IE" sz="1600" dirty="0" smtClean="0"/>
              <a:t> village, </a:t>
            </a:r>
            <a:r>
              <a:rPr lang="en-IE" sz="1600" dirty="0" err="1" smtClean="0"/>
              <a:t>Guéckédou</a:t>
            </a:r>
            <a:r>
              <a:rPr lang="en-IE" sz="1600" dirty="0" smtClean="0"/>
              <a:t>, Guinea.</a:t>
            </a:r>
          </a:p>
          <a:p>
            <a:r>
              <a:rPr lang="en-IE" sz="1600" dirty="0" smtClean="0"/>
              <a:t>Followed by deaths of his mother, sister, grandmother</a:t>
            </a:r>
          </a:p>
          <a:p>
            <a:r>
              <a:rPr lang="en-IE" sz="1200" dirty="0" smtClean="0"/>
              <a:t>All retrospectively identified</a:t>
            </a:r>
            <a:endParaRPr lang="en-IE" sz="12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228184" y="2564904"/>
            <a:ext cx="0" cy="165618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83968" y="1196752"/>
            <a:ext cx="3888432" cy="132343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18 Mar: </a:t>
            </a:r>
            <a:r>
              <a:rPr lang="en-IE" sz="1600" dirty="0" smtClean="0"/>
              <a:t>Guinea announces outbreak</a:t>
            </a:r>
          </a:p>
          <a:p>
            <a:r>
              <a:rPr lang="en-IE" sz="1600" b="1" dirty="0" smtClean="0"/>
              <a:t>20 Mar: </a:t>
            </a:r>
            <a:r>
              <a:rPr lang="en-IE" sz="1600" dirty="0" smtClean="0"/>
              <a:t>Lab tests confirm Ebola</a:t>
            </a:r>
          </a:p>
          <a:p>
            <a:r>
              <a:rPr lang="en-IE" sz="1600" b="1" dirty="0" smtClean="0"/>
              <a:t>23 Mar: </a:t>
            </a:r>
            <a:r>
              <a:rPr lang="en-IE" sz="1600" dirty="0" smtClean="0"/>
              <a:t>WHO notified of outbreak in Guinea</a:t>
            </a:r>
          </a:p>
          <a:p>
            <a:r>
              <a:rPr lang="en-IE" sz="1600" b="1" dirty="0" smtClean="0"/>
              <a:t>25 Mar</a:t>
            </a:r>
            <a:r>
              <a:rPr lang="en-IE" sz="1600" dirty="0" smtClean="0"/>
              <a:t>: First WHO report released</a:t>
            </a:r>
          </a:p>
          <a:p>
            <a:r>
              <a:rPr lang="en-IE" sz="1600" b="1" dirty="0" smtClean="0"/>
              <a:t>31 Mar: </a:t>
            </a:r>
            <a:r>
              <a:rPr lang="en-IE" sz="1600" dirty="0" smtClean="0"/>
              <a:t>Liberia reports confirmed case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7812360" y="3645024"/>
            <a:ext cx="0" cy="64807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76256" y="2780928"/>
            <a:ext cx="1944216" cy="83099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01 Apr</a:t>
            </a:r>
            <a:r>
              <a:rPr lang="en-IE" sz="1600" dirty="0" smtClean="0"/>
              <a:t>: </a:t>
            </a:r>
          </a:p>
          <a:p>
            <a:r>
              <a:rPr lang="en-IE" sz="1600" dirty="0" smtClean="0"/>
              <a:t>MSF warns outbreak unprecedented</a:t>
            </a:r>
            <a:endParaRPr lang="en-IE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06090"/>
          </a:xfrm>
        </p:spPr>
        <p:txBody>
          <a:bodyPr>
            <a:noAutofit/>
          </a:bodyPr>
          <a:lstStyle/>
          <a:p>
            <a:r>
              <a:rPr lang="en-IE" sz="3600" dirty="0" smtClean="0"/>
              <a:t>EVD Outbreak 2014 – Key events</a:t>
            </a:r>
            <a:endParaRPr lang="en-IE" sz="3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879268214"/>
              </p:ext>
            </p:extLst>
          </p:nvPr>
        </p:nvGraphicFramePr>
        <p:xfrm>
          <a:off x="251520" y="3973512"/>
          <a:ext cx="8568952" cy="1903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1187624" y="2780928"/>
            <a:ext cx="0" cy="1512168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496" y="2060848"/>
            <a:ext cx="2304256" cy="58477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12 May: </a:t>
            </a:r>
            <a:r>
              <a:rPr lang="en-IE" sz="1600" dirty="0" smtClean="0"/>
              <a:t>EVD cases in Guinean capital, Conakry</a:t>
            </a:r>
            <a:endParaRPr lang="en-IE" sz="16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635896" y="2132856"/>
            <a:ext cx="0" cy="2088232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411760" y="1476073"/>
            <a:ext cx="2448272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17 Jun: </a:t>
            </a:r>
            <a:r>
              <a:rPr lang="en-IE" sz="1600" dirty="0" smtClean="0"/>
              <a:t>EVD cases now in Liberian capital, Monrovia</a:t>
            </a:r>
            <a:endParaRPr lang="en-IE" sz="16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452320" y="3573016"/>
            <a:ext cx="0" cy="72008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300192" y="1192684"/>
            <a:ext cx="2664296" cy="230832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08 Aug</a:t>
            </a:r>
            <a:r>
              <a:rPr lang="en-IE" sz="1600" dirty="0" smtClean="0"/>
              <a:t>: WHO declares PHEIC</a:t>
            </a:r>
          </a:p>
          <a:p>
            <a:r>
              <a:rPr lang="en-IE" sz="1600" b="1" dirty="0" smtClean="0"/>
              <a:t>12 Aug: </a:t>
            </a:r>
            <a:r>
              <a:rPr lang="en-IE" sz="1600" dirty="0" smtClean="0"/>
              <a:t>Deaths &gt;1,000 (WHO)</a:t>
            </a:r>
          </a:p>
          <a:p>
            <a:r>
              <a:rPr lang="en-IE" sz="1600" b="1" dirty="0" smtClean="0"/>
              <a:t>21 Aug: </a:t>
            </a:r>
            <a:r>
              <a:rPr lang="en-IE" sz="1600" dirty="0" smtClean="0"/>
              <a:t>Two medically evacuated cases in US, successfully treated with experimental therapy </a:t>
            </a:r>
            <a:r>
              <a:rPr lang="en-IE" sz="1600" dirty="0" err="1" smtClean="0"/>
              <a:t>ZMapp</a:t>
            </a:r>
            <a:endParaRPr lang="en-IE" sz="1600" dirty="0" smtClean="0"/>
          </a:p>
          <a:p>
            <a:r>
              <a:rPr lang="en-IE" sz="1600" b="1" dirty="0" smtClean="0"/>
              <a:t>29 Aug: </a:t>
            </a:r>
            <a:r>
              <a:rPr lang="en-IE" sz="1600" dirty="0" smtClean="0"/>
              <a:t>Senegal reports first EVD case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436096" y="2996952"/>
            <a:ext cx="0" cy="1440160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4008" y="2132856"/>
            <a:ext cx="1512168" cy="830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25 Jul: </a:t>
            </a:r>
            <a:r>
              <a:rPr lang="en-IE" sz="1600" dirty="0" smtClean="0"/>
              <a:t>Nigeria reports first EVD case</a:t>
            </a:r>
            <a:endParaRPr lang="en-I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720080"/>
          </a:xfrm>
        </p:spPr>
        <p:txBody>
          <a:bodyPr>
            <a:noAutofit/>
          </a:bodyPr>
          <a:lstStyle/>
          <a:p>
            <a:r>
              <a:rPr lang="en-IE" sz="3600" dirty="0" smtClean="0"/>
              <a:t>EVD Outbreak 2014 – Key events</a:t>
            </a:r>
            <a:endParaRPr lang="en-IE" sz="36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045053785"/>
              </p:ext>
            </p:extLst>
          </p:nvPr>
        </p:nvGraphicFramePr>
        <p:xfrm>
          <a:off x="179512" y="4333552"/>
          <a:ext cx="8640960" cy="1903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5" name="Straight Arrow Connector 4"/>
          <p:cNvCxnSpPr/>
          <p:nvPr/>
        </p:nvCxnSpPr>
        <p:spPr>
          <a:xfrm>
            <a:off x="755576" y="3883700"/>
            <a:ext cx="0" cy="996551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496" y="3267445"/>
            <a:ext cx="1440160" cy="58477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28 Sept: </a:t>
            </a:r>
            <a:r>
              <a:rPr lang="en-IE" sz="1600" dirty="0" smtClean="0"/>
              <a:t>First EVD case in US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586716" y="3220395"/>
            <a:ext cx="5064" cy="143274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55576" y="836712"/>
            <a:ext cx="3672408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06 Oct: </a:t>
            </a:r>
            <a:r>
              <a:rPr lang="en-IE" sz="1600" dirty="0" smtClean="0"/>
              <a:t>First EVD case in Europe (nurse in Spain)</a:t>
            </a:r>
          </a:p>
          <a:p>
            <a:r>
              <a:rPr lang="en-IE" sz="1600" b="1" dirty="0" smtClean="0"/>
              <a:t>08 Oct: </a:t>
            </a:r>
            <a:r>
              <a:rPr lang="en-IE" sz="1600" dirty="0" smtClean="0"/>
              <a:t>Death of first US EVD case</a:t>
            </a:r>
          </a:p>
          <a:p>
            <a:r>
              <a:rPr lang="en-IE" sz="1600" b="1" dirty="0" smtClean="0"/>
              <a:t>12 Oct</a:t>
            </a:r>
            <a:r>
              <a:rPr lang="en-IE" sz="1600" dirty="0" smtClean="0"/>
              <a:t>: Nurse tests positive in US </a:t>
            </a:r>
          </a:p>
          <a:p>
            <a:r>
              <a:rPr lang="en-IE" sz="1600" dirty="0" smtClean="0"/>
              <a:t>(2</a:t>
            </a:r>
            <a:r>
              <a:rPr lang="en-IE" sz="1600" baseline="30000" dirty="0" smtClean="0"/>
              <a:t>o</a:t>
            </a:r>
            <a:r>
              <a:rPr lang="en-IE" sz="1600" dirty="0" smtClean="0"/>
              <a:t> case)</a:t>
            </a:r>
          </a:p>
          <a:p>
            <a:r>
              <a:rPr lang="en-IE" sz="1600" b="1" dirty="0" smtClean="0"/>
              <a:t>15 Oct: </a:t>
            </a:r>
            <a:r>
              <a:rPr lang="en-IE" sz="1600" dirty="0" smtClean="0"/>
              <a:t>2</a:t>
            </a:r>
            <a:r>
              <a:rPr lang="en-IE" sz="1600" baseline="30000" dirty="0" smtClean="0"/>
              <a:t>nd</a:t>
            </a:r>
            <a:r>
              <a:rPr lang="en-IE" sz="1600" dirty="0" smtClean="0"/>
              <a:t> nurse tests positive in US </a:t>
            </a:r>
          </a:p>
          <a:p>
            <a:r>
              <a:rPr lang="en-IE" sz="1600" b="1" dirty="0" smtClean="0"/>
              <a:t>17 Oct: </a:t>
            </a:r>
            <a:r>
              <a:rPr lang="en-IE" sz="1600" dirty="0" smtClean="0"/>
              <a:t>Outbreak declared over in Senegal</a:t>
            </a:r>
          </a:p>
          <a:p>
            <a:r>
              <a:rPr lang="en-IE" sz="1600" b="1" dirty="0" smtClean="0"/>
              <a:t>20 Oct: </a:t>
            </a:r>
            <a:r>
              <a:rPr lang="en-IE" sz="1600" dirty="0" smtClean="0"/>
              <a:t>Outbreak declared over in Nigeria</a:t>
            </a:r>
          </a:p>
          <a:p>
            <a:r>
              <a:rPr lang="en-IE" sz="1600" b="1" dirty="0" smtClean="0"/>
              <a:t>23 Oct: </a:t>
            </a:r>
            <a:r>
              <a:rPr lang="en-IE" sz="1600" dirty="0" smtClean="0"/>
              <a:t>First EVD case in Mali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932040" y="4150786"/>
            <a:ext cx="0" cy="71837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04691" y="3284984"/>
            <a:ext cx="2107469" cy="83099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12 Nov: </a:t>
            </a:r>
            <a:r>
              <a:rPr lang="en-IE" sz="1600" dirty="0" smtClean="0"/>
              <a:t>Three more cases in Mali; no links to first case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8064" y="1000241"/>
            <a:ext cx="2162252" cy="1323439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02 Dec: </a:t>
            </a:r>
            <a:r>
              <a:rPr lang="en-IE" sz="1600" dirty="0" smtClean="0"/>
              <a:t>Outbreak declared over in Spain</a:t>
            </a:r>
          </a:p>
          <a:p>
            <a:r>
              <a:rPr lang="en-IE" sz="1600" b="1" dirty="0" smtClean="0"/>
              <a:t>29 Dec: </a:t>
            </a:r>
            <a:r>
              <a:rPr lang="en-IE" sz="1600" dirty="0" smtClean="0"/>
              <a:t>First EVD case diagnosed in UK (Scottish nurse)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6228184" y="2420888"/>
            <a:ext cx="1006" cy="2376264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668344" y="3901239"/>
            <a:ext cx="0" cy="996551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804248" y="3284984"/>
            <a:ext cx="1800200" cy="58477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18 Jan : </a:t>
            </a:r>
            <a:r>
              <a:rPr lang="en-IE" sz="1600" dirty="0" smtClean="0"/>
              <a:t>Outbreak declared over Mali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IE" sz="4000" dirty="0" smtClean="0"/>
              <a:t>Ebola Outbreak 2014 in West Africa</a:t>
            </a:r>
            <a:br>
              <a:rPr lang="en-IE" sz="4000" dirty="0" smtClean="0"/>
            </a:br>
            <a:r>
              <a:rPr lang="en-IE" sz="4000" dirty="0" smtClean="0"/>
              <a:t>Affected countries</a:t>
            </a:r>
            <a:endParaRPr lang="en-IE" sz="2700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107504" y="1772816"/>
            <a:ext cx="5040560" cy="3951288"/>
          </a:xfrm>
        </p:spPr>
        <p:txBody>
          <a:bodyPr>
            <a:normAutofit/>
          </a:bodyPr>
          <a:lstStyle/>
          <a:p>
            <a:r>
              <a:rPr lang="en-IE" dirty="0" smtClean="0"/>
              <a:t>Widespread transmission</a:t>
            </a:r>
          </a:p>
          <a:p>
            <a:pPr lvl="1"/>
            <a:r>
              <a:rPr lang="en-IE" dirty="0" smtClean="0"/>
              <a:t>Sierra Leone</a:t>
            </a:r>
          </a:p>
          <a:p>
            <a:pPr lvl="1"/>
            <a:r>
              <a:rPr lang="en-IE" dirty="0" smtClean="0"/>
              <a:t>Liberia</a:t>
            </a:r>
          </a:p>
          <a:p>
            <a:pPr lvl="1"/>
            <a:r>
              <a:rPr lang="en-IE" dirty="0" smtClean="0"/>
              <a:t>Guinea</a:t>
            </a:r>
          </a:p>
          <a:p>
            <a:pPr marL="457200" lvl="1" indent="0">
              <a:buNone/>
            </a:pPr>
            <a:endParaRPr lang="en-IE" dirty="0" smtClean="0"/>
          </a:p>
          <a:p>
            <a:r>
              <a:rPr lang="en-IE" dirty="0" smtClean="0"/>
              <a:t>Outbreak declared over</a:t>
            </a:r>
          </a:p>
          <a:p>
            <a:pPr lvl="1"/>
            <a:r>
              <a:rPr lang="en-IE" dirty="0" smtClean="0"/>
              <a:t>Nigeria</a:t>
            </a:r>
          </a:p>
          <a:p>
            <a:pPr lvl="1"/>
            <a:r>
              <a:rPr lang="en-IE" dirty="0" smtClean="0"/>
              <a:t>Senegal</a:t>
            </a:r>
          </a:p>
          <a:p>
            <a:pPr lvl="1"/>
            <a:r>
              <a:rPr lang="en-IE" dirty="0" smtClean="0"/>
              <a:t>Mali</a:t>
            </a:r>
          </a:p>
          <a:p>
            <a:pPr lvl="1">
              <a:buNone/>
            </a:pPr>
            <a:endParaRPr lang="en-IE" dirty="0"/>
          </a:p>
        </p:txBody>
      </p:sp>
      <p:grpSp>
        <p:nvGrpSpPr>
          <p:cNvPr id="4" name="Group 3"/>
          <p:cNvGrpSpPr/>
          <p:nvPr/>
        </p:nvGrpSpPr>
        <p:grpSpPr>
          <a:xfrm>
            <a:off x="3552074" y="2961000"/>
            <a:ext cx="2039851" cy="936000"/>
            <a:chOff x="0" y="504055"/>
            <a:chExt cx="2039851" cy="936000"/>
          </a:xfrm>
        </p:grpSpPr>
        <p:sp>
          <p:nvSpPr>
            <p:cNvPr id="5" name="Rectangle 4"/>
            <p:cNvSpPr/>
            <p:nvPr/>
          </p:nvSpPr>
          <p:spPr>
            <a:xfrm>
              <a:off x="0" y="504055"/>
              <a:ext cx="2039851" cy="936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angle 5"/>
            <p:cNvSpPr/>
            <p:nvPr/>
          </p:nvSpPr>
          <p:spPr>
            <a:xfrm>
              <a:off x="0" y="504055"/>
              <a:ext cx="2039851" cy="936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264160" rIns="0" bIns="26416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IE" sz="2600" kern="120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720" y="2276872"/>
            <a:ext cx="5219101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9618913"/>
              </p:ext>
            </p:extLst>
          </p:nvPr>
        </p:nvGraphicFramePr>
        <p:xfrm>
          <a:off x="338768" y="1423824"/>
          <a:ext cx="828092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922114"/>
          </a:xfrm>
        </p:spPr>
        <p:txBody>
          <a:bodyPr>
            <a:normAutofit fontScale="90000"/>
          </a:bodyPr>
          <a:lstStyle/>
          <a:p>
            <a:r>
              <a:rPr lang="en-IE" sz="4000" dirty="0" smtClean="0"/>
              <a:t>Number of EVD cases and deaths, 2014/2015</a:t>
            </a:r>
            <a:br>
              <a:rPr lang="en-IE" sz="4000" dirty="0" smtClean="0"/>
            </a:br>
            <a:r>
              <a:rPr lang="en-IE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WHO update 15</a:t>
            </a:r>
            <a:r>
              <a:rPr lang="en-IE" sz="3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IE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April 2015</a:t>
            </a:r>
            <a:endParaRPr lang="en-IE" sz="3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6309320"/>
            <a:ext cx="6408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*Outbreaks declared over, Senegal (17 Oct) and Nigeria (20 Oct)</a:t>
            </a:r>
            <a:endParaRPr lang="en-IE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1484784"/>
            <a:ext cx="5112568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Right Arrow 7"/>
          <p:cNvSpPr/>
          <p:nvPr/>
        </p:nvSpPr>
        <p:spPr>
          <a:xfrm>
            <a:off x="5508104" y="2132856"/>
            <a:ext cx="1008112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9" name="TextBox 1"/>
          <p:cNvSpPr txBox="1"/>
          <p:nvPr/>
        </p:nvSpPr>
        <p:spPr>
          <a:xfrm>
            <a:off x="6588224" y="1700808"/>
            <a:ext cx="1620180" cy="1080120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E" sz="2000" b="1" dirty="0" smtClean="0">
                <a:solidFill>
                  <a:srgbClr val="FF0000"/>
                </a:solidFill>
              </a:rPr>
              <a:t>Widespread and intense transmission</a:t>
            </a:r>
            <a:endParaRPr lang="en-IE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2503</TotalTime>
  <Words>1168</Words>
  <Application>Microsoft Office PowerPoint</Application>
  <PresentationFormat>On-screen Show (4:3)</PresentationFormat>
  <Paragraphs>261</Paragraphs>
  <Slides>22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Ebola Virus Disease,  West Africa outbreak 2014 An update on cases</vt:lpstr>
      <vt:lpstr>Background – Ebola Virus Disease</vt:lpstr>
      <vt:lpstr>Ebola outbreaks, 1976-2014</vt:lpstr>
      <vt:lpstr>How does EVD outbreak 2014 compare with past outbreaks?</vt:lpstr>
      <vt:lpstr>EVD Outbreak 2014 – Key events</vt:lpstr>
      <vt:lpstr>EVD Outbreak 2014 – Key events</vt:lpstr>
      <vt:lpstr>EVD Outbreak 2014 – Key events</vt:lpstr>
      <vt:lpstr>Ebola Outbreak 2014 in West Africa Affected countries</vt:lpstr>
      <vt:lpstr>Number of EVD cases and deaths, 2014/2015 WHO update 15th April 2015</vt:lpstr>
      <vt:lpstr>Cases of EVD by country, 2014/2015 WHO Update 15 April 2015 </vt:lpstr>
      <vt:lpstr>Geographical distribution of new cases and total cases in  Guinea, Liberia, and Sierra Leone  WHO Update 17th April 2015</vt:lpstr>
      <vt:lpstr>PowerPoint Presentation</vt:lpstr>
      <vt:lpstr>Clinically compatible cases Guinea, Liberia and Sierra Leone as of 12 April 2015</vt:lpstr>
      <vt:lpstr>Cases in Guinea, Liberia and Sierra Leone, 2014/2015 WHO update 15 April 2015</vt:lpstr>
      <vt:lpstr>Number of new confirmed cases per report week, 23 November 2014 – 12 April 2015</vt:lpstr>
      <vt:lpstr>Case fatality rate, EVD outbreak 2014</vt:lpstr>
      <vt:lpstr>Clinical illness in first 106 patients with EVD,  Sierra Leone, May-June 2014 (n=106) Schieffelin et al, NEJM, 29 Oct 2014</vt:lpstr>
      <vt:lpstr>EVD cases and deaths in healthcare workers   WHO Update 15 April 2015</vt:lpstr>
      <vt:lpstr>Non-repatriated cases of EVD outside of West Africa, as of 15 April 2015 (n=6) </vt:lpstr>
      <vt:lpstr>Medical evacuations and repatriations from West Africa, as of 17th April 2015</vt:lpstr>
      <vt:lpstr>Countries involved in the management of EVD cases</vt:lpstr>
      <vt:lpstr>Ongoing updates on the EVD situation available at: http://www.who.int/csr/disease/ebola/situation-reports/en/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margaretfitzgerald</dc:creator>
  <cp:lastModifiedBy>Sarah Hennessy</cp:lastModifiedBy>
  <cp:revision>220</cp:revision>
  <cp:lastPrinted>2015-02-10T13:24:26Z</cp:lastPrinted>
  <dcterms:created xsi:type="dcterms:W3CDTF">2014-10-29T12:50:38Z</dcterms:created>
  <dcterms:modified xsi:type="dcterms:W3CDTF">2015-04-21T08:39:00Z</dcterms:modified>
</cp:coreProperties>
</file>