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2"/>
  </p:notesMasterIdLst>
  <p:sldIdLst>
    <p:sldId id="256" r:id="rId2"/>
    <p:sldId id="262" r:id="rId3"/>
    <p:sldId id="257" r:id="rId4"/>
    <p:sldId id="258" r:id="rId5"/>
    <p:sldId id="259" r:id="rId6"/>
    <p:sldId id="260" r:id="rId7"/>
    <p:sldId id="265" r:id="rId8"/>
    <p:sldId id="266" r:id="rId9"/>
    <p:sldId id="270" r:id="rId10"/>
    <p:sldId id="271" r:id="rId11"/>
    <p:sldId id="272" r:id="rId12"/>
    <p:sldId id="287" r:id="rId13"/>
    <p:sldId id="269" r:id="rId14"/>
    <p:sldId id="286" r:id="rId15"/>
    <p:sldId id="280" r:id="rId16"/>
    <p:sldId id="273" r:id="rId17"/>
    <p:sldId id="282" r:id="rId18"/>
    <p:sldId id="284" r:id="rId19"/>
    <p:sldId id="281" r:id="rId20"/>
    <p:sldId id="283" r:id="rId2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dervali" initials="d" lastIdx="7" clrIdx="0"/>
  <p:cmAuthor id="1" name="margaretfitzgerald" initials="MF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149" autoAdjust="0"/>
    <p:restoredTop sz="81739" autoAdjust="0"/>
  </p:normalViewPr>
  <p:slideViewPr>
    <p:cSldViewPr>
      <p:cViewPr>
        <p:scale>
          <a:sx n="70" d="100"/>
          <a:sy n="70" d="100"/>
        </p:scale>
        <p:origin x="-774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E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E6D8328-69EC-4914-8E23-CFA4B1DC0C3A}" type="datetimeFigureOut">
              <a:rPr lang="en-IE" smtClean="0"/>
              <a:pPr/>
              <a:t>12/12/2014</a:t>
            </a:fld>
            <a:endParaRPr lang="en-IE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E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E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A971C0A-D3CB-4DAD-9B8B-EED6A442A04A}" type="slidenum">
              <a:rPr lang="en-IE" smtClean="0"/>
              <a:pPr/>
              <a:t>‹#›</a:t>
            </a:fld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3300772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ov.uk/government/uploads/system/uploads/attachment_data/file/375437/20141114_Ebola_Infectivity_landscape_factsheet.pdf" TargetMode="External"/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971C0A-D3CB-4DAD-9B8B-EED6A442A04A}" type="slidenum">
              <a:rPr lang="en-IE" smtClean="0"/>
              <a:pPr/>
              <a:t>1</a:t>
            </a:fld>
            <a:endParaRPr lang="en-IE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IE" dirty="0" smtClean="0"/>
              <a:t>The family </a:t>
            </a:r>
            <a:r>
              <a:rPr lang="en-IE" i="1" dirty="0" smtClean="0"/>
              <a:t>Filoviridae</a:t>
            </a:r>
            <a:r>
              <a:rPr lang="en-IE" dirty="0" smtClean="0"/>
              <a:t> currently includes </a:t>
            </a:r>
            <a:r>
              <a:rPr lang="en-IE" sz="1200" i="0" u="none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 three virus genera; </a:t>
            </a:r>
            <a:r>
              <a:rPr lang="en-IE" sz="1200" i="0" u="none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Ebolavirus</a:t>
            </a:r>
            <a:r>
              <a:rPr lang="en-IE" sz="1200" i="0" u="none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en-IE" sz="1200" i="0" u="none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Marburgvirus</a:t>
            </a:r>
            <a:r>
              <a:rPr lang="en-IE" sz="1200" i="0" u="none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and</a:t>
            </a:r>
            <a:r>
              <a:rPr lang="en-IE" sz="1200" i="0" u="non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IE" sz="1200" i="0" u="none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Cuevavirus</a:t>
            </a:r>
            <a:r>
              <a:rPr lang="en-IE" sz="1200" i="0" u="none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</a:p>
          <a:p>
            <a:r>
              <a:rPr lang="en-GB" sz="1200" i="0" u="none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 Ebolavirus has 5 species. The Zaire</a:t>
            </a:r>
            <a:r>
              <a:rPr lang="en-GB" sz="1200" i="0" u="non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species is responsible for the current outbreak in West Africa.</a:t>
            </a:r>
            <a:endParaRPr lang="en-IE" sz="1200" i="0" u="none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971C0A-D3CB-4DAD-9B8B-EED6A442A04A}" type="slidenum">
              <a:rPr lang="en-IE" smtClean="0"/>
              <a:pPr/>
              <a:t>2</a:t>
            </a:fld>
            <a:endParaRPr lang="en-IE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IE" dirty="0" smtClean="0"/>
              <a:t>It is thought that</a:t>
            </a:r>
            <a:r>
              <a:rPr lang="en-IE" baseline="0" dirty="0" smtClean="0"/>
              <a:t> fruit bats of the </a:t>
            </a:r>
            <a:r>
              <a:rPr lang="en-IE" baseline="0" dirty="0" err="1" smtClean="0"/>
              <a:t>Pterpodidae</a:t>
            </a:r>
            <a:r>
              <a:rPr lang="en-IE" baseline="0" dirty="0" smtClean="0"/>
              <a:t> family are natural Ebola virus hosts</a:t>
            </a:r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971C0A-D3CB-4DAD-9B8B-EED6A442A04A}" type="slidenum">
              <a:rPr lang="en-IE" smtClean="0"/>
              <a:pPr/>
              <a:t>3</a:t>
            </a:fld>
            <a:endParaRPr lang="en-IE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IE" baseline="0" dirty="0" smtClean="0"/>
              <a:t>other animals include chimpanzees, gorillas, monkeys, forest antelope, porcupines.</a:t>
            </a:r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971C0A-D3CB-4DAD-9B8B-EED6A442A04A}" type="slidenum">
              <a:rPr lang="en-IE" smtClean="0"/>
              <a:pPr/>
              <a:t>4</a:t>
            </a:fld>
            <a:endParaRPr lang="en-IE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971C0A-D3CB-4DAD-9B8B-EED6A442A04A}" type="slidenum">
              <a:rPr lang="en-IE" smtClean="0"/>
              <a:pPr/>
              <a:t>7</a:t>
            </a:fld>
            <a:endParaRPr lang="en-IE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sz="1200" u="sng" kern="1200" dirty="0" smtClean="0">
              <a:solidFill>
                <a:schemeClr val="tx1"/>
              </a:solidFill>
              <a:latin typeface="+mn-lt"/>
              <a:ea typeface="+mn-ea"/>
              <a:cs typeface="+mn-cs"/>
              <a:hlinkClick r:id="rId3"/>
            </a:endParaRPr>
          </a:p>
          <a:p>
            <a:r>
              <a:rPr lang="en-GB" sz="1200" u="sng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Available</a:t>
            </a:r>
            <a:r>
              <a:rPr lang="en-GB" sz="1200" u="sng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from: </a:t>
            </a:r>
            <a:r>
              <a:rPr lang="en-GB" sz="1200" u="sng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https://www.gov.uk/government/uploads/system/uploads/attachment_data/file/375437/20141114_Ebola_Infectivity_landscape_factsheet.pdf</a:t>
            </a:r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971C0A-D3CB-4DAD-9B8B-EED6A442A04A}" type="slidenum">
              <a:rPr lang="en-IE" smtClean="0"/>
              <a:pPr/>
              <a:t>12</a:t>
            </a:fld>
            <a:endParaRPr lang="en-IE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IE" dirty="0" smtClean="0"/>
              <a:t>Signs</a:t>
            </a:r>
            <a:r>
              <a:rPr lang="en-IE" baseline="0" dirty="0" smtClean="0"/>
              <a:t> and symptoms in patients with fatal and non fatal EVD.</a:t>
            </a:r>
          </a:p>
          <a:p>
            <a:r>
              <a:rPr lang="en-IE" baseline="0" dirty="0" err="1" smtClean="0"/>
              <a:t>Schieffelin</a:t>
            </a:r>
            <a:r>
              <a:rPr lang="en-IE" baseline="0" dirty="0" smtClean="0"/>
              <a:t> et al, NEJM 2014 (Oct 29).</a:t>
            </a:r>
          </a:p>
          <a:p>
            <a:r>
              <a:rPr lang="en-IE" baseline="0" dirty="0" smtClean="0"/>
              <a:t>Study describing </a:t>
            </a:r>
            <a:r>
              <a:rPr lang="en-IE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clinical illness and outcomes in patients</a:t>
            </a:r>
          </a:p>
          <a:p>
            <a:r>
              <a:rPr lang="it-IT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with Ebola in Sierra Leone---first 106 cases</a:t>
            </a:r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971C0A-D3CB-4DAD-9B8B-EED6A442A04A}" type="slidenum">
              <a:rPr lang="en-IE" smtClean="0"/>
              <a:pPr/>
              <a:t>14</a:t>
            </a:fld>
            <a:endParaRPr lang="en-IE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0014CF-0039-4FA2-A9FD-0CA317CB734B}" type="slidenum">
              <a:rPr lang="en-IE" smtClean="0"/>
              <a:pPr/>
              <a:t>‹#›</a:t>
            </a:fld>
            <a:endParaRPr lang="en-IE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0014CF-0039-4FA2-A9FD-0CA317CB734B}" type="slidenum">
              <a:rPr lang="en-IE" smtClean="0"/>
              <a:pPr/>
              <a:t>‹#›</a:t>
            </a:fld>
            <a:endParaRPr lang="en-IE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0014CF-0039-4FA2-A9FD-0CA317CB734B}" type="slidenum">
              <a:rPr lang="en-IE" smtClean="0"/>
              <a:pPr/>
              <a:t>‹#›</a:t>
            </a:fld>
            <a:endParaRPr lang="en-IE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pic>
        <p:nvPicPr>
          <p:cNvPr id="8" name="Picture 3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275036"/>
            <a:ext cx="864096" cy="5829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2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423921" y="6261458"/>
            <a:ext cx="720079" cy="5965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 userDrawn="1"/>
        </p:nvSpPr>
        <p:spPr>
          <a:xfrm>
            <a:off x="3995936" y="6453336"/>
            <a:ext cx="15841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B6F775D6-44EC-4F70-BFFD-16A09872E13E}" type="slidenum">
              <a:rPr lang="en-IE" sz="140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pPr algn="ctr"/>
              <a:t>‹#›</a:t>
            </a:fld>
            <a:endParaRPr lang="en-IE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0014CF-0039-4FA2-A9FD-0CA317CB734B}" type="slidenum">
              <a:rPr lang="en-IE" smtClean="0"/>
              <a:pPr/>
              <a:t>‹#›</a:t>
            </a:fld>
            <a:endParaRPr lang="en-IE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563888" y="64482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EB1964-A4D9-406F-835F-21B17D5D4820}" type="slidenum">
              <a:rPr lang="en-IE" smtClean="0"/>
              <a:pPr/>
              <a:t>‹#›</a:t>
            </a:fld>
            <a:endParaRPr lang="en-IE"/>
          </a:p>
        </p:txBody>
      </p:sp>
      <p:pic>
        <p:nvPicPr>
          <p:cNvPr id="9" name="Picture 3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275036"/>
            <a:ext cx="864096" cy="5829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2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423921" y="6261458"/>
            <a:ext cx="720079" cy="5965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0014CF-0039-4FA2-A9FD-0CA317CB734B}" type="slidenum">
              <a:rPr lang="en-IE" smtClean="0"/>
              <a:pPr/>
              <a:t>‹#›</a:t>
            </a:fld>
            <a:endParaRPr lang="en-IE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0014CF-0039-4FA2-A9FD-0CA317CB734B}" type="slidenum">
              <a:rPr lang="en-IE" smtClean="0"/>
              <a:pPr/>
              <a:t>‹#›</a:t>
            </a:fld>
            <a:endParaRPr lang="en-IE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0014CF-0039-4FA2-A9FD-0CA317CB734B}" type="slidenum">
              <a:rPr lang="en-IE" smtClean="0"/>
              <a:pPr/>
              <a:t>‹#›</a:t>
            </a:fld>
            <a:endParaRPr lang="en-IE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0014CF-0039-4FA2-A9FD-0CA317CB734B}" type="slidenum">
              <a:rPr lang="en-IE" smtClean="0"/>
              <a:pPr/>
              <a:t>‹#›</a:t>
            </a:fld>
            <a:endParaRPr lang="en-IE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E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0014CF-0039-4FA2-A9FD-0CA317CB734B}" type="slidenum">
              <a:rPr lang="en-IE" smtClean="0"/>
              <a:pPr/>
              <a:t>‹#›</a:t>
            </a:fld>
            <a:endParaRPr lang="en-IE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0014CF-0039-4FA2-A9FD-0CA317CB734B}" type="slidenum">
              <a:rPr lang="en-IE" smtClean="0"/>
              <a:pPr/>
              <a:t>‹#›</a:t>
            </a:fld>
            <a:endParaRPr lang="en-I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dc.gov/vhf/ebola/index.html" TargetMode="External"/><Relationship Id="rId2" Type="http://schemas.openxmlformats.org/officeDocument/2006/relationships/hyperlink" Target="http://www.hpsc.ie/News/MainBody,14571,en.html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who.int/csr/disease/ebola/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www.telegraph.co.uk/news/worldnews/ebola/11006343/Ebola-crisis-why-is-there-bush-meat-in-the-UK.html" TargetMode="External"/><Relationship Id="rId5" Type="http://schemas.openxmlformats.org/officeDocument/2006/relationships/image" Target="../media/image6.png"/><Relationship Id="rId4" Type="http://schemas.openxmlformats.org/officeDocument/2006/relationships/hyperlink" Target="http://squathole.worldpress.com/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IE" b="1" dirty="0" smtClean="0">
                <a:solidFill>
                  <a:srgbClr val="C00000"/>
                </a:solidFill>
              </a:rPr>
              <a:t>What is Ebola?</a:t>
            </a:r>
            <a:endParaRPr lang="en-IE" b="1" dirty="0">
              <a:solidFill>
                <a:srgbClr val="C0000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20272" y="260648"/>
            <a:ext cx="1603177" cy="13281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9552" y="332656"/>
            <a:ext cx="1728192" cy="11659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Subtitle 2"/>
          <p:cNvSpPr>
            <a:spLocks noGrp="1"/>
          </p:cNvSpPr>
          <p:nvPr>
            <p:ph type="subTitle" idx="1"/>
          </p:nvPr>
        </p:nvSpPr>
        <p:spPr>
          <a:xfrm>
            <a:off x="1331640" y="4437112"/>
            <a:ext cx="6400800" cy="910952"/>
          </a:xfrm>
        </p:spPr>
        <p:txBody>
          <a:bodyPr/>
          <a:lstStyle/>
          <a:p>
            <a:r>
              <a:rPr lang="en-IE" b="1" smtClean="0"/>
              <a:t>10/12/2014</a:t>
            </a:r>
            <a:endParaRPr lang="en-IE" b="1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12" y="188640"/>
            <a:ext cx="6961716" cy="648072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Signs and Symptoms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638" y="1124744"/>
            <a:ext cx="6786610" cy="4525963"/>
          </a:xfrm>
        </p:spPr>
        <p:txBody>
          <a:bodyPr>
            <a:normAutofit/>
          </a:bodyPr>
          <a:lstStyle/>
          <a:p>
            <a:r>
              <a:rPr lang="en-US" dirty="0" smtClean="0"/>
              <a:t>General:  </a:t>
            </a:r>
            <a:r>
              <a:rPr lang="en-US" sz="2800" dirty="0" smtClean="0">
                <a:solidFill>
                  <a:srgbClr val="C00000"/>
                </a:solidFill>
              </a:rPr>
              <a:t>(0-3 days)</a:t>
            </a:r>
          </a:p>
          <a:p>
            <a:pPr lvl="1"/>
            <a:r>
              <a:rPr lang="en-US" dirty="0" smtClean="0"/>
              <a:t>Fever, headache, sore throat,  chills, weakness, tiredness</a:t>
            </a:r>
          </a:p>
          <a:p>
            <a:r>
              <a:rPr lang="en-US" dirty="0" smtClean="0"/>
              <a:t>Gastrointestinal symptoms: </a:t>
            </a:r>
            <a:r>
              <a:rPr lang="en-US" sz="2800" dirty="0" smtClean="0">
                <a:solidFill>
                  <a:srgbClr val="C00000"/>
                </a:solidFill>
              </a:rPr>
              <a:t>(3-10 days)</a:t>
            </a:r>
          </a:p>
          <a:p>
            <a:pPr lvl="1"/>
            <a:r>
              <a:rPr lang="en-US" dirty="0"/>
              <a:t>V</a:t>
            </a:r>
            <a:r>
              <a:rPr lang="en-US" dirty="0" smtClean="0"/>
              <a:t>omiting, </a:t>
            </a:r>
            <a:r>
              <a:rPr lang="en-US" dirty="0" err="1" smtClean="0"/>
              <a:t>diarrhoea</a:t>
            </a:r>
            <a:r>
              <a:rPr lang="en-US" dirty="0" smtClean="0"/>
              <a:t>, abdominal pain, Hiccups </a:t>
            </a:r>
          </a:p>
          <a:p>
            <a:r>
              <a:rPr lang="en-US" dirty="0" smtClean="0"/>
              <a:t>Severe symptoms </a:t>
            </a:r>
            <a:r>
              <a:rPr lang="en-US" sz="2800" dirty="0" smtClean="0">
                <a:solidFill>
                  <a:srgbClr val="C00000"/>
                </a:solidFill>
              </a:rPr>
              <a:t>(7-12 days) </a:t>
            </a:r>
          </a:p>
          <a:p>
            <a:pPr lvl="1"/>
            <a:r>
              <a:rPr lang="en-US" dirty="0" smtClean="0"/>
              <a:t>Severe </a:t>
            </a:r>
            <a:r>
              <a:rPr lang="en-US" dirty="0" err="1" smtClean="0"/>
              <a:t>diarrhoea</a:t>
            </a:r>
            <a:r>
              <a:rPr lang="en-US" dirty="0" smtClean="0"/>
              <a:t> and vomiting, bleeding</a:t>
            </a:r>
          </a:p>
          <a:p>
            <a:endParaRPr lang="en-US" dirty="0" smtClean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2070"/>
          <a:stretch/>
        </p:blipFill>
        <p:spPr bwMode="auto">
          <a:xfrm>
            <a:off x="6961717" y="649114"/>
            <a:ext cx="1642732" cy="16118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4400"/>
          <a:stretch/>
        </p:blipFill>
        <p:spPr bwMode="auto">
          <a:xfrm>
            <a:off x="6890278" y="4377267"/>
            <a:ext cx="1981200" cy="23601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552"/>
          <a:stretch/>
        </p:blipFill>
        <p:spPr bwMode="auto">
          <a:xfrm>
            <a:off x="6959599" y="2507344"/>
            <a:ext cx="1716857" cy="18360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84083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Other signs of Ebola Virus Disease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Redness in the whites of the eyes</a:t>
            </a:r>
          </a:p>
          <a:p>
            <a:r>
              <a:rPr lang="en-US" dirty="0" smtClean="0"/>
              <a:t>Rash on the trunk</a:t>
            </a:r>
          </a:p>
          <a:p>
            <a:r>
              <a:rPr lang="en-US" dirty="0" smtClean="0"/>
              <a:t>Bleeding </a:t>
            </a:r>
            <a:r>
              <a:rPr lang="en-US" dirty="0"/>
              <a:t>in 45% </a:t>
            </a:r>
            <a:r>
              <a:rPr lang="en-US" dirty="0" smtClean="0"/>
              <a:t>of cases (historically)</a:t>
            </a:r>
            <a:endParaRPr lang="en-US" dirty="0"/>
          </a:p>
          <a:p>
            <a:pPr lvl="1"/>
            <a:r>
              <a:rPr lang="en-US" dirty="0"/>
              <a:t>Mild: </a:t>
            </a:r>
            <a:r>
              <a:rPr lang="en-US" altLang="en-US" dirty="0"/>
              <a:t>nose bleed, bruising</a:t>
            </a:r>
          </a:p>
          <a:p>
            <a:pPr lvl="1"/>
            <a:r>
              <a:rPr lang="en-US" altLang="en-US" dirty="0"/>
              <a:t>Severe: </a:t>
            </a:r>
            <a:r>
              <a:rPr lang="en-US" altLang="en-US" dirty="0" smtClean="0"/>
              <a:t>gastrointestinal </a:t>
            </a:r>
            <a:r>
              <a:rPr lang="en-US" altLang="en-US" dirty="0"/>
              <a:t>bleeding, shock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9449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1143000"/>
          </a:xfrm>
        </p:spPr>
        <p:txBody>
          <a:bodyPr>
            <a:noAutofit/>
          </a:bodyPr>
          <a:lstStyle/>
          <a:p>
            <a:r>
              <a:rPr lang="en-US" sz="3600" b="1" dirty="0" smtClean="0">
                <a:solidFill>
                  <a:srgbClr val="C00000"/>
                </a:solidFill>
              </a:rPr>
              <a:t>Timeline for how a person with Ebola becomes more infectious over time</a:t>
            </a:r>
            <a:endParaRPr lang="en-US" sz="3600" b="1" dirty="0">
              <a:solidFill>
                <a:srgbClr val="C00000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986677" y="6381328"/>
            <a:ext cx="741682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1600" b="1" dirty="0" smtClean="0"/>
              <a:t>Source: </a:t>
            </a:r>
            <a:r>
              <a:rPr lang="en-IE" sz="1600" dirty="0" smtClean="0"/>
              <a:t>Public Health England </a:t>
            </a:r>
            <a:endParaRPr lang="en-IE" sz="1600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0370" y="1143328"/>
            <a:ext cx="7011990" cy="523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84083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Ebola and infectivity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484784"/>
            <a:ext cx="8712968" cy="4525963"/>
          </a:xfrm>
        </p:spPr>
        <p:txBody>
          <a:bodyPr>
            <a:normAutofit fontScale="92500" lnSpcReduction="10000"/>
          </a:bodyPr>
          <a:lstStyle/>
          <a:p>
            <a:r>
              <a:rPr lang="en-US" sz="2800" dirty="0" smtClean="0"/>
              <a:t>Ebola virus is spread among people through: </a:t>
            </a:r>
          </a:p>
          <a:p>
            <a:pPr marL="723900" lvl="1" indent="-368300">
              <a:tabLst>
                <a:tab pos="723900" algn="l"/>
              </a:tabLst>
            </a:pPr>
            <a:r>
              <a:rPr lang="en-US" sz="2300" dirty="0"/>
              <a:t>T</a:t>
            </a:r>
            <a:r>
              <a:rPr lang="en-US" sz="2300" dirty="0" smtClean="0"/>
              <a:t>ouching body fluids of a person who is sick with or has died from Ebola </a:t>
            </a:r>
          </a:p>
          <a:p>
            <a:pPr marL="723900" lvl="1" indent="-368300">
              <a:tabLst>
                <a:tab pos="723900" algn="l"/>
              </a:tabLst>
            </a:pPr>
            <a:r>
              <a:rPr lang="en-US" sz="2300" dirty="0" smtClean="0"/>
              <a:t>Touching or using objects contaminated with Ebola</a:t>
            </a:r>
          </a:p>
          <a:p>
            <a:pPr marL="444500" lvl="1" indent="-258763">
              <a:buNone/>
              <a:tabLst>
                <a:tab pos="444500" algn="l"/>
              </a:tabLst>
            </a:pPr>
            <a:endParaRPr lang="en-US" sz="800" dirty="0" smtClean="0"/>
          </a:p>
          <a:p>
            <a:r>
              <a:rPr lang="en-US" sz="2800" dirty="0" smtClean="0"/>
              <a:t>People infected with Ebola can only spread the virus to others once they have developed symptoms</a:t>
            </a:r>
          </a:p>
          <a:p>
            <a:r>
              <a:rPr lang="en-US" sz="2800" dirty="0" smtClean="0"/>
              <a:t>People with no or very mild symptoms (low-grade fever), level of virus is low and unlikely to pose a risk to others</a:t>
            </a:r>
          </a:p>
          <a:p>
            <a:r>
              <a:rPr lang="en-US" sz="2800" dirty="0" smtClean="0"/>
              <a:t>Once a person is unwell, all body fluids are infectious, with blood, vomit and </a:t>
            </a:r>
            <a:r>
              <a:rPr lang="en-US" sz="2800" dirty="0" err="1" smtClean="0"/>
              <a:t>diarrhoea</a:t>
            </a:r>
            <a:r>
              <a:rPr lang="en-US" sz="2800" dirty="0" smtClean="0"/>
              <a:t> being the most infectious</a:t>
            </a:r>
          </a:p>
          <a:p>
            <a:r>
              <a:rPr lang="en-US" sz="2800" dirty="0" smtClean="0"/>
              <a:t>Semen can remain infectious for up to three months after recovery</a:t>
            </a:r>
          </a:p>
          <a:p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721118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274638"/>
            <a:ext cx="8712968" cy="1143000"/>
          </a:xfrm>
        </p:spPr>
        <p:txBody>
          <a:bodyPr>
            <a:noAutofit/>
          </a:bodyPr>
          <a:lstStyle/>
          <a:p>
            <a:r>
              <a:rPr lang="en-US" sz="3600" b="1" dirty="0" smtClean="0">
                <a:solidFill>
                  <a:srgbClr val="C00000"/>
                </a:solidFill>
              </a:rPr>
              <a:t>Clinical illness in first 106 patients with EVD, </a:t>
            </a:r>
            <a:br>
              <a:rPr lang="en-US" sz="3600" b="1" dirty="0" smtClean="0">
                <a:solidFill>
                  <a:srgbClr val="C00000"/>
                </a:solidFill>
              </a:rPr>
            </a:br>
            <a:r>
              <a:rPr lang="en-US" sz="3600" b="1" dirty="0" smtClean="0">
                <a:solidFill>
                  <a:srgbClr val="C00000"/>
                </a:solidFill>
              </a:rPr>
              <a:t>Sierra Leone, May-June 2014 (n=106)</a:t>
            </a:r>
            <a:br>
              <a:rPr lang="en-US" sz="3600" b="1" dirty="0" smtClean="0">
                <a:solidFill>
                  <a:srgbClr val="C00000"/>
                </a:solidFill>
              </a:rPr>
            </a:br>
            <a:r>
              <a:rPr lang="en-US" sz="2400" b="1" dirty="0" err="1" smtClean="0">
                <a:solidFill>
                  <a:srgbClr val="C00000"/>
                </a:solidFill>
              </a:rPr>
              <a:t>Schieffelin</a:t>
            </a:r>
            <a:r>
              <a:rPr lang="en-US" sz="2400" b="1" dirty="0" smtClean="0">
                <a:solidFill>
                  <a:srgbClr val="C00000"/>
                </a:solidFill>
              </a:rPr>
              <a:t> et al, NEJM, 29 Oct 2014</a:t>
            </a:r>
            <a:endParaRPr lang="en-US" sz="2400" b="1" dirty="0">
              <a:solidFill>
                <a:srgbClr val="C0000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39752" y="1628800"/>
            <a:ext cx="4669092" cy="5184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999449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pPr>
              <a:defRPr/>
            </a:pPr>
            <a:r>
              <a:rPr lang="en-IE" sz="3200" b="1" dirty="0" smtClean="0">
                <a:solidFill>
                  <a:srgbClr val="C00000"/>
                </a:solidFill>
                <a:effectLst/>
                <a:latin typeface="Calibri" pitchFamily="34" charset="0"/>
                <a:cs typeface="Calibri" pitchFamily="34" charset="0"/>
              </a:rPr>
              <a:t>What is the natural history of EVD in humans?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>
            <a:normAutofit fontScale="85000" lnSpcReduction="20000"/>
          </a:bodyPr>
          <a:lstStyle/>
          <a:p>
            <a:r>
              <a:rPr lang="en-IE" b="1" dirty="0" smtClean="0">
                <a:latin typeface="Calibri" pitchFamily="34" charset="0"/>
                <a:cs typeface="Calibri" pitchFamily="34" charset="0"/>
              </a:rPr>
              <a:t>Non-fatal cases</a:t>
            </a:r>
          </a:p>
          <a:p>
            <a:pPr lvl="1"/>
            <a:r>
              <a:rPr lang="en-IE" dirty="0" smtClean="0">
                <a:latin typeface="Calibri" pitchFamily="34" charset="0"/>
                <a:cs typeface="Calibri" pitchFamily="34" charset="0"/>
              </a:rPr>
              <a:t>Fever for 5-9 days and then improve</a:t>
            </a:r>
          </a:p>
          <a:p>
            <a:pPr lvl="1"/>
            <a:r>
              <a:rPr lang="en-IE" dirty="0" smtClean="0">
                <a:latin typeface="Calibri" pitchFamily="34" charset="0"/>
                <a:cs typeface="Calibri" pitchFamily="34" charset="0"/>
              </a:rPr>
              <a:t>Coincident with humoral antibody response</a:t>
            </a:r>
          </a:p>
          <a:p>
            <a:pPr lvl="1"/>
            <a:r>
              <a:rPr lang="en-IE" dirty="0" smtClean="0">
                <a:latin typeface="Calibri" pitchFamily="34" charset="0"/>
                <a:cs typeface="Calibri" pitchFamily="34" charset="0"/>
              </a:rPr>
              <a:t>Complete recovery can take weeks</a:t>
            </a:r>
          </a:p>
          <a:p>
            <a:pPr lvl="2">
              <a:buClr>
                <a:schemeClr val="tx1"/>
              </a:buClr>
              <a:buFont typeface="Arial" pitchFamily="34" charset="0"/>
              <a:buChar char="•"/>
            </a:pPr>
            <a:r>
              <a:rPr lang="en-IE" dirty="0" smtClean="0">
                <a:latin typeface="Calibri" pitchFamily="34" charset="0"/>
                <a:cs typeface="Calibri" pitchFamily="34" charset="0"/>
              </a:rPr>
              <a:t>Weakness/ arthralgias/ headaches/ hair loss</a:t>
            </a:r>
          </a:p>
          <a:p>
            <a:pPr lvl="2">
              <a:buClr>
                <a:schemeClr val="tx1"/>
              </a:buClr>
              <a:buNone/>
            </a:pPr>
            <a:endParaRPr lang="en-IE" dirty="0" smtClean="0">
              <a:latin typeface="Calibri" pitchFamily="34" charset="0"/>
              <a:cs typeface="Calibri" pitchFamily="34" charset="0"/>
            </a:endParaRPr>
          </a:p>
          <a:p>
            <a:r>
              <a:rPr lang="en-IE" b="1" dirty="0" smtClean="0">
                <a:latin typeface="Calibri" pitchFamily="34" charset="0"/>
                <a:cs typeface="Calibri" pitchFamily="34" charset="0"/>
              </a:rPr>
              <a:t>Deaths</a:t>
            </a:r>
          </a:p>
          <a:p>
            <a:pPr lvl="1"/>
            <a:r>
              <a:rPr lang="en-IE" dirty="0" smtClean="0">
                <a:latin typeface="Calibri" pitchFamily="34" charset="0"/>
                <a:cs typeface="Calibri" pitchFamily="34" charset="0"/>
              </a:rPr>
              <a:t>Mortality: 30-90%</a:t>
            </a:r>
          </a:p>
          <a:p>
            <a:pPr lvl="1"/>
            <a:r>
              <a:rPr lang="en-IE" dirty="0" smtClean="0">
                <a:latin typeface="Calibri" pitchFamily="34" charset="0"/>
                <a:cs typeface="Calibri" pitchFamily="34" charset="0"/>
              </a:rPr>
              <a:t>Current outbreak:</a:t>
            </a:r>
          </a:p>
          <a:p>
            <a:pPr lvl="2"/>
            <a:r>
              <a:rPr lang="en-IE" dirty="0" smtClean="0">
                <a:latin typeface="Calibri" pitchFamily="34" charset="0"/>
                <a:cs typeface="Calibri" pitchFamily="34" charset="0"/>
              </a:rPr>
              <a:t>Case fatality rate: 70%</a:t>
            </a:r>
            <a:r>
              <a:rPr lang="en-IE" baseline="30000" dirty="0" smtClean="0">
                <a:latin typeface="Calibri" pitchFamily="34" charset="0"/>
                <a:cs typeface="Calibri" pitchFamily="34" charset="0"/>
              </a:rPr>
              <a:t>1</a:t>
            </a:r>
            <a:endParaRPr lang="en-IE" sz="2200" baseline="30000" dirty="0" smtClean="0">
              <a:latin typeface="Calibri" pitchFamily="34" charset="0"/>
              <a:cs typeface="Calibri" pitchFamily="34" charset="0"/>
            </a:endParaRPr>
          </a:p>
          <a:p>
            <a:pPr lvl="2"/>
            <a:r>
              <a:rPr lang="en-IE" dirty="0" smtClean="0">
                <a:latin typeface="Calibri" pitchFamily="34" charset="0"/>
                <a:cs typeface="Calibri" pitchFamily="34" charset="0"/>
              </a:rPr>
              <a:t>Among hospitalised cases, deaths occur on average 4.2 days after admission</a:t>
            </a:r>
            <a:r>
              <a:rPr lang="en-IE" baseline="30000" dirty="0" smtClean="0">
                <a:latin typeface="Calibri" pitchFamily="34" charset="0"/>
                <a:cs typeface="Calibri" pitchFamily="34" charset="0"/>
              </a:rPr>
              <a:t>1</a:t>
            </a:r>
          </a:p>
          <a:p>
            <a:pPr lvl="2">
              <a:buNone/>
            </a:pPr>
            <a:endParaRPr lang="en-IE" dirty="0" smtClean="0">
              <a:latin typeface="Calibri" pitchFamily="34" charset="0"/>
              <a:cs typeface="Calibri" pitchFamily="34" charset="0"/>
            </a:endParaRPr>
          </a:p>
          <a:p>
            <a:pPr marL="0" lvl="2" indent="0">
              <a:buNone/>
            </a:pPr>
            <a:r>
              <a:rPr lang="en-IE" sz="1600" baseline="30000" dirty="0" smtClean="0">
                <a:latin typeface="Calibri" pitchFamily="34" charset="0"/>
                <a:cs typeface="Calibri" pitchFamily="34" charset="0"/>
              </a:rPr>
              <a:t>1 </a:t>
            </a:r>
            <a:r>
              <a:rPr lang="en-IE" sz="1600" dirty="0" smtClean="0">
                <a:latin typeface="Calibri" pitchFamily="34" charset="0"/>
                <a:cs typeface="Calibri" pitchFamily="34" charset="0"/>
              </a:rPr>
              <a:t>WHO Ebola </a:t>
            </a:r>
            <a:r>
              <a:rPr lang="en-IE" sz="1600" smtClean="0">
                <a:latin typeface="Calibri" pitchFamily="34" charset="0"/>
                <a:cs typeface="Calibri" pitchFamily="34" charset="0"/>
              </a:rPr>
              <a:t>Response Team. Ebola </a:t>
            </a:r>
            <a:r>
              <a:rPr lang="en-IE" sz="1600" dirty="0" smtClean="0">
                <a:latin typeface="Calibri" pitchFamily="34" charset="0"/>
                <a:cs typeface="Calibri" pitchFamily="34" charset="0"/>
              </a:rPr>
              <a:t>Virus Disease in West Africa – the first  9 months of the epidemic and forward projections. N Eng J Med 2014; 371:1481-95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Ebola shares </a:t>
            </a:r>
            <a:r>
              <a:rPr lang="en-US" b="1" dirty="0">
                <a:solidFill>
                  <a:srgbClr val="C00000"/>
                </a:solidFill>
              </a:rPr>
              <a:t>symptoms with many diseases!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Malaria</a:t>
            </a:r>
          </a:p>
          <a:p>
            <a:r>
              <a:rPr lang="en-US" dirty="0" smtClean="0"/>
              <a:t>Typhoid fever</a:t>
            </a:r>
          </a:p>
          <a:p>
            <a:r>
              <a:rPr lang="en-US" dirty="0" smtClean="0"/>
              <a:t>Cholera</a:t>
            </a:r>
          </a:p>
          <a:p>
            <a:r>
              <a:rPr lang="en-US" dirty="0" smtClean="0"/>
              <a:t>Other viral hemorrhagic fevers (e.g., Lassa)</a:t>
            </a:r>
          </a:p>
          <a:p>
            <a:endParaRPr lang="en-US" dirty="0"/>
          </a:p>
          <a:p>
            <a:r>
              <a:rPr lang="en-US" dirty="0" smtClean="0"/>
              <a:t>Most people sick with fever, vomiting, and diarrhea do not have Ebola</a:t>
            </a:r>
          </a:p>
        </p:txBody>
      </p:sp>
    </p:spTree>
    <p:extLst>
      <p:ext uri="{BB962C8B-B14F-4D97-AF65-F5344CB8AC3E}">
        <p14:creationId xmlns:p14="http://schemas.microsoft.com/office/powerpoint/2010/main" val="4133565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Management of patients</a:t>
            </a:r>
            <a:br>
              <a:rPr lang="en-US" b="1" dirty="0" smtClean="0">
                <a:solidFill>
                  <a:srgbClr val="C00000"/>
                </a:solidFill>
              </a:rPr>
            </a:br>
            <a:r>
              <a:rPr lang="en-US" sz="3600" b="1" dirty="0" smtClean="0">
                <a:solidFill>
                  <a:srgbClr val="C00000"/>
                </a:solidFill>
              </a:rPr>
              <a:t>Treatment and Vaccines</a:t>
            </a:r>
            <a:endParaRPr lang="en-US" sz="3600" b="1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484784"/>
            <a:ext cx="7920880" cy="4525963"/>
          </a:xfrm>
        </p:spPr>
        <p:txBody>
          <a:bodyPr>
            <a:normAutofit/>
          </a:bodyPr>
          <a:lstStyle/>
          <a:p>
            <a:r>
              <a:rPr lang="en-US" sz="2800" dirty="0" smtClean="0"/>
              <a:t>Isolation</a:t>
            </a:r>
          </a:p>
          <a:p>
            <a:r>
              <a:rPr lang="en-US" sz="2800" dirty="0" smtClean="0"/>
              <a:t>Ill patients require intensive supportive care</a:t>
            </a:r>
          </a:p>
          <a:p>
            <a:r>
              <a:rPr lang="en-US" sz="2800" dirty="0" smtClean="0"/>
              <a:t>Fluids: oral rehydration if possible</a:t>
            </a:r>
          </a:p>
          <a:p>
            <a:r>
              <a:rPr lang="en-US" sz="2800" dirty="0" smtClean="0"/>
              <a:t>No licensed vaccine available (several being tested)</a:t>
            </a:r>
          </a:p>
          <a:p>
            <a:r>
              <a:rPr lang="en-US" sz="2800" dirty="0" smtClean="0"/>
              <a:t>No specific treatment available</a:t>
            </a:r>
          </a:p>
          <a:p>
            <a:r>
              <a:rPr lang="en-US" sz="2800" dirty="0" smtClean="0"/>
              <a:t>New drug therapies being </a:t>
            </a:r>
          </a:p>
          <a:p>
            <a:pPr>
              <a:buNone/>
            </a:pPr>
            <a:r>
              <a:rPr lang="en-US" sz="2800" dirty="0" smtClean="0"/>
              <a:t>	evaluated</a:t>
            </a: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92080" y="3986043"/>
            <a:ext cx="3240360" cy="23232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129346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Title 1"/>
          <p:cNvSpPr>
            <a:spLocks noGrp="1"/>
          </p:cNvSpPr>
          <p:nvPr>
            <p:ph type="title"/>
          </p:nvPr>
        </p:nvSpPr>
        <p:spPr>
          <a:xfrm>
            <a:off x="467544" y="44624"/>
            <a:ext cx="8229600" cy="114300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Control in the population</a:t>
            </a:r>
          </a:p>
        </p:txBody>
      </p:sp>
      <p:pic>
        <p:nvPicPr>
          <p:cNvPr id="20482" name="Picture 3" descr="Screen Shot 2014-10-07 at 08.50.25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09675" y="1147763"/>
            <a:ext cx="6970713" cy="530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b="1" dirty="0" smtClean="0">
                <a:solidFill>
                  <a:srgbClr val="C00000"/>
                </a:solidFill>
              </a:rPr>
              <a:t>Acknowledgements</a:t>
            </a:r>
            <a:endParaRPr lang="en-IE" b="1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363272" cy="4525963"/>
          </a:xfrm>
        </p:spPr>
        <p:txBody>
          <a:bodyPr/>
          <a:lstStyle/>
          <a:p>
            <a:r>
              <a:rPr lang="en-IE" dirty="0" smtClean="0"/>
              <a:t>Adapted from materials produced by:</a:t>
            </a:r>
          </a:p>
          <a:p>
            <a:pPr lvl="1"/>
            <a:r>
              <a:rPr lang="en-IE" dirty="0" smtClean="0"/>
              <a:t>World Health Organisation (WHO)</a:t>
            </a:r>
          </a:p>
          <a:p>
            <a:pPr lvl="1"/>
            <a:r>
              <a:rPr lang="en-IE" dirty="0" smtClean="0"/>
              <a:t>Centers for Disease Control and Prevention (CDC)</a:t>
            </a:r>
          </a:p>
          <a:p>
            <a:pPr lvl="1"/>
            <a:r>
              <a:rPr lang="en-IE" dirty="0" smtClean="0"/>
              <a:t>Nigerian Centre for Disease Control and Prevention</a:t>
            </a:r>
          </a:p>
          <a:p>
            <a:pPr lvl="1"/>
            <a:r>
              <a:rPr lang="en-IE" dirty="0" smtClean="0"/>
              <a:t>Public Health England</a:t>
            </a:r>
          </a:p>
          <a:p>
            <a:pPr lvl="1"/>
            <a:r>
              <a:rPr lang="en-IE" dirty="0" smtClean="0"/>
              <a:t>Dr Todd F Hatchette</a:t>
            </a:r>
            <a:r>
              <a:rPr lang="en-US" dirty="0" smtClean="0"/>
              <a:t>, </a:t>
            </a:r>
            <a:r>
              <a:rPr lang="en-IE" dirty="0" smtClean="0"/>
              <a:t>Nova Scotia, Canada</a:t>
            </a:r>
          </a:p>
          <a:p>
            <a:pPr lvl="1">
              <a:buNone/>
            </a:pPr>
            <a:endParaRPr lang="en-IE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IE" sz="4000" b="1" dirty="0" smtClean="0">
                <a:solidFill>
                  <a:srgbClr val="C00000"/>
                </a:solidFill>
                <a:effectLst/>
                <a:latin typeface="Calibri" pitchFamily="34" charset="0"/>
                <a:cs typeface="Calibri" pitchFamily="34" charset="0"/>
              </a:rPr>
              <a:t>What is Ebola?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67944" y="1484784"/>
            <a:ext cx="4824536" cy="4525963"/>
          </a:xfrm>
        </p:spPr>
        <p:txBody>
          <a:bodyPr>
            <a:normAutofit/>
          </a:bodyPr>
          <a:lstStyle/>
          <a:p>
            <a:pPr>
              <a:buNone/>
              <a:defRPr/>
            </a:pPr>
            <a:r>
              <a:rPr lang="en-US" b="1" i="1" dirty="0" smtClean="0">
                <a:latin typeface="Calibri" pitchFamily="34" charset="0"/>
                <a:cs typeface="Calibri" pitchFamily="34" charset="0"/>
              </a:rPr>
              <a:t>Filoviridae</a:t>
            </a:r>
            <a:endParaRPr lang="en-US" i="1" dirty="0" smtClean="0">
              <a:latin typeface="Calibri" pitchFamily="34" charset="0"/>
              <a:cs typeface="Calibri" pitchFamily="34" charset="0"/>
            </a:endParaRPr>
          </a:p>
          <a:p>
            <a:pPr>
              <a:defRPr/>
            </a:pPr>
            <a:r>
              <a:rPr lang="en-US" i="1" dirty="0" smtClean="0">
                <a:latin typeface="Calibri" pitchFamily="34" charset="0"/>
                <a:cs typeface="Calibri" pitchFamily="34" charset="0"/>
              </a:rPr>
              <a:t>Ebolavirus </a:t>
            </a:r>
            <a:r>
              <a:rPr lang="en-US" dirty="0" smtClean="0">
                <a:latin typeface="Calibri" pitchFamily="34" charset="0"/>
                <a:cs typeface="Calibri" pitchFamily="34" charset="0"/>
              </a:rPr>
              <a:t>– 5 viruses/species</a:t>
            </a:r>
          </a:p>
          <a:p>
            <a:pPr lvl="1">
              <a:defRPr/>
            </a:pPr>
            <a:r>
              <a:rPr lang="en-US" dirty="0" smtClean="0">
                <a:latin typeface="Calibri" pitchFamily="34" charset="0"/>
                <a:cs typeface="Calibri" pitchFamily="34" charset="0"/>
              </a:rPr>
              <a:t>Ebola (Zaire)</a:t>
            </a:r>
          </a:p>
          <a:p>
            <a:pPr lvl="1">
              <a:defRPr/>
            </a:pPr>
            <a:r>
              <a:rPr lang="en-US" dirty="0" smtClean="0">
                <a:latin typeface="Calibri" pitchFamily="34" charset="0"/>
                <a:cs typeface="Calibri" pitchFamily="34" charset="0"/>
              </a:rPr>
              <a:t>Sudan</a:t>
            </a:r>
          </a:p>
          <a:p>
            <a:pPr lvl="1">
              <a:defRPr/>
            </a:pPr>
            <a:r>
              <a:rPr lang="en-US" dirty="0" smtClean="0">
                <a:latin typeface="Calibri" pitchFamily="34" charset="0"/>
                <a:cs typeface="Calibri" pitchFamily="34" charset="0"/>
              </a:rPr>
              <a:t>Bundibugyo</a:t>
            </a:r>
          </a:p>
          <a:p>
            <a:pPr lvl="1">
              <a:defRPr/>
            </a:pPr>
            <a:r>
              <a:rPr lang="en-US" dirty="0" smtClean="0">
                <a:latin typeface="Calibri" pitchFamily="34" charset="0"/>
                <a:cs typeface="Calibri" pitchFamily="34" charset="0"/>
              </a:rPr>
              <a:t>Tai Forest </a:t>
            </a:r>
          </a:p>
          <a:p>
            <a:pPr lvl="1">
              <a:defRPr/>
            </a:pPr>
            <a:r>
              <a:rPr lang="en-US" dirty="0" smtClean="0">
                <a:latin typeface="Calibri" pitchFamily="34" charset="0"/>
                <a:cs typeface="Calibri" pitchFamily="34" charset="0"/>
              </a:rPr>
              <a:t>Reston</a:t>
            </a:r>
            <a:endParaRPr lang="en-US" i="1" dirty="0" smtClean="0">
              <a:latin typeface="Calibri" pitchFamily="34" charset="0"/>
              <a:cs typeface="Calibri" pitchFamily="34" charset="0"/>
            </a:endParaRPr>
          </a:p>
          <a:p>
            <a:pPr>
              <a:defRPr/>
            </a:pPr>
            <a:r>
              <a:rPr lang="en-US" sz="2800" i="1" dirty="0" smtClean="0">
                <a:latin typeface="Calibri" pitchFamily="34" charset="0"/>
                <a:cs typeface="Calibri" pitchFamily="34" charset="0"/>
              </a:rPr>
              <a:t>Marburgvirus </a:t>
            </a:r>
            <a:r>
              <a:rPr lang="en-US" sz="1800" dirty="0" smtClean="0">
                <a:latin typeface="Calibri" pitchFamily="34" charset="0"/>
                <a:cs typeface="Calibri" pitchFamily="34" charset="0"/>
              </a:rPr>
              <a:t>(single species)</a:t>
            </a:r>
          </a:p>
          <a:p>
            <a:pPr>
              <a:defRPr/>
            </a:pPr>
            <a:r>
              <a:rPr lang="en-US" i="1" dirty="0" smtClean="0">
                <a:latin typeface="Calibri" pitchFamily="34" charset="0"/>
                <a:cs typeface="Calibri" pitchFamily="34" charset="0"/>
              </a:rPr>
              <a:t>Cuevavirus</a:t>
            </a:r>
            <a:endParaRPr lang="en-IE" dirty="0" smtClean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pPr>
              <a:defRPr/>
            </a:pPr>
            <a:fld id="{6A6A3A05-B32A-4E80-8013-8CC2D280F106}" type="slidenum">
              <a:rPr lang="en-US" sz="1400" smtClean="0"/>
              <a:pPr>
                <a:defRPr/>
              </a:pPr>
              <a:t>2</a:t>
            </a:fld>
            <a:endParaRPr lang="en-US" sz="1400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1981200"/>
            <a:ext cx="3438237" cy="26386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>
                <a:solidFill>
                  <a:srgbClr val="C00000"/>
                </a:solidFill>
              </a:rPr>
              <a:t>More Information</a:t>
            </a:r>
            <a:endParaRPr lang="en-IE" b="1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435280" cy="4525963"/>
          </a:xfrm>
        </p:spPr>
        <p:txBody>
          <a:bodyPr>
            <a:normAutofit/>
          </a:bodyPr>
          <a:lstStyle/>
          <a:p>
            <a:r>
              <a:rPr lang="en-IE" dirty="0" smtClean="0"/>
              <a:t>Health Protection Surveillance Centre</a:t>
            </a:r>
          </a:p>
          <a:p>
            <a:pPr>
              <a:buNone/>
            </a:pPr>
            <a:r>
              <a:rPr lang="en-GB" dirty="0" smtClean="0"/>
              <a:t>	</a:t>
            </a:r>
            <a:r>
              <a:rPr lang="en-GB" sz="2400" dirty="0" smtClean="0">
                <a:hlinkClick r:id="rId2"/>
              </a:rPr>
              <a:t>http://www.hpsc.ie/News/MainBody,14571,en.html</a:t>
            </a:r>
            <a:endParaRPr lang="en-GB" sz="2400" dirty="0" smtClean="0"/>
          </a:p>
          <a:p>
            <a:r>
              <a:rPr lang="en-GB" dirty="0" smtClean="0"/>
              <a:t>CDC</a:t>
            </a:r>
          </a:p>
          <a:p>
            <a:pPr lvl="1">
              <a:buNone/>
            </a:pPr>
            <a:r>
              <a:rPr lang="en-GB" sz="2400" dirty="0" smtClean="0">
                <a:hlinkClick r:id="rId3"/>
              </a:rPr>
              <a:t>http://www.cdc.gov/vhf/ebola/index.html</a:t>
            </a:r>
            <a:endParaRPr lang="en-GB" sz="2400" dirty="0" smtClean="0"/>
          </a:p>
          <a:p>
            <a:r>
              <a:rPr lang="en-GB" dirty="0" smtClean="0"/>
              <a:t>WHO</a:t>
            </a:r>
          </a:p>
          <a:p>
            <a:pPr lvl="1">
              <a:buNone/>
            </a:pPr>
            <a:r>
              <a:rPr lang="en-GB" sz="2400" dirty="0" smtClean="0">
                <a:hlinkClick r:id="rId4"/>
              </a:rPr>
              <a:t>http://www.who.int/csr/disease/ebola/en/</a:t>
            </a:r>
            <a:endParaRPr lang="en-GB" sz="2400" dirty="0" smtClean="0"/>
          </a:p>
          <a:p>
            <a:r>
              <a:rPr lang="en-GB" dirty="0" smtClean="0"/>
              <a:t>HSE</a:t>
            </a:r>
          </a:p>
          <a:p>
            <a:pPr lvl="1">
              <a:buNone/>
            </a:pPr>
            <a:r>
              <a:rPr lang="en-GB" sz="2400" dirty="0" smtClean="0">
                <a:hlinkClick r:id="rId4"/>
              </a:rPr>
              <a:t>http://www.hse.ie/eng/services/Campaigns/Ebolaupdate.html</a:t>
            </a:r>
          </a:p>
          <a:p>
            <a:endParaRPr lang="en-GB" dirty="0" smtClean="0"/>
          </a:p>
          <a:p>
            <a:pPr>
              <a:buNone/>
            </a:pPr>
            <a:endParaRPr lang="en-IE" dirty="0" smtClean="0"/>
          </a:p>
          <a:p>
            <a:pPr lvl="1">
              <a:buNone/>
            </a:pPr>
            <a:endParaRPr lang="en-IE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8229600" cy="1143000"/>
          </a:xfrm>
        </p:spPr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</a:rPr>
              <a:t>Where Does it Come From?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340768"/>
            <a:ext cx="8229600" cy="4525963"/>
          </a:xfrm>
        </p:spPr>
        <p:txBody>
          <a:bodyPr/>
          <a:lstStyle/>
          <a:p>
            <a:r>
              <a:rPr lang="en-US" dirty="0" smtClean="0"/>
              <a:t>Not entirely clear, but likely fruit bats are natural Ebola virus hosts</a:t>
            </a:r>
            <a:endParaRPr lang="en-US" dirty="0"/>
          </a:p>
        </p:txBody>
      </p:sp>
      <p:pic>
        <p:nvPicPr>
          <p:cNvPr id="4" name="Content Placeholder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98" r="73625"/>
          <a:stretch/>
        </p:blipFill>
        <p:spPr>
          <a:xfrm>
            <a:off x="683568" y="2420888"/>
            <a:ext cx="2022764" cy="40646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9487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</a:rPr>
              <a:t>Where Does it Come From?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Bats may infect other animals</a:t>
            </a:r>
            <a:endParaRPr lang="en-US" dirty="0"/>
          </a:p>
        </p:txBody>
      </p:sp>
      <p:pic>
        <p:nvPicPr>
          <p:cNvPr id="4" name="Content Placeholder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98" r="30811"/>
          <a:stretch/>
        </p:blipFill>
        <p:spPr>
          <a:xfrm>
            <a:off x="609600" y="2362200"/>
            <a:ext cx="5306291" cy="40646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7690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</a:rPr>
              <a:t>Where Does it Come From?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124744"/>
            <a:ext cx="8352928" cy="4680520"/>
          </a:xfrm>
        </p:spPr>
        <p:txBody>
          <a:bodyPr/>
          <a:lstStyle/>
          <a:p>
            <a:r>
              <a:rPr lang="en-US" dirty="0" smtClean="0"/>
              <a:t>Any of these can infect humans</a:t>
            </a:r>
            <a:endParaRPr lang="en-US" dirty="0"/>
          </a:p>
        </p:txBody>
      </p:sp>
      <p:pic>
        <p:nvPicPr>
          <p:cNvPr id="4" name="Content Placeholder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98"/>
          <a:stretch/>
        </p:blipFill>
        <p:spPr>
          <a:xfrm>
            <a:off x="609600" y="2362200"/>
            <a:ext cx="7669315" cy="40646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7057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229600" cy="1143000"/>
          </a:xfrm>
        </p:spPr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</a:rPr>
              <a:t>Where Does it Come From?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65237"/>
            <a:ext cx="8229600" cy="4525963"/>
          </a:xfrm>
        </p:spPr>
        <p:txBody>
          <a:bodyPr/>
          <a:lstStyle/>
          <a:p>
            <a:r>
              <a:rPr lang="en-US" dirty="0" smtClean="0"/>
              <a:t>Once a human is infected, human-to-human transmission occurs</a:t>
            </a:r>
            <a:endParaRPr lang="en-US" dirty="0"/>
          </a:p>
        </p:txBody>
      </p:sp>
      <p:pic>
        <p:nvPicPr>
          <p:cNvPr id="4" name="Content Placeholder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98"/>
          <a:stretch/>
        </p:blipFill>
        <p:spPr>
          <a:xfrm>
            <a:off x="609600" y="2362200"/>
            <a:ext cx="7669315" cy="40646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055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n-IE" sz="4000" b="1" dirty="0" smtClean="0">
                <a:solidFill>
                  <a:srgbClr val="C00000"/>
                </a:solidFill>
                <a:effectLst/>
                <a:latin typeface="Calibri" pitchFamily="34" charset="0"/>
                <a:cs typeface="Calibri" pitchFamily="34" charset="0"/>
              </a:rPr>
              <a:t>How are humans infected - 1?</a:t>
            </a:r>
            <a:br>
              <a:rPr lang="en-IE" sz="4000" b="1" dirty="0" smtClean="0">
                <a:solidFill>
                  <a:srgbClr val="C00000"/>
                </a:solidFill>
                <a:effectLst/>
                <a:latin typeface="Calibri" pitchFamily="34" charset="0"/>
                <a:cs typeface="Calibri" pitchFamily="34" charset="0"/>
              </a:rPr>
            </a:br>
            <a:endParaRPr lang="en-IE" sz="4000" b="1" dirty="0" smtClean="0">
              <a:solidFill>
                <a:srgbClr val="C00000"/>
              </a:solidFill>
              <a:effectLst/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962400" y="1268760"/>
            <a:ext cx="5181600" cy="4525963"/>
          </a:xfrm>
        </p:spPr>
        <p:txBody>
          <a:bodyPr/>
          <a:lstStyle/>
          <a:p>
            <a:r>
              <a:rPr lang="en-IE" b="1" dirty="0" smtClean="0">
                <a:latin typeface="Calibri" pitchFamily="34" charset="0"/>
                <a:cs typeface="Calibri" pitchFamily="34" charset="0"/>
              </a:rPr>
              <a:t>Infected fruit bats</a:t>
            </a:r>
          </a:p>
          <a:p>
            <a:pPr lvl="1"/>
            <a:r>
              <a:rPr lang="en-IE" dirty="0" smtClean="0">
                <a:latin typeface="Calibri" pitchFamily="34" charset="0"/>
                <a:cs typeface="Calibri" pitchFamily="34" charset="0"/>
              </a:rPr>
              <a:t>Bats have high titres in faeces</a:t>
            </a:r>
          </a:p>
          <a:p>
            <a:pPr lvl="1"/>
            <a:r>
              <a:rPr lang="en-IE" dirty="0" smtClean="0">
                <a:latin typeface="Calibri" pitchFamily="34" charset="0"/>
                <a:cs typeface="Calibri" pitchFamily="34" charset="0"/>
              </a:rPr>
              <a:t>Used as food</a:t>
            </a:r>
          </a:p>
          <a:p>
            <a:pPr lvl="1">
              <a:buNone/>
            </a:pPr>
            <a:endParaRPr lang="en-IE" dirty="0" smtClean="0">
              <a:latin typeface="Calibri" pitchFamily="34" charset="0"/>
              <a:cs typeface="Calibri" pitchFamily="34" charset="0"/>
            </a:endParaRPr>
          </a:p>
          <a:p>
            <a:pPr lvl="1">
              <a:buNone/>
            </a:pPr>
            <a:endParaRPr lang="en-IE" dirty="0" smtClean="0">
              <a:latin typeface="Calibri" pitchFamily="34" charset="0"/>
              <a:cs typeface="Calibri" pitchFamily="34" charset="0"/>
            </a:endParaRPr>
          </a:p>
          <a:p>
            <a:r>
              <a:rPr lang="en-IE" b="1" dirty="0" smtClean="0">
                <a:latin typeface="Calibri" pitchFamily="34" charset="0"/>
                <a:cs typeface="Calibri" pitchFamily="34" charset="0"/>
              </a:rPr>
              <a:t>Infected animals e.g. monkeys</a:t>
            </a:r>
          </a:p>
          <a:p>
            <a:pPr lvl="1"/>
            <a:r>
              <a:rPr lang="en-IE" dirty="0" smtClean="0">
                <a:latin typeface="Calibri" pitchFamily="34" charset="0"/>
                <a:cs typeface="Calibri" pitchFamily="34" charset="0"/>
              </a:rPr>
              <a:t>Handling uncooked bush meat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pPr>
              <a:defRPr/>
            </a:pPr>
            <a:fld id="{6A6A3A05-B32A-4E80-8013-8CC2D280F106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836712"/>
            <a:ext cx="3276600" cy="218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381000" y="2996952"/>
            <a:ext cx="347092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1400" b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Bat soup: </a:t>
            </a:r>
            <a:r>
              <a:rPr lang="en-IE" sz="1400" dirty="0" smtClean="0">
                <a:solidFill>
                  <a:schemeClr val="bg2"/>
                </a:solidFill>
                <a:latin typeface="Calibri" pitchFamily="34" charset="0"/>
                <a:cs typeface="Calibri" pitchFamily="34" charset="0"/>
                <a:hlinkClick r:id="rId4"/>
              </a:rPr>
              <a:t>http://squathole.worldpress.com/</a:t>
            </a:r>
            <a:endParaRPr lang="en-IE" sz="1400" dirty="0" smtClean="0">
              <a:solidFill>
                <a:schemeClr val="bg2"/>
              </a:solidFill>
              <a:latin typeface="Calibri" pitchFamily="34" charset="0"/>
              <a:cs typeface="Calibri" pitchFamily="34" charset="0"/>
            </a:endParaRPr>
          </a:p>
          <a:p>
            <a:endParaRPr lang="en-IE" sz="1600" b="1" dirty="0">
              <a:solidFill>
                <a:schemeClr val="bg2"/>
              </a:solidFill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81000" y="3429000"/>
            <a:ext cx="3258097" cy="20094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Rectangle 9"/>
          <p:cNvSpPr/>
          <p:nvPr/>
        </p:nvSpPr>
        <p:spPr>
          <a:xfrm>
            <a:off x="251520" y="5373216"/>
            <a:ext cx="37338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E" sz="1400" b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Bush meat: </a:t>
            </a:r>
            <a:r>
              <a:rPr lang="en-IE" sz="1400" dirty="0" smtClean="0">
                <a:solidFill>
                  <a:schemeClr val="bg2"/>
                </a:solidFill>
                <a:latin typeface="Calibri" pitchFamily="34" charset="0"/>
                <a:cs typeface="Calibri" pitchFamily="34" charset="0"/>
                <a:hlinkClick r:id="rId6"/>
              </a:rPr>
              <a:t>http://www.telegraph.co.uk/news/worldnews/ebola/11006343/Ebola-crisis-why-is-there-bush-meat-in-the-UK.html</a:t>
            </a:r>
            <a:r>
              <a:rPr lang="en-IE" sz="1400" dirty="0" smtClean="0">
                <a:solidFill>
                  <a:schemeClr val="bg2"/>
                </a:solidFill>
                <a:latin typeface="Calibri" pitchFamily="34" charset="0"/>
                <a:cs typeface="Calibri" pitchFamily="34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720080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n-IE" sz="4000" b="1" dirty="0" smtClean="0">
                <a:solidFill>
                  <a:srgbClr val="C00000"/>
                </a:solidFill>
                <a:effectLst/>
                <a:latin typeface="Calibri" pitchFamily="34" charset="0"/>
                <a:cs typeface="Calibri" pitchFamily="34" charset="0"/>
              </a:rPr>
              <a:t>How are humans infected - 2?</a:t>
            </a:r>
            <a:br>
              <a:rPr lang="en-IE" sz="4000" b="1" dirty="0" smtClean="0">
                <a:solidFill>
                  <a:srgbClr val="C00000"/>
                </a:solidFill>
                <a:effectLst/>
                <a:latin typeface="Calibri" pitchFamily="34" charset="0"/>
                <a:cs typeface="Calibri" pitchFamily="34" charset="0"/>
              </a:rPr>
            </a:br>
            <a:endParaRPr lang="en-IE" sz="4000" b="1" dirty="0" smtClean="0">
              <a:solidFill>
                <a:srgbClr val="C00000"/>
              </a:solidFill>
              <a:effectLst/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923928" y="1052736"/>
            <a:ext cx="5220072" cy="5544616"/>
          </a:xfrm>
        </p:spPr>
        <p:txBody>
          <a:bodyPr>
            <a:normAutofit fontScale="92500" lnSpcReduction="20000"/>
          </a:bodyPr>
          <a:lstStyle/>
          <a:p>
            <a:r>
              <a:rPr lang="en-IE" b="1" dirty="0" smtClean="0">
                <a:latin typeface="Calibri" pitchFamily="34" charset="0"/>
                <a:cs typeface="Calibri" pitchFamily="34" charset="0"/>
              </a:rPr>
              <a:t>Human-to-human transmission</a:t>
            </a:r>
          </a:p>
          <a:p>
            <a:pPr lvl="1"/>
            <a:r>
              <a:rPr lang="en-IE" dirty="0" smtClean="0">
                <a:latin typeface="Calibri" pitchFamily="34" charset="0"/>
                <a:cs typeface="Calibri" pitchFamily="34" charset="0"/>
              </a:rPr>
              <a:t>Direct contact with blood or secretions of infected people, including urine, faeces, vomit, spit, sweat, semen and breast milk</a:t>
            </a:r>
          </a:p>
          <a:p>
            <a:pPr lvl="1"/>
            <a:r>
              <a:rPr lang="en-IE" dirty="0" smtClean="0">
                <a:latin typeface="Calibri" pitchFamily="34" charset="0"/>
                <a:cs typeface="Calibri" pitchFamily="34" charset="0"/>
              </a:rPr>
              <a:t>Exposure to objects or environment contaminated with infected secretions</a:t>
            </a:r>
          </a:p>
          <a:p>
            <a:pPr lvl="1"/>
            <a:r>
              <a:rPr lang="en-IE" dirty="0" smtClean="0">
                <a:latin typeface="Calibri" pitchFamily="34" charset="0"/>
                <a:cs typeface="Calibri" pitchFamily="34" charset="0"/>
              </a:rPr>
              <a:t>Burial ceremonies through direct contact with the body</a:t>
            </a:r>
          </a:p>
          <a:p>
            <a:r>
              <a:rPr lang="en-IE" dirty="0" smtClean="0">
                <a:latin typeface="Calibri" pitchFamily="34" charset="0"/>
                <a:cs typeface="Calibri" pitchFamily="34" charset="0"/>
              </a:rPr>
              <a:t>Access through mucosal surface / breaks in skin / parenteral (</a:t>
            </a:r>
            <a:r>
              <a:rPr lang="en-IE" dirty="0" err="1" smtClean="0">
                <a:latin typeface="Calibri" pitchFamily="34" charset="0"/>
                <a:cs typeface="Calibri" pitchFamily="34" charset="0"/>
              </a:rPr>
              <a:t>needlestick</a:t>
            </a:r>
            <a:r>
              <a:rPr lang="en-IE" dirty="0" smtClean="0">
                <a:latin typeface="Calibri" pitchFamily="34" charset="0"/>
                <a:cs typeface="Calibri" pitchFamily="34" charset="0"/>
              </a:rPr>
              <a:t> injury)</a:t>
            </a:r>
          </a:p>
          <a:p>
            <a:r>
              <a:rPr lang="en-IE" dirty="0" smtClean="0">
                <a:latin typeface="Calibri" pitchFamily="34" charset="0"/>
                <a:cs typeface="Calibri" pitchFamily="34" charset="0"/>
              </a:rPr>
              <a:t>Healthcare workers must practice strict infection prevention and control precautions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pPr>
              <a:defRPr/>
            </a:pPr>
            <a:fld id="{6A6A3A05-B32A-4E80-8013-8CC2D280F106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3933056"/>
            <a:ext cx="3456384" cy="23000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1" y="1052736"/>
            <a:ext cx="3338553" cy="2304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1143000"/>
          </a:xfrm>
        </p:spPr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</a:rPr>
              <a:t>Signs and Symptoms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>
          <a:xfrm>
            <a:off x="179512" y="1772816"/>
            <a:ext cx="4608512" cy="3951288"/>
          </a:xfrm>
        </p:spPr>
        <p:txBody>
          <a:bodyPr>
            <a:normAutofit/>
          </a:bodyPr>
          <a:lstStyle/>
          <a:p>
            <a:r>
              <a:rPr lang="en-US" dirty="0" smtClean="0"/>
              <a:t>Signs generally begin 2-21 days after contact with a person who is sick with Ebola</a:t>
            </a:r>
          </a:p>
          <a:p>
            <a:pPr lvl="1"/>
            <a:r>
              <a:rPr lang="en-US" dirty="0" smtClean="0"/>
              <a:t>Most commonly 1-2 weeks, average 11.4 days</a:t>
            </a:r>
          </a:p>
          <a:p>
            <a:pPr lvl="1"/>
            <a:endParaRPr lang="en-US" dirty="0" smtClean="0"/>
          </a:p>
          <a:p>
            <a:r>
              <a:rPr lang="en-US" b="1" dirty="0" smtClean="0"/>
              <a:t>People infected with Ebola but who do not show signs of disease cannot spread the virus</a:t>
            </a:r>
          </a:p>
        </p:txBody>
      </p:sp>
      <p:pic>
        <p:nvPicPr>
          <p:cNvPr id="5" name="Picture 2" descr="http://dm9afq7zol1mi.cloudfront.net/naija.io/media/uploads/879/cef05d273dbace9d7980db66a69fcda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6016" y="2060964"/>
            <a:ext cx="4392488" cy="292597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870076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869</TotalTime>
  <Words>792</Words>
  <Application>Microsoft Office PowerPoint</Application>
  <PresentationFormat>On-screen Show (4:3)</PresentationFormat>
  <Paragraphs>134</Paragraphs>
  <Slides>20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Office Theme</vt:lpstr>
      <vt:lpstr>What is Ebola?</vt:lpstr>
      <vt:lpstr>What is Ebola?</vt:lpstr>
      <vt:lpstr>Where Does it Come From?</vt:lpstr>
      <vt:lpstr>Where Does it Come From?</vt:lpstr>
      <vt:lpstr>Where Does it Come From?</vt:lpstr>
      <vt:lpstr>Where Does it Come From?</vt:lpstr>
      <vt:lpstr>How are humans infected - 1? </vt:lpstr>
      <vt:lpstr>How are humans infected - 2? </vt:lpstr>
      <vt:lpstr>Signs and Symptoms</vt:lpstr>
      <vt:lpstr>Signs and Symptoms</vt:lpstr>
      <vt:lpstr>Other signs of Ebola Virus Disease</vt:lpstr>
      <vt:lpstr>Timeline for how a person with Ebola becomes more infectious over time</vt:lpstr>
      <vt:lpstr>Ebola and infectivity</vt:lpstr>
      <vt:lpstr>Clinical illness in first 106 patients with EVD,  Sierra Leone, May-June 2014 (n=106) Schieffelin et al, NEJM, 29 Oct 2014</vt:lpstr>
      <vt:lpstr>What is the natural history of EVD in humans?</vt:lpstr>
      <vt:lpstr>Ebola shares symptoms with many diseases!</vt:lpstr>
      <vt:lpstr>Management of patients Treatment and Vaccines</vt:lpstr>
      <vt:lpstr>Control in the population</vt:lpstr>
      <vt:lpstr>Acknowledgements</vt:lpstr>
      <vt:lpstr>More Information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What is Ebola?</dc:title>
  <dc:creator>margaretfitzgerald</dc:creator>
  <cp:lastModifiedBy>margaretfitzgerald</cp:lastModifiedBy>
  <cp:revision>98</cp:revision>
  <dcterms:created xsi:type="dcterms:W3CDTF">2014-10-23T17:29:49Z</dcterms:created>
  <dcterms:modified xsi:type="dcterms:W3CDTF">2014-12-12T15:31:41Z</dcterms:modified>
</cp:coreProperties>
</file>