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300" r:id="rId2"/>
    <p:sldId id="303" r:id="rId3"/>
    <p:sldId id="324" r:id="rId4"/>
    <p:sldId id="313" r:id="rId5"/>
    <p:sldId id="317" r:id="rId6"/>
    <p:sldId id="314" r:id="rId7"/>
    <p:sldId id="301" r:id="rId8"/>
    <p:sldId id="302" r:id="rId9"/>
    <p:sldId id="307" r:id="rId10"/>
    <p:sldId id="305" r:id="rId11"/>
    <p:sldId id="306" r:id="rId12"/>
    <p:sldId id="309" r:id="rId13"/>
    <p:sldId id="318" r:id="rId14"/>
    <p:sldId id="319" r:id="rId15"/>
    <p:sldId id="322" r:id="rId16"/>
    <p:sldId id="321" r:id="rId17"/>
    <p:sldId id="323" r:id="rId18"/>
    <p:sldId id="308" r:id="rId19"/>
    <p:sldId id="310" r:id="rId20"/>
    <p:sldId id="311" r:id="rId21"/>
    <p:sldId id="312" r:id="rId22"/>
    <p:sldId id="315" r:id="rId23"/>
    <p:sldId id="316"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0099"/>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620"/>
    <p:restoredTop sz="82299" autoAdjust="0"/>
  </p:normalViewPr>
  <p:slideViewPr>
    <p:cSldViewPr>
      <p:cViewPr>
        <p:scale>
          <a:sx n="70" d="100"/>
          <a:sy n="70" d="100"/>
        </p:scale>
        <p:origin x="-894" y="-948"/>
      </p:cViewPr>
      <p:guideLst>
        <p:guide orient="horz" pos="2160"/>
        <p:guide pos="2880"/>
      </p:guideLst>
    </p:cSldViewPr>
  </p:slideViewPr>
  <p:notesTextViewPr>
    <p:cViewPr>
      <p:scale>
        <a:sx n="100" d="100"/>
        <a:sy n="100" d="100"/>
      </p:scale>
      <p:origin x="0" y="0"/>
    </p:cViewPr>
  </p:notesTextViewPr>
  <p:sorterViewPr>
    <p:cViewPr>
      <p:scale>
        <a:sx n="90" d="100"/>
        <a:sy n="90" d="100"/>
      </p:scale>
      <p:origin x="0" y="3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A8DD34-1353-4A3E-89FA-57F01E30121D}" type="datetimeFigureOut">
              <a:rPr lang="en-US" smtClean="0"/>
              <a:pPr/>
              <a:t>8/9/2016</a:t>
            </a:fld>
            <a:endParaRPr lang="en-I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E1D780-F3AF-4C3F-B744-79CCEA266156}" type="slidenum">
              <a:rPr lang="en-IE" smtClean="0"/>
              <a:pPr/>
              <a:t>‹#›</a:t>
            </a:fld>
            <a:endParaRPr lang="en-IE"/>
          </a:p>
        </p:txBody>
      </p:sp>
    </p:spTree>
    <p:extLst>
      <p:ext uri="{BB962C8B-B14F-4D97-AF65-F5344CB8AC3E}">
        <p14:creationId xmlns:p14="http://schemas.microsoft.com/office/powerpoint/2010/main" val="40522716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77E1D780-F3AF-4C3F-B744-79CCEA266156}" type="slidenum">
              <a:rPr lang="en-IE" smtClean="0"/>
              <a:pPr/>
              <a:t>2</a:t>
            </a:fld>
            <a:endParaRPr lang="en-IE"/>
          </a:p>
        </p:txBody>
      </p:sp>
    </p:spTree>
    <p:extLst>
      <p:ext uri="{BB962C8B-B14F-4D97-AF65-F5344CB8AC3E}">
        <p14:creationId xmlns:p14="http://schemas.microsoft.com/office/powerpoint/2010/main" val="35969566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F06688-1FBF-4675-94FB-8EC501045D40}"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8CBA7CF-4D1A-43D5-B575-FEB28C38B815}"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1219200"/>
            <a:ext cx="1943100" cy="4876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1219200"/>
            <a:ext cx="5676900" cy="4876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12C3CE1-9E98-4968-8B31-1DC37205EB80}"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219200"/>
            <a:ext cx="7772400" cy="685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2362200"/>
            <a:ext cx="38100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362200"/>
            <a:ext cx="38100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635AF96-D9DE-4D4E-B883-F8C8187E39CF}"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1219200"/>
            <a:ext cx="7772400"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C917DFE-039C-4EC1-9A86-14A6CA71E965}"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GB">
              <a:solidFill>
                <a:srgbClr val="000000"/>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cSld name="Diapositive de titre">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chartAndTx">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396875" y="428625"/>
            <a:ext cx="6751638" cy="1309688"/>
          </a:xfrm>
        </p:spPr>
        <p:txBody>
          <a:bodyPr/>
          <a:lstStyle/>
          <a:p>
            <a:r>
              <a:rPr lang="en-US" smtClean="0"/>
              <a:t>Click to edit Master title style</a:t>
            </a:r>
            <a:endParaRPr lang="nl-BE"/>
          </a:p>
        </p:txBody>
      </p:sp>
      <p:sp>
        <p:nvSpPr>
          <p:cNvPr id="3" name="Chart Placeholder 2"/>
          <p:cNvSpPr>
            <a:spLocks noGrp="1"/>
          </p:cNvSpPr>
          <p:nvPr>
            <p:ph type="chart" sz="half" idx="1"/>
          </p:nvPr>
        </p:nvSpPr>
        <p:spPr>
          <a:xfrm>
            <a:off x="396875" y="1806575"/>
            <a:ext cx="4100513" cy="4471988"/>
          </a:xfrm>
        </p:spPr>
        <p:txBody>
          <a:bodyPr/>
          <a:lstStyle/>
          <a:p>
            <a:pPr lvl="0"/>
            <a:endParaRPr lang="nl-BE" noProof="0" smtClean="0"/>
          </a:p>
        </p:txBody>
      </p:sp>
      <p:sp>
        <p:nvSpPr>
          <p:cNvPr id="4" name="Text Placeholder 3"/>
          <p:cNvSpPr>
            <a:spLocks noGrp="1"/>
          </p:cNvSpPr>
          <p:nvPr>
            <p:ph type="body" sz="half" idx="2"/>
          </p:nvPr>
        </p:nvSpPr>
        <p:spPr>
          <a:xfrm>
            <a:off x="4649788" y="1806575"/>
            <a:ext cx="4102100" cy="4471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5" name="shpPlaceholderDate"/>
          <p:cNvSpPr>
            <a:spLocks noGrp="1" noChangeArrowheads="1"/>
          </p:cNvSpPr>
          <p:nvPr>
            <p:ph type="dt" sz="half" idx="10"/>
          </p:nvPr>
        </p:nvSpPr>
        <p:spPr>
          <a:xfrm>
            <a:off x="396875" y="6323013"/>
            <a:ext cx="8355013" cy="193675"/>
          </a:xfrm>
        </p:spPr>
        <p:txBody>
          <a:bodyPr/>
          <a:lstStyle>
            <a:lvl1pPr>
              <a:defRPr/>
            </a:lvl1pPr>
          </a:lstStyle>
          <a:p>
            <a:pPr>
              <a:defRPr/>
            </a:pPr>
            <a:endParaRPr lang="en-US">
              <a:solidFill>
                <a:srgbClr val="000000"/>
              </a:solidFill>
            </a:endParaRPr>
          </a:p>
        </p:txBody>
      </p:sp>
      <p:sp>
        <p:nvSpPr>
          <p:cNvPr id="6" name="shpPlaceholderNumber"/>
          <p:cNvSpPr>
            <a:spLocks noGrp="1" noChangeArrowheads="1"/>
          </p:cNvSpPr>
          <p:nvPr>
            <p:ph type="sldNum" sz="quarter" idx="11"/>
          </p:nvPr>
        </p:nvSpPr>
        <p:spPr>
          <a:xfrm>
            <a:off x="396875" y="6323013"/>
            <a:ext cx="8355013" cy="193675"/>
          </a:xfrm>
        </p:spPr>
        <p:txBody>
          <a:bodyPr/>
          <a:lstStyle>
            <a:lvl1pPr>
              <a:defRPr/>
            </a:lvl1pPr>
          </a:lstStyle>
          <a:p>
            <a:pPr>
              <a:defRPr/>
            </a:pPr>
            <a:fld id="{62532E8F-BD46-4792-BBFA-F8462B5D7BA4}" type="slidenum">
              <a:rPr lang="en-US">
                <a:solidFill>
                  <a:srgbClr val="000000"/>
                </a:solidFill>
              </a:rPr>
              <a:pPr>
                <a:defRPr/>
              </a:pPr>
              <a:t>‹#›</a:t>
            </a:fld>
            <a:endParaRPr lang="en-US">
              <a:solidFill>
                <a:srgbClr val="000000"/>
              </a:solidFill>
            </a:endParaRPr>
          </a:p>
        </p:txBody>
      </p:sp>
      <p:sp>
        <p:nvSpPr>
          <p:cNvPr id="7" name="shpPlaceholderFooter"/>
          <p:cNvSpPr>
            <a:spLocks noGrp="1" noChangeArrowheads="1"/>
          </p:cNvSpPr>
          <p:nvPr>
            <p:ph type="ftr" sz="quarter" idx="12"/>
          </p:nvPr>
        </p:nvSpPr>
        <p:spPr>
          <a:xfrm>
            <a:off x="396875" y="6324600"/>
            <a:ext cx="8355013" cy="193675"/>
          </a:xfrm>
        </p:spPr>
        <p:txBody>
          <a:bodyPr/>
          <a:lstStyle>
            <a:lvl1pPr>
              <a:defRPr/>
            </a:lvl1pPr>
          </a:lstStyle>
          <a:p>
            <a:pPr>
              <a:defRPr/>
            </a:pPr>
            <a:endParaRPr lang="en-US">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31300" cy="1050925"/>
          </a:xfrm>
        </p:spPr>
        <p:txBody>
          <a:bodyPr/>
          <a:lstStyle/>
          <a:p>
            <a:r>
              <a:rPr lang="en-US" smtClean="0"/>
              <a:t>Click to edit Master title style</a:t>
            </a:r>
            <a:endParaRPr lang="nl-BE"/>
          </a:p>
        </p:txBody>
      </p:sp>
      <p:sp>
        <p:nvSpPr>
          <p:cNvPr id="3" name="Content Placeholder 2"/>
          <p:cNvSpPr>
            <a:spLocks noGrp="1"/>
          </p:cNvSpPr>
          <p:nvPr>
            <p:ph sz="half" idx="1"/>
          </p:nvPr>
        </p:nvSpPr>
        <p:spPr>
          <a:xfrm>
            <a:off x="1203325" y="1657350"/>
            <a:ext cx="6907213"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Text Placeholder 3"/>
          <p:cNvSpPr>
            <a:spLocks noGrp="1"/>
          </p:cNvSpPr>
          <p:nvPr>
            <p:ph type="body" sz="half" idx="2"/>
          </p:nvPr>
        </p:nvSpPr>
        <p:spPr>
          <a:xfrm>
            <a:off x="1203325" y="3790950"/>
            <a:ext cx="6907213"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390CBEC-EC88-4DDC-B294-509669BFD5D7}"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2B1833A-B461-4E48-BCC2-2417EA01A6BB}"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2362200"/>
            <a:ext cx="3810000" cy="3733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362200"/>
            <a:ext cx="3810000" cy="3733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8F4A510-7CF8-44F1-A937-178A205DFE91}"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0F57229B-CF7F-414E-849C-FBF6EA996F86}"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AEFA8B3-8087-4CB5-95EC-75D5581932BB}"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097FE0DF-7AC7-404D-B6CA-FFD842CD84D3}"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F5A164D-BC28-45AF-AFA5-5A0E4D3F8916}"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9E8CA5A-E80E-4D0C-A860-D870AA6279EF}" type="slidenum">
              <a:rPr lang="en-US">
                <a:solidFill>
                  <a:srgbClr val="000000"/>
                </a:solidFill>
              </a:rPr>
              <a:pPr>
                <a:defRPr/>
              </a:pPr>
              <a:t>‹#›</a:t>
            </a:fld>
            <a:endParaRPr lang="en-US">
              <a:solidFill>
                <a:srgbClr val="0000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685800" y="1219200"/>
            <a:ext cx="77724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171" name="Rectangle 3"/>
          <p:cNvSpPr>
            <a:spLocks noGrp="1" noChangeArrowheads="1"/>
          </p:cNvSpPr>
          <p:nvPr>
            <p:ph type="body" idx="1"/>
          </p:nvPr>
        </p:nvSpPr>
        <p:spPr bwMode="auto">
          <a:xfrm>
            <a:off x="685800" y="2362200"/>
            <a:ext cx="7772400" cy="3733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6"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srgbClr val="000000"/>
              </a:solidFill>
            </a:endParaRPr>
          </a:p>
        </p:txBody>
      </p:sp>
      <p:sp>
        <p:nvSpPr>
          <p:cNvPr id="8197"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srgbClr val="000000"/>
              </a:solidFill>
            </a:endParaRPr>
          </a:p>
        </p:txBody>
      </p:sp>
      <p:sp>
        <p:nvSpPr>
          <p:cNvPr id="8198"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9E77BAB9-CBD9-43FE-B227-634FA6BD046B}" type="slidenum">
              <a:rPr lang="en-US">
                <a:solidFill>
                  <a:srgbClr val="000000"/>
                </a:solidFill>
              </a:rPr>
              <a:pPr fontAlgn="base">
                <a:spcBef>
                  <a:spcPct val="0"/>
                </a:spcBef>
                <a:spcAft>
                  <a:spcPct val="0"/>
                </a:spcAft>
                <a:defRPr/>
              </a:pPr>
              <a:t>‹#›</a:t>
            </a:fld>
            <a:endParaRPr lang="en-US">
              <a:solidFill>
                <a:srgbClr val="000000"/>
              </a:solidFill>
            </a:endParaRPr>
          </a:p>
        </p:txBody>
      </p:sp>
      <p:pic>
        <p:nvPicPr>
          <p:cNvPr id="7175" name="Picture 7" descr="powe banner"/>
          <p:cNvPicPr>
            <a:picLocks noChangeAspect="1" noChangeArrowheads="1"/>
          </p:cNvPicPr>
          <p:nvPr/>
        </p:nvPicPr>
        <p:blipFill>
          <a:blip r:embed="rId19" cstate="print"/>
          <a:srcRect/>
          <a:stretch>
            <a:fillRect/>
          </a:stretch>
        </p:blipFill>
        <p:spPr bwMode="auto">
          <a:xfrm>
            <a:off x="0" y="0"/>
            <a:ext cx="9144000" cy="10763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rtl="0" eaLnBrk="0" fontAlgn="base" hangingPunct="0">
        <a:spcBef>
          <a:spcPct val="0"/>
        </a:spcBef>
        <a:spcAft>
          <a:spcPct val="0"/>
        </a:spcAft>
        <a:defRPr sz="4400">
          <a:solidFill>
            <a:srgbClr val="A50021"/>
          </a:solidFill>
          <a:latin typeface="+mj-lt"/>
          <a:ea typeface="+mj-ea"/>
          <a:cs typeface="+mj-cs"/>
        </a:defRPr>
      </a:lvl1pPr>
      <a:lvl2pPr algn="ctr" rtl="0" eaLnBrk="0" fontAlgn="base" hangingPunct="0">
        <a:spcBef>
          <a:spcPct val="0"/>
        </a:spcBef>
        <a:spcAft>
          <a:spcPct val="0"/>
        </a:spcAft>
        <a:defRPr sz="4400">
          <a:solidFill>
            <a:srgbClr val="A50021"/>
          </a:solidFill>
          <a:latin typeface="Times New Roman" pitchFamily="18" charset="0"/>
        </a:defRPr>
      </a:lvl2pPr>
      <a:lvl3pPr algn="ctr" rtl="0" eaLnBrk="0" fontAlgn="base" hangingPunct="0">
        <a:spcBef>
          <a:spcPct val="0"/>
        </a:spcBef>
        <a:spcAft>
          <a:spcPct val="0"/>
        </a:spcAft>
        <a:defRPr sz="4400">
          <a:solidFill>
            <a:srgbClr val="A50021"/>
          </a:solidFill>
          <a:latin typeface="Times New Roman" pitchFamily="18" charset="0"/>
        </a:defRPr>
      </a:lvl3pPr>
      <a:lvl4pPr algn="ctr" rtl="0" eaLnBrk="0" fontAlgn="base" hangingPunct="0">
        <a:spcBef>
          <a:spcPct val="0"/>
        </a:spcBef>
        <a:spcAft>
          <a:spcPct val="0"/>
        </a:spcAft>
        <a:defRPr sz="4400">
          <a:solidFill>
            <a:srgbClr val="A50021"/>
          </a:solidFill>
          <a:latin typeface="Times New Roman" pitchFamily="18" charset="0"/>
        </a:defRPr>
      </a:lvl4pPr>
      <a:lvl5pPr algn="ctr" rtl="0" eaLnBrk="0" fontAlgn="base" hangingPunct="0">
        <a:spcBef>
          <a:spcPct val="0"/>
        </a:spcBef>
        <a:spcAft>
          <a:spcPct val="0"/>
        </a:spcAft>
        <a:defRPr sz="4400">
          <a:solidFill>
            <a:srgbClr val="A50021"/>
          </a:solidFill>
          <a:latin typeface="Times New Roman" pitchFamily="18" charset="0"/>
        </a:defRPr>
      </a:lvl5pPr>
      <a:lvl6pPr marL="457200" algn="ctr" rtl="0" fontAlgn="base">
        <a:spcBef>
          <a:spcPct val="0"/>
        </a:spcBef>
        <a:spcAft>
          <a:spcPct val="0"/>
        </a:spcAft>
        <a:defRPr sz="4400">
          <a:solidFill>
            <a:srgbClr val="A50021"/>
          </a:solidFill>
          <a:latin typeface="Times New Roman" pitchFamily="18" charset="0"/>
        </a:defRPr>
      </a:lvl6pPr>
      <a:lvl7pPr marL="914400" algn="ctr" rtl="0" fontAlgn="base">
        <a:spcBef>
          <a:spcPct val="0"/>
        </a:spcBef>
        <a:spcAft>
          <a:spcPct val="0"/>
        </a:spcAft>
        <a:defRPr sz="4400">
          <a:solidFill>
            <a:srgbClr val="A50021"/>
          </a:solidFill>
          <a:latin typeface="Times New Roman" pitchFamily="18" charset="0"/>
        </a:defRPr>
      </a:lvl7pPr>
      <a:lvl8pPr marL="1371600" algn="ctr" rtl="0" fontAlgn="base">
        <a:spcBef>
          <a:spcPct val="0"/>
        </a:spcBef>
        <a:spcAft>
          <a:spcPct val="0"/>
        </a:spcAft>
        <a:defRPr sz="4400">
          <a:solidFill>
            <a:srgbClr val="A50021"/>
          </a:solidFill>
          <a:latin typeface="Times New Roman" pitchFamily="18" charset="0"/>
        </a:defRPr>
      </a:lvl8pPr>
      <a:lvl9pPr marL="1828800" algn="ctr" rtl="0" fontAlgn="base">
        <a:spcBef>
          <a:spcPct val="0"/>
        </a:spcBef>
        <a:spcAft>
          <a:spcPct val="0"/>
        </a:spcAft>
        <a:defRPr sz="4400">
          <a:solidFill>
            <a:srgbClr val="A50021"/>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5.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oleObject" Target="../embeddings/Microsoft_Word_97_-_2003_Document2.doc"/></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hpsc.ie/hpsc/A-Z/VaccinePreventable/Polio/"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hyperlink" Target="http://www.euro.who.int/en/health-topics/communicable-diseases/poliomyelitis/activities/certification-and-maintenance-of-polio-free-status-in-the-european-region/european-regional-commission-for-the-certification-of-poliomyelitis-eradication/report-excerpt-30th-meetin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5.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Microsoft_Word_97_-_2003_Document1.doc"/></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ctrTitle"/>
          </p:nvPr>
        </p:nvSpPr>
        <p:spPr/>
        <p:txBody>
          <a:bodyPr/>
          <a:lstStyle/>
          <a:p>
            <a:pPr eaLnBrk="1" hangingPunct="1"/>
            <a:r>
              <a:rPr lang="en-IE" b="1" dirty="0" smtClean="0">
                <a:latin typeface="Calibri" panose="020F0502020204030204" pitchFamily="34" charset="0"/>
              </a:rPr>
              <a:t>Acute Flaccid Paralysis Surveillance in </a:t>
            </a:r>
            <a:r>
              <a:rPr lang="en-IE" b="1" dirty="0">
                <a:latin typeface="Calibri" panose="020F0502020204030204" pitchFamily="34" charset="0"/>
              </a:rPr>
              <a:t>Ireland</a:t>
            </a:r>
            <a:endParaRPr lang="en-US" b="1" dirty="0" smtClean="0">
              <a:latin typeface="Calibri" panose="020F0502020204030204" pitchFamily="34" charset="0"/>
            </a:endParaRPr>
          </a:p>
        </p:txBody>
      </p:sp>
      <p:sp>
        <p:nvSpPr>
          <p:cNvPr id="12291" name="Rectangle 3"/>
          <p:cNvSpPr>
            <a:spLocks noGrp="1" noChangeArrowheads="1"/>
          </p:cNvSpPr>
          <p:nvPr>
            <p:ph type="subTitle" idx="1"/>
          </p:nvPr>
        </p:nvSpPr>
        <p:spPr/>
        <p:txBody>
          <a:bodyPr anchor="ctr"/>
          <a:lstStyle/>
          <a:p>
            <a:pPr eaLnBrk="1" hangingPunct="1"/>
            <a:r>
              <a:rPr lang="en-US" dirty="0" smtClean="0">
                <a:latin typeface="Calibri" panose="020F0502020204030204" pitchFamily="34" charset="0"/>
              </a:rPr>
              <a:t>8</a:t>
            </a:r>
            <a:r>
              <a:rPr lang="en-US" baseline="30000" dirty="0" smtClean="0">
                <a:latin typeface="Calibri" panose="020F0502020204030204" pitchFamily="34" charset="0"/>
              </a:rPr>
              <a:t>th</a:t>
            </a:r>
            <a:r>
              <a:rPr lang="en-US" dirty="0" smtClean="0">
                <a:latin typeface="Calibri" panose="020F0502020204030204" pitchFamily="34" charset="0"/>
              </a:rPr>
              <a:t> August, 2016</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071546"/>
            <a:ext cx="7772400" cy="928694"/>
          </a:xfrm>
        </p:spPr>
        <p:txBody>
          <a:bodyPr/>
          <a:lstStyle/>
          <a:p>
            <a:r>
              <a:rPr lang="en-IE" sz="3600" b="1" dirty="0">
                <a:latin typeface="Calibri" panose="020F0502020204030204" pitchFamily="34" charset="0"/>
              </a:rPr>
              <a:t>Objectives of AFP surveillance</a:t>
            </a:r>
          </a:p>
        </p:txBody>
      </p:sp>
      <p:sp>
        <p:nvSpPr>
          <p:cNvPr id="3" name="Content Placeholder 2"/>
          <p:cNvSpPr>
            <a:spLocks noGrp="1"/>
          </p:cNvSpPr>
          <p:nvPr>
            <p:ph idx="1"/>
          </p:nvPr>
        </p:nvSpPr>
        <p:spPr/>
        <p:txBody>
          <a:bodyPr/>
          <a:lstStyle/>
          <a:p>
            <a:r>
              <a:rPr lang="en-IE" sz="2800" dirty="0" smtClean="0">
                <a:latin typeface="Calibri" panose="020F0502020204030204" pitchFamily="34" charset="0"/>
              </a:rPr>
              <a:t>To rapidly detect </a:t>
            </a:r>
            <a:r>
              <a:rPr lang="en-IE" sz="2800" dirty="0">
                <a:latin typeface="Calibri" panose="020F0502020204030204" pitchFamily="34" charset="0"/>
              </a:rPr>
              <a:t>re-importation of poliovirus into polio-free </a:t>
            </a:r>
            <a:r>
              <a:rPr lang="en-IE" sz="2800" dirty="0" smtClean="0">
                <a:latin typeface="Calibri" panose="020F0502020204030204" pitchFamily="34" charset="0"/>
              </a:rPr>
              <a:t>areas</a:t>
            </a:r>
          </a:p>
          <a:p>
            <a:r>
              <a:rPr lang="en-IE" sz="2800" dirty="0" smtClean="0">
                <a:latin typeface="Calibri" panose="020F0502020204030204" pitchFamily="34" charset="0"/>
              </a:rPr>
              <a:t>To ensure that robust surveillance systems are in place so that if AFP caused by polio virus that it would be identified quickly </a:t>
            </a:r>
          </a:p>
          <a:p>
            <a:endParaRPr lang="en-IE" sz="2800" dirty="0">
              <a:latin typeface="Calibri" panose="020F0502020204030204" pitchFamily="34" charset="0"/>
            </a:endParaRPr>
          </a:p>
          <a:p>
            <a:pPr marL="0" indent="0">
              <a:buNone/>
            </a:pPr>
            <a:endParaRPr lang="en-IE" sz="2800" dirty="0"/>
          </a:p>
        </p:txBody>
      </p:sp>
    </p:spTree>
    <p:extLst>
      <p:ext uri="{BB962C8B-B14F-4D97-AF65-F5344CB8AC3E}">
        <p14:creationId xmlns:p14="http://schemas.microsoft.com/office/powerpoint/2010/main" val="193863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071546"/>
            <a:ext cx="8784976" cy="1071570"/>
          </a:xfrm>
        </p:spPr>
        <p:txBody>
          <a:bodyPr/>
          <a:lstStyle/>
          <a:p>
            <a:r>
              <a:rPr lang="en-IE" sz="3600" b="1" dirty="0" smtClean="0">
                <a:latin typeface="Calibri" panose="020F0502020204030204" pitchFamily="34" charset="0"/>
              </a:rPr>
              <a:t>AFP Investigation in aged children </a:t>
            </a:r>
            <a:r>
              <a:rPr lang="en-IE" sz="3600" b="1" dirty="0">
                <a:latin typeface="Calibri" panose="020F0502020204030204" pitchFamily="34" charset="0"/>
              </a:rPr>
              <a:t>&lt; 15 </a:t>
            </a:r>
            <a:r>
              <a:rPr lang="en-IE" sz="3600" b="1" dirty="0" smtClean="0">
                <a:latin typeface="Calibri" panose="020F0502020204030204" pitchFamily="34" charset="0"/>
              </a:rPr>
              <a:t>years</a:t>
            </a:r>
            <a:endParaRPr lang="en-IE" sz="3600" dirty="0">
              <a:latin typeface="Calibri" panose="020F0502020204030204" pitchFamily="34" charset="0"/>
            </a:endParaRPr>
          </a:p>
        </p:txBody>
      </p:sp>
      <p:sp>
        <p:nvSpPr>
          <p:cNvPr id="3" name="Content Placeholder 2"/>
          <p:cNvSpPr>
            <a:spLocks noGrp="1"/>
          </p:cNvSpPr>
          <p:nvPr>
            <p:ph idx="1"/>
          </p:nvPr>
        </p:nvSpPr>
        <p:spPr>
          <a:xfrm>
            <a:off x="539552" y="2132856"/>
            <a:ext cx="8136904" cy="3963144"/>
          </a:xfrm>
        </p:spPr>
        <p:txBody>
          <a:bodyPr/>
          <a:lstStyle/>
          <a:p>
            <a:pPr marL="514350" indent="-514350">
              <a:buAutoNum type="arabicPeriod"/>
            </a:pPr>
            <a:r>
              <a:rPr lang="en-IE" sz="2000" dirty="0">
                <a:latin typeface="Calibri" panose="020F0502020204030204" pitchFamily="34" charset="0"/>
              </a:rPr>
              <a:t>AFP case admitted to hospital</a:t>
            </a:r>
          </a:p>
          <a:p>
            <a:pPr marL="514350" indent="-514350">
              <a:buFont typeface="+mj-lt"/>
              <a:buAutoNum type="arabicPeriod"/>
            </a:pPr>
            <a:r>
              <a:rPr lang="en-IE" sz="2000" dirty="0">
                <a:latin typeface="Calibri" panose="020F0502020204030204" pitchFamily="34" charset="0"/>
              </a:rPr>
              <a:t>Collect </a:t>
            </a:r>
            <a:r>
              <a:rPr lang="en-IE" sz="2000" b="1" dirty="0">
                <a:latin typeface="Calibri" panose="020F0502020204030204" pitchFamily="34" charset="0"/>
              </a:rPr>
              <a:t>2 stool specimens as early as possible</a:t>
            </a:r>
            <a:r>
              <a:rPr lang="en-IE" sz="2000" dirty="0">
                <a:latin typeface="Calibri" panose="020F0502020204030204" pitchFamily="34" charset="0"/>
              </a:rPr>
              <a:t>, 24 hours apart, within 2 weeks of paralysis onset and </a:t>
            </a:r>
            <a:r>
              <a:rPr lang="en-IE" sz="2000" b="1" dirty="0">
                <a:solidFill>
                  <a:srgbClr val="FF0000"/>
                </a:solidFill>
                <a:latin typeface="Calibri" panose="020F0502020204030204" pitchFamily="34" charset="0"/>
              </a:rPr>
              <a:t>send to National Virus Reference Laboratory (NVRL)</a:t>
            </a:r>
          </a:p>
          <a:p>
            <a:pPr marL="514350" indent="-514350">
              <a:buFont typeface="+mj-lt"/>
              <a:buAutoNum type="arabicPeriod"/>
            </a:pPr>
            <a:r>
              <a:rPr lang="fr-FR" sz="2000" b="1" dirty="0">
                <a:latin typeface="Calibri" panose="020F0502020204030204" pitchFamily="34" charset="0"/>
              </a:rPr>
              <a:t>Complete AFP enhanced surveillance form </a:t>
            </a:r>
            <a:r>
              <a:rPr lang="fr-FR" sz="2000" dirty="0">
                <a:latin typeface="Calibri" panose="020F0502020204030204" pitchFamily="34" charset="0"/>
              </a:rPr>
              <a:t>and return to </a:t>
            </a:r>
            <a:r>
              <a:rPr lang="en-IE" sz="2000" dirty="0">
                <a:latin typeface="Calibri" panose="020F0502020204030204" pitchFamily="34" charset="0"/>
              </a:rPr>
              <a:t>Paula Flanagan, HPSC, 25‐27 Middle Gardiner Street, Dublin 1, Tel: 01 876 5300, Fax: 01 856 1299</a:t>
            </a:r>
          </a:p>
          <a:p>
            <a:pPr marL="514350" indent="-514350">
              <a:buFont typeface="+mj-lt"/>
              <a:buAutoNum type="arabicPeriod"/>
            </a:pPr>
            <a:r>
              <a:rPr lang="fr-FR" sz="2000" b="1" dirty="0">
                <a:latin typeface="Calibri" panose="020F0502020204030204" pitchFamily="34" charset="0"/>
              </a:rPr>
              <a:t> </a:t>
            </a:r>
            <a:r>
              <a:rPr lang="fr-FR" sz="2000" dirty="0">
                <a:latin typeface="Calibri" panose="020F0502020204030204" pitchFamily="34" charset="0"/>
              </a:rPr>
              <a:t>Surveillance forms </a:t>
            </a:r>
            <a:r>
              <a:rPr lang="en-IE" sz="2000" dirty="0">
                <a:latin typeface="Calibri" panose="020F0502020204030204" pitchFamily="34" charset="0"/>
              </a:rPr>
              <a:t>available on ward or available at </a:t>
            </a:r>
            <a:r>
              <a:rPr lang="en-IE" sz="2000" dirty="0">
                <a:solidFill>
                  <a:srgbClr val="0000FF"/>
                </a:solidFill>
                <a:latin typeface="Calibri" panose="020F0502020204030204" pitchFamily="34" charset="0"/>
              </a:rPr>
              <a:t>http://www.hpsc.ie/hpsc/A-Z/VaccinePreventable/Polio/AcuteFlaccidParalysisAFP/   </a:t>
            </a:r>
          </a:p>
          <a:p>
            <a:pPr marL="514350" indent="-514350">
              <a:buFont typeface="+mj-lt"/>
              <a:buAutoNum type="arabicPeriod"/>
            </a:pPr>
            <a:r>
              <a:rPr lang="en-IE" sz="2000" dirty="0">
                <a:latin typeface="Calibri" panose="020F0502020204030204" pitchFamily="34" charset="0"/>
              </a:rPr>
              <a:t>When returning your monthly IPSU (Irish Paediatric Surveillance Unit)  </a:t>
            </a:r>
            <a:r>
              <a:rPr lang="en-IE" sz="2000" dirty="0" smtClean="0">
                <a:latin typeface="Calibri" panose="020F0502020204030204" pitchFamily="34" charset="0"/>
              </a:rPr>
              <a:t>card indicate if you have seen a case in previous month</a:t>
            </a:r>
            <a:endParaRPr lang="en-IE" sz="2000" dirty="0">
              <a:latin typeface="Calibri" panose="020F0502020204030204" pitchFamily="34" charset="0"/>
            </a:endParaRPr>
          </a:p>
          <a:p>
            <a:pPr marL="0" indent="0">
              <a:buNone/>
            </a:pPr>
            <a:endParaRPr lang="en-IE" sz="1600" dirty="0">
              <a:latin typeface="Calibri" panose="020F0502020204030204" pitchFamily="34" charset="0"/>
            </a:endParaRPr>
          </a:p>
        </p:txBody>
      </p:sp>
    </p:spTree>
    <p:extLst>
      <p:ext uri="{BB962C8B-B14F-4D97-AF65-F5344CB8AC3E}">
        <p14:creationId xmlns:p14="http://schemas.microsoft.com/office/powerpoint/2010/main" val="29938461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2811588075"/>
              </p:ext>
            </p:extLst>
          </p:nvPr>
        </p:nvGraphicFramePr>
        <p:xfrm>
          <a:off x="395288" y="627063"/>
          <a:ext cx="8297862" cy="5719762"/>
        </p:xfrm>
        <a:graphic>
          <a:graphicData uri="http://schemas.openxmlformats.org/presentationml/2006/ole">
            <mc:AlternateContent xmlns:mc="http://schemas.openxmlformats.org/markup-compatibility/2006">
              <mc:Choice xmlns:v="urn:schemas-microsoft-com:vml" Requires="v">
                <p:oleObj spid="_x0000_s3105" name="Document" r:id="rId4" imgW="10007015" imgH="6905242" progId="Word.Document.8">
                  <p:embed/>
                </p:oleObj>
              </mc:Choice>
              <mc:Fallback>
                <p:oleObj name="Document" r:id="rId4" imgW="10007015" imgH="6905242" progId="Word.Document.8">
                  <p:embed/>
                  <p:pic>
                    <p:nvPicPr>
                      <p:cNvPr id="0" name="Picture 5"/>
                      <p:cNvPicPr>
                        <a:picLocks noChangeAspect="1" noChangeArrowheads="1"/>
                      </p:cNvPicPr>
                      <p:nvPr/>
                    </p:nvPicPr>
                    <p:blipFill>
                      <a:blip r:embed="rId5"/>
                      <a:srcRect/>
                      <a:stretch>
                        <a:fillRect/>
                      </a:stretch>
                    </p:blipFill>
                    <p:spPr bwMode="auto">
                      <a:xfrm>
                        <a:off x="395288" y="627063"/>
                        <a:ext cx="8297862" cy="5719762"/>
                      </a:xfrm>
                      <a:prstGeom prst="rect">
                        <a:avLst/>
                      </a:prstGeom>
                      <a:noFill/>
                      <a:extLst/>
                    </p:spPr>
                  </p:pic>
                </p:oleObj>
              </mc:Fallback>
            </mc:AlternateContent>
          </a:graphicData>
        </a:graphic>
      </p:graphicFrame>
      <p:sp>
        <p:nvSpPr>
          <p:cNvPr id="3" name="TextBox 2"/>
          <p:cNvSpPr txBox="1"/>
          <p:nvPr/>
        </p:nvSpPr>
        <p:spPr>
          <a:xfrm>
            <a:off x="395536" y="6453336"/>
            <a:ext cx="4032448" cy="369332"/>
          </a:xfrm>
          <a:prstGeom prst="rect">
            <a:avLst/>
          </a:prstGeom>
          <a:noFill/>
          <a:ln>
            <a:noFill/>
          </a:ln>
        </p:spPr>
        <p:txBody>
          <a:bodyPr wrap="square" rtlCol="0">
            <a:spAutoFit/>
          </a:bodyPr>
          <a:lstStyle/>
          <a:p>
            <a:r>
              <a:rPr lang="en-IE" dirty="0" smtClean="0"/>
              <a:t>*</a:t>
            </a:r>
            <a:r>
              <a:rPr lang="en-IE" i="1" dirty="0"/>
              <a:t> </a:t>
            </a:r>
            <a:r>
              <a:rPr lang="en-IE" i="1" dirty="0" smtClean="0"/>
              <a:t>photo </a:t>
            </a:r>
            <a:r>
              <a:rPr lang="en-IE" i="1" dirty="0"/>
              <a:t>courtesy </a:t>
            </a:r>
            <a:r>
              <a:rPr lang="en-IE" i="1" dirty="0" smtClean="0"/>
              <a:t>CDC </a:t>
            </a:r>
            <a:endParaRPr lang="en-IE" dirty="0"/>
          </a:p>
        </p:txBody>
      </p:sp>
    </p:spTree>
    <p:extLst>
      <p:ext uri="{BB962C8B-B14F-4D97-AF65-F5344CB8AC3E}">
        <p14:creationId xmlns:p14="http://schemas.microsoft.com/office/powerpoint/2010/main" val="33131119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3568" y="1052736"/>
            <a:ext cx="7772400" cy="1512168"/>
          </a:xfrm>
        </p:spPr>
        <p:txBody>
          <a:bodyPr/>
          <a:lstStyle/>
          <a:p>
            <a:r>
              <a:rPr lang="en-US" sz="3600" b="1" dirty="0" smtClean="0"/>
              <a:t>AFP reports in children &lt; 15 years of age, by year onset paralysis, 2009-2015</a:t>
            </a:r>
            <a:endParaRPr lang="en-IE" sz="3600" dirty="0"/>
          </a:p>
        </p:txBody>
      </p:sp>
      <p:graphicFrame>
        <p:nvGraphicFramePr>
          <p:cNvPr id="5" name="Content Placeholder 3"/>
          <p:cNvGraphicFramePr>
            <a:graphicFrameLocks/>
          </p:cNvGraphicFramePr>
          <p:nvPr>
            <p:extLst>
              <p:ext uri="{D42A27DB-BD31-4B8C-83A1-F6EECF244321}">
                <p14:modId xmlns:p14="http://schemas.microsoft.com/office/powerpoint/2010/main" val="250218174"/>
              </p:ext>
            </p:extLst>
          </p:nvPr>
        </p:nvGraphicFramePr>
        <p:xfrm>
          <a:off x="755576" y="1998697"/>
          <a:ext cx="7772400" cy="4598655"/>
        </p:xfrm>
        <a:graphic>
          <a:graphicData uri="http://schemas.openxmlformats.org/drawingml/2006/table">
            <a:tbl>
              <a:tblPr firstRow="1" bandRow="1">
                <a:tableStyleId>{93296810-A885-4BE3-A3E7-6D5BEEA58F35}</a:tableStyleId>
              </a:tblPr>
              <a:tblGrid>
                <a:gridCol w="3886200"/>
                <a:gridCol w="3886200"/>
              </a:tblGrid>
              <a:tr h="713979">
                <a:tc>
                  <a:txBody>
                    <a:bodyPr/>
                    <a:lstStyle/>
                    <a:p>
                      <a:pPr algn="ctr">
                        <a:lnSpc>
                          <a:spcPct val="115000"/>
                        </a:lnSpc>
                        <a:spcAft>
                          <a:spcPts val="0"/>
                        </a:spcAft>
                      </a:pPr>
                      <a:r>
                        <a:rPr lang="en-IE" sz="2000" dirty="0" smtClean="0">
                          <a:latin typeface="Calibri" panose="020F0502020204030204" pitchFamily="34" charset="0"/>
                        </a:rPr>
                        <a:t>Year of Onset of Paralysis</a:t>
                      </a:r>
                      <a:endParaRPr lang="en-IE" sz="2000" dirty="0">
                        <a:latin typeface="Calibri" panose="020F0502020204030204" pitchFamily="34" charset="0"/>
                        <a:ea typeface="Calibri"/>
                        <a:cs typeface="Times New Roman"/>
                      </a:endParaRPr>
                    </a:p>
                  </a:txBody>
                  <a:tcPr marL="68580" marR="68580" marT="0" marB="0" anchor="ctr"/>
                </a:tc>
                <a:tc>
                  <a:txBody>
                    <a:bodyPr/>
                    <a:lstStyle/>
                    <a:p>
                      <a:pPr algn="ctr">
                        <a:lnSpc>
                          <a:spcPct val="150000"/>
                        </a:lnSpc>
                        <a:spcAft>
                          <a:spcPts val="0"/>
                        </a:spcAft>
                      </a:pPr>
                      <a:r>
                        <a:rPr lang="en-IE" sz="2000" dirty="0">
                          <a:latin typeface="Calibri" panose="020F0502020204030204" pitchFamily="34" charset="0"/>
                        </a:rPr>
                        <a:t>Total</a:t>
                      </a:r>
                      <a:endParaRPr lang="en-IE" sz="2000" dirty="0">
                        <a:latin typeface="Calibri" panose="020F0502020204030204" pitchFamily="34" charset="0"/>
                        <a:ea typeface="Calibri"/>
                        <a:cs typeface="Times New Roman"/>
                      </a:endParaRPr>
                    </a:p>
                  </a:txBody>
                  <a:tcPr marL="68580" marR="68580" marT="0" marB="0" anchor="ctr"/>
                </a:tc>
              </a:tr>
              <a:tr h="420413">
                <a:tc>
                  <a:txBody>
                    <a:bodyPr/>
                    <a:lstStyle/>
                    <a:p>
                      <a:pPr algn="ctr">
                        <a:lnSpc>
                          <a:spcPct val="150000"/>
                        </a:lnSpc>
                        <a:spcAft>
                          <a:spcPts val="0"/>
                        </a:spcAft>
                      </a:pPr>
                      <a:r>
                        <a:rPr lang="en-IE" sz="2000" dirty="0" smtClean="0">
                          <a:latin typeface="Calibri" panose="020F0502020204030204" pitchFamily="34" charset="0"/>
                        </a:rPr>
                        <a:t>2009</a:t>
                      </a:r>
                      <a:endParaRPr lang="en-IE" sz="2000" dirty="0">
                        <a:latin typeface="Calibri" panose="020F0502020204030204" pitchFamily="34" charset="0"/>
                        <a:ea typeface="Calibri"/>
                        <a:cs typeface="Times New Roman"/>
                      </a:endParaRPr>
                    </a:p>
                  </a:txBody>
                  <a:tcPr marL="68580" marR="68580" marT="0" marB="0" anchor="ctr"/>
                </a:tc>
                <a:tc>
                  <a:txBody>
                    <a:bodyPr/>
                    <a:lstStyle/>
                    <a:p>
                      <a:pPr algn="ctr">
                        <a:lnSpc>
                          <a:spcPct val="150000"/>
                        </a:lnSpc>
                        <a:spcAft>
                          <a:spcPts val="0"/>
                        </a:spcAft>
                      </a:pPr>
                      <a:r>
                        <a:rPr lang="en-IE" sz="2000" dirty="0" smtClean="0">
                          <a:latin typeface="Calibri" panose="020F0502020204030204" pitchFamily="34" charset="0"/>
                        </a:rPr>
                        <a:t>6</a:t>
                      </a:r>
                      <a:endParaRPr lang="en-IE" sz="2000" dirty="0">
                        <a:latin typeface="Calibri" panose="020F0502020204030204" pitchFamily="34" charset="0"/>
                        <a:ea typeface="Calibri"/>
                        <a:cs typeface="Times New Roman"/>
                      </a:endParaRPr>
                    </a:p>
                  </a:txBody>
                  <a:tcPr marL="68580" marR="68580" marT="0" marB="0" anchor="ctr"/>
                </a:tc>
              </a:tr>
              <a:tr h="420413">
                <a:tc>
                  <a:txBody>
                    <a:bodyPr/>
                    <a:lstStyle/>
                    <a:p>
                      <a:pPr algn="ctr">
                        <a:lnSpc>
                          <a:spcPct val="150000"/>
                        </a:lnSpc>
                        <a:spcAft>
                          <a:spcPts val="0"/>
                        </a:spcAft>
                      </a:pPr>
                      <a:r>
                        <a:rPr lang="en-IE" sz="2000" dirty="0" smtClean="0">
                          <a:latin typeface="Calibri" panose="020F0502020204030204" pitchFamily="34" charset="0"/>
                        </a:rPr>
                        <a:t>2010</a:t>
                      </a:r>
                      <a:endParaRPr lang="en-IE" sz="2000" dirty="0">
                        <a:latin typeface="Calibri" panose="020F0502020204030204" pitchFamily="34" charset="0"/>
                        <a:ea typeface="Calibri"/>
                        <a:cs typeface="Times New Roman"/>
                      </a:endParaRPr>
                    </a:p>
                  </a:txBody>
                  <a:tcPr marL="68580" marR="68580" marT="0" marB="0" anchor="ctr"/>
                </a:tc>
                <a:tc>
                  <a:txBody>
                    <a:bodyPr/>
                    <a:lstStyle/>
                    <a:p>
                      <a:pPr algn="ctr">
                        <a:lnSpc>
                          <a:spcPct val="150000"/>
                        </a:lnSpc>
                        <a:spcAft>
                          <a:spcPts val="0"/>
                        </a:spcAft>
                      </a:pPr>
                      <a:r>
                        <a:rPr lang="en-IE" sz="2000" dirty="0" smtClean="0">
                          <a:latin typeface="Calibri" panose="020F0502020204030204" pitchFamily="34" charset="0"/>
                        </a:rPr>
                        <a:t>4</a:t>
                      </a:r>
                      <a:endParaRPr lang="en-IE" sz="2000" dirty="0">
                        <a:latin typeface="Calibri" panose="020F0502020204030204" pitchFamily="34" charset="0"/>
                        <a:ea typeface="Calibri"/>
                        <a:cs typeface="Times New Roman"/>
                      </a:endParaRPr>
                    </a:p>
                  </a:txBody>
                  <a:tcPr marL="68580" marR="68580" marT="0" marB="0" anchor="ctr"/>
                </a:tc>
              </a:tr>
              <a:tr h="420413">
                <a:tc>
                  <a:txBody>
                    <a:bodyPr/>
                    <a:lstStyle/>
                    <a:p>
                      <a:pPr algn="ctr">
                        <a:lnSpc>
                          <a:spcPct val="150000"/>
                        </a:lnSpc>
                        <a:spcAft>
                          <a:spcPts val="0"/>
                        </a:spcAft>
                      </a:pPr>
                      <a:r>
                        <a:rPr lang="en-IE" sz="2000" dirty="0" smtClean="0">
                          <a:latin typeface="Calibri" panose="020F0502020204030204" pitchFamily="34" charset="0"/>
                        </a:rPr>
                        <a:t>2011</a:t>
                      </a:r>
                      <a:endParaRPr lang="en-IE" sz="2000" dirty="0">
                        <a:latin typeface="Calibri" panose="020F0502020204030204" pitchFamily="34" charset="0"/>
                        <a:ea typeface="Calibri"/>
                        <a:cs typeface="Times New Roman"/>
                      </a:endParaRPr>
                    </a:p>
                  </a:txBody>
                  <a:tcPr marL="68580" marR="68580" marT="0" marB="0" anchor="ctr"/>
                </a:tc>
                <a:tc>
                  <a:txBody>
                    <a:bodyPr/>
                    <a:lstStyle/>
                    <a:p>
                      <a:pPr algn="ctr">
                        <a:lnSpc>
                          <a:spcPct val="150000"/>
                        </a:lnSpc>
                        <a:spcAft>
                          <a:spcPts val="0"/>
                        </a:spcAft>
                      </a:pPr>
                      <a:r>
                        <a:rPr lang="en-IE" sz="2000" dirty="0" smtClean="0">
                          <a:latin typeface="Calibri" panose="020F0502020204030204" pitchFamily="34" charset="0"/>
                        </a:rPr>
                        <a:t>9</a:t>
                      </a:r>
                      <a:endParaRPr lang="en-IE" sz="2000" dirty="0">
                        <a:latin typeface="Calibri" panose="020F0502020204030204" pitchFamily="34" charset="0"/>
                        <a:ea typeface="Calibri"/>
                        <a:cs typeface="Times New Roman"/>
                      </a:endParaRPr>
                    </a:p>
                  </a:txBody>
                  <a:tcPr marL="68580" marR="68580" marT="0" marB="0" anchor="ctr"/>
                </a:tc>
              </a:tr>
              <a:tr h="420413">
                <a:tc>
                  <a:txBody>
                    <a:bodyPr/>
                    <a:lstStyle/>
                    <a:p>
                      <a:pPr algn="ctr">
                        <a:lnSpc>
                          <a:spcPct val="150000"/>
                        </a:lnSpc>
                        <a:spcAft>
                          <a:spcPts val="0"/>
                        </a:spcAft>
                      </a:pPr>
                      <a:r>
                        <a:rPr lang="en-IE" sz="2000" dirty="0" smtClean="0">
                          <a:latin typeface="Calibri" panose="020F0502020204030204" pitchFamily="34" charset="0"/>
                          <a:ea typeface="Calibri"/>
                          <a:cs typeface="Times New Roman"/>
                        </a:rPr>
                        <a:t>2012</a:t>
                      </a:r>
                      <a:endParaRPr lang="en-IE" sz="2000" dirty="0">
                        <a:latin typeface="Calibri" panose="020F0502020204030204" pitchFamily="34" charset="0"/>
                        <a:ea typeface="Calibri"/>
                        <a:cs typeface="Times New Roman"/>
                      </a:endParaRPr>
                    </a:p>
                  </a:txBody>
                  <a:tcPr marL="68580" marR="68580" marT="0" marB="0" anchor="ctr"/>
                </a:tc>
                <a:tc>
                  <a:txBody>
                    <a:bodyPr/>
                    <a:lstStyle/>
                    <a:p>
                      <a:pPr algn="ctr">
                        <a:lnSpc>
                          <a:spcPct val="150000"/>
                        </a:lnSpc>
                        <a:spcAft>
                          <a:spcPts val="0"/>
                        </a:spcAft>
                      </a:pPr>
                      <a:r>
                        <a:rPr lang="en-IE" sz="2000" dirty="0" smtClean="0">
                          <a:latin typeface="Calibri" panose="020F0502020204030204" pitchFamily="34" charset="0"/>
                          <a:ea typeface="Calibri"/>
                          <a:cs typeface="Times New Roman"/>
                        </a:rPr>
                        <a:t>6</a:t>
                      </a:r>
                      <a:endParaRPr lang="en-IE" sz="2000" dirty="0">
                        <a:latin typeface="Calibri" panose="020F0502020204030204" pitchFamily="34" charset="0"/>
                        <a:ea typeface="Calibri"/>
                        <a:cs typeface="Times New Roman"/>
                      </a:endParaRPr>
                    </a:p>
                  </a:txBody>
                  <a:tcPr marL="68580" marR="68580" marT="0" marB="0" anchor="ctr"/>
                </a:tc>
              </a:tr>
              <a:tr h="420413">
                <a:tc>
                  <a:txBody>
                    <a:bodyPr/>
                    <a:lstStyle/>
                    <a:p>
                      <a:pPr algn="ctr">
                        <a:lnSpc>
                          <a:spcPct val="150000"/>
                        </a:lnSpc>
                        <a:spcAft>
                          <a:spcPts val="0"/>
                        </a:spcAft>
                      </a:pPr>
                      <a:r>
                        <a:rPr lang="en-IE" sz="2000" dirty="0" smtClean="0">
                          <a:latin typeface="Calibri" panose="020F0502020204030204" pitchFamily="34" charset="0"/>
                        </a:rPr>
                        <a:t>2013</a:t>
                      </a:r>
                      <a:endParaRPr lang="en-IE" sz="2000" dirty="0">
                        <a:latin typeface="Calibri" panose="020F0502020204030204" pitchFamily="34" charset="0"/>
                        <a:ea typeface="Calibri"/>
                        <a:cs typeface="Times New Roman"/>
                      </a:endParaRPr>
                    </a:p>
                  </a:txBody>
                  <a:tcPr marL="68580" marR="68580" marT="0" marB="0" anchor="ctr"/>
                </a:tc>
                <a:tc>
                  <a:txBody>
                    <a:bodyPr/>
                    <a:lstStyle/>
                    <a:p>
                      <a:pPr algn="ctr">
                        <a:lnSpc>
                          <a:spcPct val="150000"/>
                        </a:lnSpc>
                        <a:spcAft>
                          <a:spcPts val="0"/>
                        </a:spcAft>
                      </a:pPr>
                      <a:r>
                        <a:rPr lang="en-IE" sz="2000" dirty="0" smtClean="0">
                          <a:latin typeface="Calibri" panose="020F0502020204030204" pitchFamily="34" charset="0"/>
                        </a:rPr>
                        <a:t>8</a:t>
                      </a:r>
                      <a:endParaRPr lang="en-IE" sz="2000" dirty="0">
                        <a:latin typeface="Calibri" panose="020F0502020204030204" pitchFamily="34" charset="0"/>
                        <a:ea typeface="Calibri"/>
                        <a:cs typeface="Times New Roman"/>
                      </a:endParaRPr>
                    </a:p>
                  </a:txBody>
                  <a:tcPr marL="68580" marR="68580" marT="0" marB="0" anchor="ctr"/>
                </a:tc>
              </a:tr>
              <a:tr h="504496">
                <a:tc>
                  <a:txBody>
                    <a:bodyPr/>
                    <a:lstStyle/>
                    <a:p>
                      <a:pPr algn="ctr">
                        <a:lnSpc>
                          <a:spcPct val="150000"/>
                        </a:lnSpc>
                      </a:pPr>
                      <a:r>
                        <a:rPr lang="en-IE" sz="2000" b="0" dirty="0" smtClean="0">
                          <a:latin typeface="Calibri" panose="020F0502020204030204" pitchFamily="34" charset="0"/>
                        </a:rPr>
                        <a:t>2014 </a:t>
                      </a:r>
                      <a:endParaRPr lang="en-IE" sz="2000" b="0" dirty="0">
                        <a:latin typeface="Calibri" panose="020F0502020204030204" pitchFamily="34" charset="0"/>
                      </a:endParaRPr>
                    </a:p>
                  </a:txBody>
                  <a:tcPr anchor="ctr"/>
                </a:tc>
                <a:tc>
                  <a:txBody>
                    <a:bodyPr/>
                    <a:lstStyle/>
                    <a:p>
                      <a:pPr algn="ctr">
                        <a:lnSpc>
                          <a:spcPct val="150000"/>
                        </a:lnSpc>
                        <a:spcAft>
                          <a:spcPts val="0"/>
                        </a:spcAft>
                      </a:pPr>
                      <a:r>
                        <a:rPr lang="en-IE" sz="2000" b="0" dirty="0" smtClean="0">
                          <a:latin typeface="Calibri" panose="020F0502020204030204" pitchFamily="34" charset="0"/>
                        </a:rPr>
                        <a:t>10</a:t>
                      </a:r>
                      <a:endParaRPr lang="en-IE" sz="2000" b="0" dirty="0">
                        <a:latin typeface="Calibri" panose="020F0502020204030204" pitchFamily="34" charset="0"/>
                        <a:ea typeface="Calibri"/>
                        <a:cs typeface="Times New Roman"/>
                      </a:endParaRPr>
                    </a:p>
                  </a:txBody>
                  <a:tcPr marL="68580" marR="68580" marT="0" marB="0" anchor="ctr"/>
                </a:tc>
              </a:tr>
              <a:tr h="504496">
                <a:tc>
                  <a:txBody>
                    <a:bodyPr/>
                    <a:lstStyle/>
                    <a:p>
                      <a:pPr algn="ctr">
                        <a:lnSpc>
                          <a:spcPct val="150000"/>
                        </a:lnSpc>
                      </a:pPr>
                      <a:r>
                        <a:rPr lang="en-IE" sz="2000" b="0" dirty="0" smtClean="0">
                          <a:latin typeface="Calibri" panose="020F0502020204030204" pitchFamily="34" charset="0"/>
                        </a:rPr>
                        <a:t>2015</a:t>
                      </a:r>
                      <a:endParaRPr lang="en-IE" sz="2000" b="0" dirty="0">
                        <a:latin typeface="Calibri" panose="020F0502020204030204" pitchFamily="34" charset="0"/>
                      </a:endParaRPr>
                    </a:p>
                  </a:txBody>
                  <a:tcPr anchor="ctr"/>
                </a:tc>
                <a:tc>
                  <a:txBody>
                    <a:bodyPr/>
                    <a:lstStyle/>
                    <a:p>
                      <a:pPr algn="ctr">
                        <a:lnSpc>
                          <a:spcPct val="150000"/>
                        </a:lnSpc>
                        <a:spcAft>
                          <a:spcPts val="0"/>
                        </a:spcAft>
                      </a:pPr>
                      <a:r>
                        <a:rPr lang="en-IE" sz="2000" b="0" dirty="0" smtClean="0">
                          <a:latin typeface="Calibri" panose="020F0502020204030204" pitchFamily="34" charset="0"/>
                          <a:ea typeface="Calibri"/>
                          <a:cs typeface="Times New Roman"/>
                        </a:rPr>
                        <a:t>5</a:t>
                      </a:r>
                      <a:endParaRPr lang="en-IE" sz="2000" b="0" dirty="0">
                        <a:latin typeface="Calibri" panose="020F0502020204030204" pitchFamily="34" charset="0"/>
                        <a:ea typeface="Calibri"/>
                        <a:cs typeface="Times New Roman"/>
                      </a:endParaRPr>
                    </a:p>
                  </a:txBody>
                  <a:tcPr marL="68580" marR="68580" marT="0" marB="0" anchor="ctr"/>
                </a:tc>
              </a:tr>
              <a:tr h="0">
                <a:tc>
                  <a:txBody>
                    <a:bodyPr/>
                    <a:lstStyle/>
                    <a:p>
                      <a:pPr algn="ctr">
                        <a:lnSpc>
                          <a:spcPct val="150000"/>
                        </a:lnSpc>
                      </a:pPr>
                      <a:r>
                        <a:rPr lang="en-IE" sz="2000" b="1" dirty="0" smtClean="0">
                          <a:latin typeface="Calibri" panose="020F0502020204030204" pitchFamily="34" charset="0"/>
                        </a:rPr>
                        <a:t>2009-2015</a:t>
                      </a:r>
                      <a:endParaRPr lang="en-IE" sz="2000" b="1" dirty="0">
                        <a:latin typeface="Calibri" panose="020F0502020204030204" pitchFamily="34" charset="0"/>
                      </a:endParaRPr>
                    </a:p>
                  </a:txBody>
                  <a:tcPr anchor="ctr"/>
                </a:tc>
                <a:tc>
                  <a:txBody>
                    <a:bodyPr/>
                    <a:lstStyle/>
                    <a:p>
                      <a:pPr algn="ctr">
                        <a:lnSpc>
                          <a:spcPct val="150000"/>
                        </a:lnSpc>
                        <a:spcAft>
                          <a:spcPts val="0"/>
                        </a:spcAft>
                      </a:pPr>
                      <a:r>
                        <a:rPr lang="en-IE" sz="2000" b="1" dirty="0" smtClean="0">
                          <a:latin typeface="Calibri" panose="020F0502020204030204" pitchFamily="34" charset="0"/>
                          <a:ea typeface="Calibri"/>
                          <a:cs typeface="Times New Roman"/>
                        </a:rPr>
                        <a:t>48</a:t>
                      </a:r>
                      <a:endParaRPr lang="en-IE" sz="2000" b="1" dirty="0">
                        <a:latin typeface="Calibri" panose="020F0502020204030204" pitchFamily="34" charset="0"/>
                        <a:ea typeface="Calibri"/>
                        <a:cs typeface="Times New Roman"/>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071546"/>
            <a:ext cx="7772400" cy="1285884"/>
          </a:xfrm>
        </p:spPr>
        <p:txBody>
          <a:bodyPr/>
          <a:lstStyle/>
          <a:p>
            <a:r>
              <a:rPr lang="en-US" sz="3600" b="1" dirty="0" smtClean="0"/>
              <a:t>AFP cases by Age Group </a:t>
            </a:r>
            <a:br>
              <a:rPr lang="en-US" sz="3600" b="1" dirty="0" smtClean="0"/>
            </a:br>
            <a:r>
              <a:rPr lang="en-US" sz="3600" b="1" dirty="0" smtClean="0"/>
              <a:t>2009-2015</a:t>
            </a:r>
            <a:endParaRPr lang="en-IE" sz="3600"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53556279"/>
              </p:ext>
            </p:extLst>
          </p:nvPr>
        </p:nvGraphicFramePr>
        <p:xfrm>
          <a:off x="714348" y="2714620"/>
          <a:ext cx="7772400" cy="2834640"/>
        </p:xfrm>
        <a:graphic>
          <a:graphicData uri="http://schemas.openxmlformats.org/drawingml/2006/table">
            <a:tbl>
              <a:tblPr firstRow="1" bandRow="1">
                <a:tableStyleId>{93296810-A885-4BE3-A3E7-6D5BEEA58F35}</a:tableStyleId>
              </a:tblPr>
              <a:tblGrid>
                <a:gridCol w="3886200"/>
                <a:gridCol w="3886200"/>
              </a:tblGrid>
              <a:tr h="370840">
                <a:tc>
                  <a:txBody>
                    <a:bodyPr/>
                    <a:lstStyle/>
                    <a:p>
                      <a:pPr algn="ctr">
                        <a:lnSpc>
                          <a:spcPct val="150000"/>
                        </a:lnSpc>
                        <a:spcAft>
                          <a:spcPts val="0"/>
                        </a:spcAft>
                      </a:pPr>
                      <a:r>
                        <a:rPr lang="en-IE" sz="2000" dirty="0">
                          <a:latin typeface="Calibri" panose="020F0502020204030204" pitchFamily="34" charset="0"/>
                        </a:rPr>
                        <a:t>Age Group</a:t>
                      </a:r>
                      <a:endParaRPr lang="en-IE" sz="2000" dirty="0">
                        <a:latin typeface="Calibri" panose="020F0502020204030204" pitchFamily="34" charset="0"/>
                        <a:ea typeface="Calibri"/>
                        <a:cs typeface="Times New Roman"/>
                      </a:endParaRPr>
                    </a:p>
                  </a:txBody>
                  <a:tcPr marL="68580" marR="68580" marT="0" marB="0" anchor="ctr"/>
                </a:tc>
                <a:tc>
                  <a:txBody>
                    <a:bodyPr/>
                    <a:lstStyle/>
                    <a:p>
                      <a:pPr algn="ctr">
                        <a:lnSpc>
                          <a:spcPct val="150000"/>
                        </a:lnSpc>
                        <a:spcAft>
                          <a:spcPts val="0"/>
                        </a:spcAft>
                      </a:pPr>
                      <a:r>
                        <a:rPr lang="en-IE" sz="2000" dirty="0">
                          <a:latin typeface="Calibri" panose="020F0502020204030204" pitchFamily="34" charset="0"/>
                        </a:rPr>
                        <a:t>Total</a:t>
                      </a:r>
                      <a:endParaRPr lang="en-IE" sz="2000" dirty="0">
                        <a:latin typeface="Calibri" panose="020F0502020204030204" pitchFamily="34" charset="0"/>
                        <a:ea typeface="Calibri"/>
                        <a:cs typeface="Times New Roman"/>
                      </a:endParaRPr>
                    </a:p>
                  </a:txBody>
                  <a:tcPr marL="68580" marR="68580" marT="0" marB="0" anchor="ctr"/>
                </a:tc>
              </a:tr>
              <a:tr h="370840">
                <a:tc>
                  <a:txBody>
                    <a:bodyPr/>
                    <a:lstStyle/>
                    <a:p>
                      <a:pPr algn="ctr">
                        <a:lnSpc>
                          <a:spcPct val="150000"/>
                        </a:lnSpc>
                        <a:spcAft>
                          <a:spcPts val="0"/>
                        </a:spcAft>
                      </a:pPr>
                      <a:r>
                        <a:rPr lang="en-IE" sz="2000" dirty="0">
                          <a:latin typeface="Calibri" panose="020F0502020204030204" pitchFamily="34" charset="0"/>
                        </a:rPr>
                        <a:t>0-4</a:t>
                      </a:r>
                      <a:endParaRPr lang="en-IE" sz="2000" dirty="0">
                        <a:latin typeface="Calibri" panose="020F0502020204030204" pitchFamily="34" charset="0"/>
                        <a:ea typeface="Calibri"/>
                        <a:cs typeface="Times New Roman"/>
                      </a:endParaRPr>
                    </a:p>
                  </a:txBody>
                  <a:tcPr marL="68580" marR="68580" marT="0" marB="0" anchor="ctr"/>
                </a:tc>
                <a:tc>
                  <a:txBody>
                    <a:bodyPr/>
                    <a:lstStyle/>
                    <a:p>
                      <a:pPr algn="ctr">
                        <a:lnSpc>
                          <a:spcPct val="150000"/>
                        </a:lnSpc>
                        <a:spcAft>
                          <a:spcPts val="0"/>
                        </a:spcAft>
                      </a:pPr>
                      <a:r>
                        <a:rPr lang="en-IE" sz="2000" dirty="0" smtClean="0">
                          <a:latin typeface="Calibri" panose="020F0502020204030204" pitchFamily="34" charset="0"/>
                          <a:ea typeface="Calibri"/>
                          <a:cs typeface="Times New Roman"/>
                        </a:rPr>
                        <a:t>21</a:t>
                      </a:r>
                      <a:endParaRPr lang="en-IE" sz="2000" dirty="0">
                        <a:latin typeface="Calibri" panose="020F0502020204030204" pitchFamily="34" charset="0"/>
                        <a:ea typeface="Calibri"/>
                        <a:cs typeface="Times New Roman"/>
                      </a:endParaRPr>
                    </a:p>
                  </a:txBody>
                  <a:tcPr marL="68580" marR="68580" marT="0" marB="0" anchor="ctr"/>
                </a:tc>
              </a:tr>
              <a:tr h="370840">
                <a:tc>
                  <a:txBody>
                    <a:bodyPr/>
                    <a:lstStyle/>
                    <a:p>
                      <a:pPr algn="ctr">
                        <a:lnSpc>
                          <a:spcPct val="150000"/>
                        </a:lnSpc>
                        <a:spcAft>
                          <a:spcPts val="0"/>
                        </a:spcAft>
                      </a:pPr>
                      <a:r>
                        <a:rPr lang="en-IE" sz="2000" dirty="0">
                          <a:latin typeface="Calibri" panose="020F0502020204030204" pitchFamily="34" charset="0"/>
                        </a:rPr>
                        <a:t>5-9</a:t>
                      </a:r>
                      <a:endParaRPr lang="en-IE" sz="2000" dirty="0">
                        <a:latin typeface="Calibri" panose="020F0502020204030204" pitchFamily="34" charset="0"/>
                        <a:ea typeface="Calibri"/>
                        <a:cs typeface="Times New Roman"/>
                      </a:endParaRPr>
                    </a:p>
                  </a:txBody>
                  <a:tcPr marL="68580" marR="68580" marT="0" marB="0" anchor="ctr"/>
                </a:tc>
                <a:tc>
                  <a:txBody>
                    <a:bodyPr/>
                    <a:lstStyle/>
                    <a:p>
                      <a:pPr algn="ctr">
                        <a:lnSpc>
                          <a:spcPct val="150000"/>
                        </a:lnSpc>
                        <a:spcAft>
                          <a:spcPts val="0"/>
                        </a:spcAft>
                      </a:pPr>
                      <a:r>
                        <a:rPr lang="en-IE" sz="2000" dirty="0" smtClean="0">
                          <a:latin typeface="Calibri" panose="020F0502020204030204" pitchFamily="34" charset="0"/>
                          <a:ea typeface="Calibri"/>
                          <a:cs typeface="Times New Roman"/>
                        </a:rPr>
                        <a:t>7</a:t>
                      </a:r>
                      <a:endParaRPr lang="en-IE" sz="2000" dirty="0">
                        <a:latin typeface="Calibri" panose="020F0502020204030204" pitchFamily="34" charset="0"/>
                        <a:ea typeface="Calibri"/>
                        <a:cs typeface="Times New Roman"/>
                      </a:endParaRPr>
                    </a:p>
                  </a:txBody>
                  <a:tcPr marL="68580" marR="68580" marT="0" marB="0" anchor="ctr"/>
                </a:tc>
              </a:tr>
              <a:tr h="370840">
                <a:tc>
                  <a:txBody>
                    <a:bodyPr/>
                    <a:lstStyle/>
                    <a:p>
                      <a:pPr algn="ctr">
                        <a:lnSpc>
                          <a:spcPct val="150000"/>
                        </a:lnSpc>
                        <a:spcAft>
                          <a:spcPts val="0"/>
                        </a:spcAft>
                      </a:pPr>
                      <a:r>
                        <a:rPr lang="en-IE" sz="2000" dirty="0">
                          <a:latin typeface="Calibri" panose="020F0502020204030204" pitchFamily="34" charset="0"/>
                        </a:rPr>
                        <a:t>10-14</a:t>
                      </a:r>
                      <a:endParaRPr lang="en-IE" sz="2000" dirty="0">
                        <a:latin typeface="Calibri" panose="020F0502020204030204" pitchFamily="34" charset="0"/>
                        <a:ea typeface="Calibri"/>
                        <a:cs typeface="Times New Roman"/>
                      </a:endParaRPr>
                    </a:p>
                  </a:txBody>
                  <a:tcPr marL="68580" marR="68580" marT="0" marB="0" anchor="ctr"/>
                </a:tc>
                <a:tc>
                  <a:txBody>
                    <a:bodyPr/>
                    <a:lstStyle/>
                    <a:p>
                      <a:pPr algn="ctr">
                        <a:lnSpc>
                          <a:spcPct val="150000"/>
                        </a:lnSpc>
                        <a:spcAft>
                          <a:spcPts val="0"/>
                        </a:spcAft>
                      </a:pPr>
                      <a:r>
                        <a:rPr lang="en-IE" sz="2000" dirty="0" smtClean="0">
                          <a:latin typeface="Calibri" panose="020F0502020204030204" pitchFamily="34" charset="0"/>
                          <a:ea typeface="Calibri"/>
                          <a:cs typeface="Times New Roman"/>
                        </a:rPr>
                        <a:t>12</a:t>
                      </a:r>
                      <a:endParaRPr lang="en-IE" sz="2000" dirty="0">
                        <a:latin typeface="Calibri" panose="020F0502020204030204" pitchFamily="34" charset="0"/>
                        <a:ea typeface="Calibri"/>
                        <a:cs typeface="Times New Roman"/>
                      </a:endParaRPr>
                    </a:p>
                  </a:txBody>
                  <a:tcPr marL="68580" marR="68580" marT="0" marB="0" anchor="ctr"/>
                </a:tc>
              </a:tr>
              <a:tr h="370840">
                <a:tc>
                  <a:txBody>
                    <a:bodyPr/>
                    <a:lstStyle/>
                    <a:p>
                      <a:pPr algn="ctr">
                        <a:lnSpc>
                          <a:spcPct val="150000"/>
                        </a:lnSpc>
                        <a:spcAft>
                          <a:spcPts val="0"/>
                        </a:spcAft>
                      </a:pPr>
                      <a:r>
                        <a:rPr lang="en-IE" sz="2000" dirty="0" smtClean="0">
                          <a:latin typeface="Calibri" panose="020F0502020204030204" pitchFamily="34" charset="0"/>
                        </a:rPr>
                        <a:t>Not specified</a:t>
                      </a:r>
                      <a:endParaRPr lang="en-IE" sz="2000" dirty="0">
                        <a:latin typeface="Calibri" panose="020F0502020204030204" pitchFamily="34" charset="0"/>
                        <a:ea typeface="Calibri"/>
                        <a:cs typeface="Times New Roman"/>
                      </a:endParaRPr>
                    </a:p>
                  </a:txBody>
                  <a:tcPr marL="68580" marR="68580" marT="0" marB="0" anchor="ctr"/>
                </a:tc>
                <a:tc>
                  <a:txBody>
                    <a:bodyPr/>
                    <a:lstStyle/>
                    <a:p>
                      <a:pPr algn="ctr">
                        <a:lnSpc>
                          <a:spcPct val="150000"/>
                        </a:lnSpc>
                        <a:spcAft>
                          <a:spcPts val="0"/>
                        </a:spcAft>
                      </a:pPr>
                      <a:r>
                        <a:rPr lang="en-IE" sz="2000" dirty="0" smtClean="0">
                          <a:latin typeface="Calibri" panose="020F0502020204030204" pitchFamily="34" charset="0"/>
                          <a:ea typeface="Calibri"/>
                          <a:cs typeface="Times New Roman"/>
                        </a:rPr>
                        <a:t>8</a:t>
                      </a:r>
                      <a:endParaRPr lang="en-IE" sz="2000" dirty="0">
                        <a:latin typeface="Calibri" panose="020F0502020204030204" pitchFamily="34" charset="0"/>
                        <a:ea typeface="Calibri"/>
                        <a:cs typeface="Times New Roman"/>
                      </a:endParaRPr>
                    </a:p>
                  </a:txBody>
                  <a:tcPr marL="68580" marR="68580" marT="0" marB="0" anchor="ctr"/>
                </a:tc>
              </a:tr>
              <a:tr h="370840">
                <a:tc>
                  <a:txBody>
                    <a:bodyPr/>
                    <a:lstStyle/>
                    <a:p>
                      <a:pPr algn="ctr">
                        <a:lnSpc>
                          <a:spcPct val="150000"/>
                        </a:lnSpc>
                      </a:pPr>
                      <a:r>
                        <a:rPr lang="en-IE" sz="2000" b="1" dirty="0" smtClean="0">
                          <a:latin typeface="Calibri" panose="020F0502020204030204" pitchFamily="34" charset="0"/>
                        </a:rPr>
                        <a:t>Total </a:t>
                      </a:r>
                      <a:endParaRPr lang="en-IE" sz="2000" b="1" dirty="0">
                        <a:latin typeface="Calibri" panose="020F0502020204030204" pitchFamily="34" charset="0"/>
                      </a:endParaRPr>
                    </a:p>
                  </a:txBody>
                  <a:tcPr anchor="ctr"/>
                </a:tc>
                <a:tc>
                  <a:txBody>
                    <a:bodyPr/>
                    <a:lstStyle/>
                    <a:p>
                      <a:pPr algn="ctr">
                        <a:lnSpc>
                          <a:spcPct val="150000"/>
                        </a:lnSpc>
                        <a:spcAft>
                          <a:spcPts val="0"/>
                        </a:spcAft>
                      </a:pPr>
                      <a:r>
                        <a:rPr lang="en-IE" sz="2000" b="1" dirty="0" smtClean="0">
                          <a:latin typeface="Calibri" panose="020F0502020204030204" pitchFamily="34" charset="0"/>
                        </a:rPr>
                        <a:t>48</a:t>
                      </a:r>
                      <a:endParaRPr lang="en-IE" sz="2000" b="1" dirty="0">
                        <a:latin typeface="Calibri" panose="020F0502020204030204" pitchFamily="34" charset="0"/>
                        <a:ea typeface="Calibri"/>
                        <a:cs typeface="Times New Roman"/>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071546"/>
            <a:ext cx="7772400" cy="1061310"/>
          </a:xfrm>
        </p:spPr>
        <p:txBody>
          <a:bodyPr/>
          <a:lstStyle/>
          <a:p>
            <a:r>
              <a:rPr lang="en-US" sz="3600" b="1" dirty="0" smtClean="0"/>
              <a:t>AFP cases by Diagnosis</a:t>
            </a:r>
            <a:br>
              <a:rPr lang="en-US" sz="3600" b="1" dirty="0" smtClean="0"/>
            </a:br>
            <a:r>
              <a:rPr lang="en-US" sz="3600" b="1" dirty="0" smtClean="0"/>
              <a:t>2009-2015</a:t>
            </a:r>
            <a:endParaRPr lang="en-IE" sz="3600" b="1" dirty="0"/>
          </a:p>
        </p:txBody>
      </p:sp>
      <p:sp>
        <p:nvSpPr>
          <p:cNvPr id="5" name="TextBox 4"/>
          <p:cNvSpPr txBox="1"/>
          <p:nvPr/>
        </p:nvSpPr>
        <p:spPr>
          <a:xfrm>
            <a:off x="251520" y="6021288"/>
            <a:ext cx="8712968" cy="830997"/>
          </a:xfrm>
          <a:prstGeom prst="rect">
            <a:avLst/>
          </a:prstGeom>
          <a:noFill/>
        </p:spPr>
        <p:txBody>
          <a:bodyPr wrap="square" rtlCol="0">
            <a:spAutoFit/>
          </a:bodyPr>
          <a:lstStyle/>
          <a:p>
            <a:r>
              <a:rPr lang="en-IE" sz="1600" dirty="0" smtClean="0">
                <a:latin typeface="Calibri" panose="020F0502020204030204" pitchFamily="34" charset="0"/>
              </a:rPr>
              <a:t>*Isolated facial paralysis of any cause, spastic or chronic paralysis, meningitis, coma etc.</a:t>
            </a:r>
          </a:p>
          <a:p>
            <a:r>
              <a:rPr lang="en-IE" sz="1600" dirty="0" smtClean="0">
                <a:latin typeface="Calibri" panose="020F0502020204030204" pitchFamily="34" charset="0"/>
              </a:rPr>
              <a:t>** No enhanced surveillance form completed, suspect case reported  via Irish Paediatric Surveillance Unit (IPSU) only </a:t>
            </a:r>
            <a:endParaRPr lang="en-IE" sz="1600" dirty="0">
              <a:latin typeface="Calibri" panose="020F0502020204030204" pitchFamily="34" charset="0"/>
            </a:endParaRP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949675694"/>
              </p:ext>
            </p:extLst>
          </p:nvPr>
        </p:nvGraphicFramePr>
        <p:xfrm>
          <a:off x="395537" y="2220779"/>
          <a:ext cx="8352928" cy="3788626"/>
        </p:xfrm>
        <a:graphic>
          <a:graphicData uri="http://schemas.openxmlformats.org/drawingml/2006/table">
            <a:tbl>
              <a:tblPr firstRow="1" bandRow="1">
                <a:tableStyleId>{21E4AEA4-8DFA-4A89-87EB-49C32662AFE0}</a:tableStyleId>
              </a:tblPr>
              <a:tblGrid>
                <a:gridCol w="3528391"/>
                <a:gridCol w="3888432"/>
                <a:gridCol w="936105"/>
              </a:tblGrid>
              <a:tr h="486217">
                <a:tc>
                  <a:txBody>
                    <a:bodyPr/>
                    <a:lstStyle/>
                    <a:p>
                      <a:pPr algn="ctr" rtl="0" fontAlgn="ctr"/>
                      <a:r>
                        <a:rPr lang="es-ES" sz="1800" u="none" strike="noStrike" dirty="0" smtClean="0">
                          <a:effectLst/>
                          <a:latin typeface="Calibri" panose="020F0502020204030204" pitchFamily="34" charset="0"/>
                        </a:rPr>
                        <a:t>Final </a:t>
                      </a:r>
                      <a:r>
                        <a:rPr lang="es-ES" sz="1800" u="none" strike="noStrike" dirty="0" err="1" smtClean="0">
                          <a:effectLst/>
                          <a:latin typeface="Calibri" panose="020F0502020204030204" pitchFamily="34" charset="0"/>
                        </a:rPr>
                        <a:t>Clinical</a:t>
                      </a:r>
                      <a:r>
                        <a:rPr lang="es-ES" sz="1800" u="none" strike="noStrike" dirty="0" smtClean="0">
                          <a:effectLst/>
                          <a:latin typeface="Calibri" panose="020F0502020204030204" pitchFamily="34" charset="0"/>
                        </a:rPr>
                        <a:t> Diagnosis </a:t>
                      </a:r>
                      <a:r>
                        <a:rPr lang="es-ES" sz="1800" u="none" strike="noStrike" dirty="0" err="1" smtClean="0">
                          <a:effectLst/>
                          <a:latin typeface="Calibri" panose="020F0502020204030204" pitchFamily="34" charset="0"/>
                        </a:rPr>
                        <a:t>Category</a:t>
                      </a:r>
                      <a:endParaRPr lang="es-ES" sz="1800" u="none" strike="noStrike" dirty="0">
                        <a:effectLst/>
                        <a:latin typeface="Calibri" panose="020F0502020204030204" pitchFamily="34" charset="0"/>
                      </a:endParaRPr>
                    </a:p>
                  </a:txBody>
                  <a:tcPr marL="8108" marR="8108" marT="8108" marB="0" anchor="ctr"/>
                </a:tc>
                <a:tc>
                  <a:txBody>
                    <a:bodyPr/>
                    <a:lstStyle/>
                    <a:p>
                      <a:pPr algn="ctr" rtl="0" fontAlgn="ctr"/>
                      <a:r>
                        <a:rPr lang="es-ES" sz="1800" u="none" strike="noStrike" dirty="0" smtClean="0">
                          <a:effectLst/>
                          <a:latin typeface="Calibri" panose="020F0502020204030204" pitchFamily="34" charset="0"/>
                        </a:rPr>
                        <a:t>Diagnosis</a:t>
                      </a:r>
                      <a:endParaRPr lang="es-ES" sz="1800" u="none" strike="noStrike" dirty="0">
                        <a:effectLst/>
                        <a:latin typeface="Calibri" panose="020F0502020204030204" pitchFamily="34" charset="0"/>
                      </a:endParaRPr>
                    </a:p>
                  </a:txBody>
                  <a:tcPr marL="8108" marR="8108" marT="8108" marB="0" anchor="ctr"/>
                </a:tc>
                <a:tc>
                  <a:txBody>
                    <a:bodyPr/>
                    <a:lstStyle/>
                    <a:p>
                      <a:pPr algn="ctr" rtl="0" fontAlgn="ctr"/>
                      <a:r>
                        <a:rPr lang="es-ES" sz="1600" u="none" strike="noStrike" dirty="0" smtClean="0">
                          <a:effectLst/>
                          <a:latin typeface="+mj-lt"/>
                        </a:rPr>
                        <a:t>Total</a:t>
                      </a:r>
                    </a:p>
                  </a:txBody>
                  <a:tcPr marL="8108" marR="8108" marT="8108" marB="0" anchor="ctr"/>
                </a:tc>
              </a:tr>
              <a:tr h="406664">
                <a:tc>
                  <a:txBody>
                    <a:bodyPr/>
                    <a:lstStyle/>
                    <a:p>
                      <a:pPr marL="0" algn="ctr" rtl="0" eaLnBrk="1" fontAlgn="ctr" latinLnBrk="0" hangingPunct="1">
                        <a:spcBef>
                          <a:spcPts val="0"/>
                        </a:spcBef>
                        <a:spcAft>
                          <a:spcPts val="0"/>
                        </a:spcAft>
                      </a:pPr>
                      <a:r>
                        <a:rPr lang="en-IE" sz="1800" b="0" i="0" u="none" strike="noStrike" kern="1200" dirty="0" err="1">
                          <a:solidFill>
                            <a:schemeClr val="tx1"/>
                          </a:solidFill>
                          <a:effectLst/>
                          <a:latin typeface="Calibri" panose="020F0502020204030204" pitchFamily="34" charset="0"/>
                        </a:rPr>
                        <a:t>Polyradiculneuritis</a:t>
                      </a:r>
                      <a:r>
                        <a:rPr lang="en-IE" sz="1800" b="0" i="0" u="none" strike="noStrike" kern="1200" dirty="0">
                          <a:solidFill>
                            <a:schemeClr val="tx1"/>
                          </a:solidFill>
                          <a:effectLst/>
                          <a:latin typeface="Calibri" panose="020F0502020204030204" pitchFamily="34" charset="0"/>
                        </a:rPr>
                        <a:t>/Guillain-Barre Syndrome/Landry Syndrome</a:t>
                      </a:r>
                      <a:endParaRPr lang="en-IE" sz="1800" b="0" i="0" u="none" strike="noStrike" dirty="0">
                        <a:solidFill>
                          <a:schemeClr val="tx1"/>
                        </a:solidFill>
                        <a:effectLst/>
                        <a:latin typeface="Calibri" panose="020F0502020204030204" pitchFamily="34" charset="0"/>
                      </a:endParaRPr>
                    </a:p>
                  </a:txBody>
                  <a:tcPr marL="8128" marR="8128" marT="8128" marB="0" anchor="ctr"/>
                </a:tc>
                <a:tc>
                  <a:txBody>
                    <a:bodyPr/>
                    <a:lstStyle/>
                    <a:p>
                      <a:pPr marL="0" algn="ctr" rtl="0" eaLnBrk="1" fontAlgn="ctr" latinLnBrk="0" hangingPunct="1">
                        <a:spcBef>
                          <a:spcPts val="0"/>
                        </a:spcBef>
                        <a:spcAft>
                          <a:spcPts val="0"/>
                        </a:spcAft>
                      </a:pPr>
                      <a:r>
                        <a:rPr lang="en-IE" sz="1800" b="0" i="0" u="none" strike="noStrike" kern="1200" dirty="0" err="1">
                          <a:solidFill>
                            <a:schemeClr val="tx1"/>
                          </a:solidFill>
                          <a:effectLst/>
                          <a:latin typeface="Calibri" panose="020F0502020204030204" pitchFamily="34" charset="0"/>
                        </a:rPr>
                        <a:t>Guillain</a:t>
                      </a:r>
                      <a:r>
                        <a:rPr lang="en-IE" sz="1800" b="0" i="0" u="none" strike="noStrike" kern="1200" dirty="0">
                          <a:solidFill>
                            <a:schemeClr val="tx1"/>
                          </a:solidFill>
                          <a:effectLst/>
                          <a:latin typeface="Calibri" panose="020F0502020204030204" pitchFamily="34" charset="0"/>
                        </a:rPr>
                        <a:t> </a:t>
                      </a:r>
                      <a:r>
                        <a:rPr lang="en-IE" sz="1800" b="0" i="0" u="none" strike="noStrike" kern="1200" dirty="0" err="1">
                          <a:solidFill>
                            <a:schemeClr val="tx1"/>
                          </a:solidFill>
                          <a:effectLst/>
                          <a:latin typeface="Calibri" panose="020F0502020204030204" pitchFamily="34" charset="0"/>
                        </a:rPr>
                        <a:t>Barre</a:t>
                      </a:r>
                      <a:r>
                        <a:rPr lang="en-IE" sz="1800" b="0" i="0" u="none" strike="noStrike" kern="1200" dirty="0">
                          <a:solidFill>
                            <a:schemeClr val="tx1"/>
                          </a:solidFill>
                          <a:effectLst/>
                          <a:latin typeface="Calibri" panose="020F0502020204030204" pitchFamily="34" charset="0"/>
                        </a:rPr>
                        <a:t> Syndrome</a:t>
                      </a:r>
                      <a:endParaRPr lang="en-IE" sz="1800" b="0" i="0" u="none" strike="noStrike" dirty="0">
                        <a:solidFill>
                          <a:schemeClr val="tx1"/>
                        </a:solidFill>
                        <a:effectLst/>
                        <a:latin typeface="Calibri" panose="020F0502020204030204" pitchFamily="34" charset="0"/>
                      </a:endParaRPr>
                    </a:p>
                  </a:txBody>
                  <a:tcPr marL="8128" marR="8128" marT="8128" marB="0" anchor="ctr"/>
                </a:tc>
                <a:tc>
                  <a:txBody>
                    <a:bodyPr/>
                    <a:lstStyle/>
                    <a:p>
                      <a:pPr marL="0" algn="ctr" rtl="0" eaLnBrk="1" fontAlgn="ctr" latinLnBrk="0" hangingPunct="1">
                        <a:spcBef>
                          <a:spcPts val="0"/>
                        </a:spcBef>
                        <a:spcAft>
                          <a:spcPts val="0"/>
                        </a:spcAft>
                      </a:pPr>
                      <a:r>
                        <a:rPr lang="en-IE" sz="1800" b="0" i="0" u="none" strike="noStrike" kern="1200" dirty="0" smtClean="0">
                          <a:solidFill>
                            <a:schemeClr val="tx1"/>
                          </a:solidFill>
                          <a:effectLst/>
                          <a:latin typeface="+mj-lt"/>
                        </a:rPr>
                        <a:t>19</a:t>
                      </a:r>
                      <a:endParaRPr lang="en-IE" sz="1800" b="0" i="0" u="none" strike="noStrike" dirty="0">
                        <a:solidFill>
                          <a:schemeClr val="tx1"/>
                        </a:solidFill>
                        <a:effectLst/>
                        <a:latin typeface="+mj-lt"/>
                      </a:endParaRPr>
                    </a:p>
                  </a:txBody>
                  <a:tcPr marL="8128" marR="8128" marT="8128" marB="0" anchor="ctr"/>
                </a:tc>
              </a:tr>
              <a:tr h="262904">
                <a:tc>
                  <a:txBody>
                    <a:bodyPr/>
                    <a:lstStyle/>
                    <a:p>
                      <a:pPr algn="ctr" rtl="0" fontAlgn="ctr"/>
                      <a:r>
                        <a:rPr lang="en-IE" sz="1800" u="none" strike="noStrike" dirty="0">
                          <a:effectLst/>
                          <a:latin typeface="Calibri" panose="020F0502020204030204" pitchFamily="34" charset="0"/>
                        </a:rPr>
                        <a:t>Transverse myelitis</a:t>
                      </a:r>
                      <a:endParaRPr lang="en-IE" sz="1800" b="0" i="0" u="none" strike="noStrike" dirty="0">
                        <a:solidFill>
                          <a:srgbClr val="000000"/>
                        </a:solidFill>
                        <a:effectLst/>
                        <a:latin typeface="Calibri" panose="020F0502020204030204" pitchFamily="34" charset="0"/>
                      </a:endParaRPr>
                    </a:p>
                  </a:txBody>
                  <a:tcPr marL="8108" marR="8108" marT="8108" marB="0" anchor="ctr"/>
                </a:tc>
                <a:tc>
                  <a:txBody>
                    <a:bodyPr/>
                    <a:lstStyle/>
                    <a:p>
                      <a:pPr algn="ctr" rtl="0" fontAlgn="ctr"/>
                      <a:r>
                        <a:rPr lang="en-IE" sz="1800" u="none" strike="noStrike" dirty="0">
                          <a:effectLst/>
                          <a:latin typeface="Calibri" panose="020F0502020204030204" pitchFamily="34" charset="0"/>
                        </a:rPr>
                        <a:t>Transverse Myelitis</a:t>
                      </a:r>
                      <a:endParaRPr lang="en-IE" sz="1800" b="0" i="0" u="none" strike="noStrike" dirty="0">
                        <a:solidFill>
                          <a:srgbClr val="000000"/>
                        </a:solidFill>
                        <a:effectLst/>
                        <a:latin typeface="Calibri" panose="020F0502020204030204" pitchFamily="34" charset="0"/>
                      </a:endParaRPr>
                    </a:p>
                  </a:txBody>
                  <a:tcPr marL="8108" marR="8108" marT="8108" marB="0" anchor="ctr"/>
                </a:tc>
                <a:tc>
                  <a:txBody>
                    <a:bodyPr/>
                    <a:lstStyle/>
                    <a:p>
                      <a:pPr algn="ctr" rtl="0" fontAlgn="ctr"/>
                      <a:r>
                        <a:rPr lang="en-IE" sz="1800" u="none" strike="noStrike" dirty="0">
                          <a:effectLst/>
                          <a:latin typeface="+mj-lt"/>
                        </a:rPr>
                        <a:t>6</a:t>
                      </a:r>
                      <a:endParaRPr lang="en-IE" sz="1800" b="0" i="0" u="none" strike="noStrike" dirty="0">
                        <a:solidFill>
                          <a:srgbClr val="000000"/>
                        </a:solidFill>
                        <a:effectLst/>
                        <a:latin typeface="+mj-lt"/>
                      </a:endParaRPr>
                    </a:p>
                  </a:txBody>
                  <a:tcPr marL="8108" marR="8108" marT="8108" marB="0" anchor="ctr"/>
                </a:tc>
              </a:tr>
              <a:tr h="262904">
                <a:tc rowSpan="5">
                  <a:txBody>
                    <a:bodyPr/>
                    <a:lstStyle/>
                    <a:p>
                      <a:pPr algn="ctr" rtl="0" fontAlgn="ctr"/>
                      <a:r>
                        <a:rPr lang="en-IE" sz="1800" u="none" strike="noStrike" dirty="0">
                          <a:effectLst/>
                          <a:latin typeface="Calibri" panose="020F0502020204030204" pitchFamily="34" charset="0"/>
                        </a:rPr>
                        <a:t>Other specific neurologic diseases</a:t>
                      </a:r>
                      <a:endParaRPr lang="en-IE" sz="1800" b="0" i="0" u="none" strike="noStrike" dirty="0">
                        <a:solidFill>
                          <a:srgbClr val="000000"/>
                        </a:solidFill>
                        <a:effectLst/>
                        <a:latin typeface="Calibri" panose="020F0502020204030204" pitchFamily="34" charset="0"/>
                      </a:endParaRPr>
                    </a:p>
                  </a:txBody>
                  <a:tcPr marL="8108" marR="8108" marT="8108" marB="0" anchor="ctr"/>
                </a:tc>
                <a:tc>
                  <a:txBody>
                    <a:bodyPr/>
                    <a:lstStyle/>
                    <a:p>
                      <a:pPr algn="ctr" rtl="0" fontAlgn="ctr"/>
                      <a:r>
                        <a:rPr lang="en-IE" sz="1800" u="none" strike="noStrike" dirty="0">
                          <a:effectLst/>
                          <a:latin typeface="Calibri" panose="020F0502020204030204" pitchFamily="34" charset="0"/>
                        </a:rPr>
                        <a:t>Acute Disseminated Encephalomyelitis</a:t>
                      </a:r>
                      <a:endParaRPr lang="en-IE" sz="1800" b="0" i="0" u="none" strike="noStrike" dirty="0">
                        <a:solidFill>
                          <a:srgbClr val="000000"/>
                        </a:solidFill>
                        <a:effectLst/>
                        <a:latin typeface="Calibri" panose="020F0502020204030204" pitchFamily="34" charset="0"/>
                      </a:endParaRPr>
                    </a:p>
                  </a:txBody>
                  <a:tcPr marL="8108" marR="8108" marT="8108" marB="0" anchor="ctr"/>
                </a:tc>
                <a:tc>
                  <a:txBody>
                    <a:bodyPr/>
                    <a:lstStyle/>
                    <a:p>
                      <a:pPr algn="ctr" rtl="0" fontAlgn="ctr"/>
                      <a:r>
                        <a:rPr lang="en-IE" sz="1800" u="none" strike="noStrike" dirty="0" smtClean="0">
                          <a:effectLst/>
                          <a:latin typeface="+mj-lt"/>
                        </a:rPr>
                        <a:t>8</a:t>
                      </a:r>
                      <a:endParaRPr lang="en-IE" sz="1800" b="0" i="0" u="none" strike="noStrike" dirty="0">
                        <a:solidFill>
                          <a:srgbClr val="000000"/>
                        </a:solidFill>
                        <a:effectLst/>
                        <a:latin typeface="+mj-lt"/>
                      </a:endParaRPr>
                    </a:p>
                  </a:txBody>
                  <a:tcPr marL="8108" marR="8108" marT="8108" marB="0" anchor="ctr"/>
                </a:tc>
              </a:tr>
              <a:tr h="253839">
                <a:tc vMerge="1">
                  <a:txBody>
                    <a:bodyPr/>
                    <a:lstStyle/>
                    <a:p>
                      <a:endParaRPr lang="en-IE"/>
                    </a:p>
                  </a:txBody>
                  <a:tcPr/>
                </a:tc>
                <a:tc>
                  <a:txBody>
                    <a:bodyPr/>
                    <a:lstStyle/>
                    <a:p>
                      <a:pPr algn="ctr" rtl="0" fontAlgn="ctr"/>
                      <a:r>
                        <a:rPr lang="en-IE" sz="1800" u="none" strike="noStrike" dirty="0">
                          <a:effectLst/>
                          <a:latin typeface="Calibri" panose="020F0502020204030204" pitchFamily="34" charset="0"/>
                        </a:rPr>
                        <a:t>Botulism</a:t>
                      </a:r>
                      <a:endParaRPr lang="en-IE" sz="1800" b="0" i="0" u="none" strike="noStrike" dirty="0">
                        <a:solidFill>
                          <a:srgbClr val="000000"/>
                        </a:solidFill>
                        <a:effectLst/>
                        <a:latin typeface="Calibri" panose="020F0502020204030204" pitchFamily="34" charset="0"/>
                      </a:endParaRPr>
                    </a:p>
                  </a:txBody>
                  <a:tcPr marL="8108" marR="8108" marT="8108" marB="0" anchor="ctr"/>
                </a:tc>
                <a:tc>
                  <a:txBody>
                    <a:bodyPr/>
                    <a:lstStyle/>
                    <a:p>
                      <a:pPr algn="ctr" rtl="0" fontAlgn="ctr"/>
                      <a:r>
                        <a:rPr lang="en-IE" sz="1800" u="none" strike="noStrike">
                          <a:effectLst/>
                          <a:latin typeface="+mj-lt"/>
                        </a:rPr>
                        <a:t>2</a:t>
                      </a:r>
                      <a:endParaRPr lang="en-IE" sz="1800" b="0" i="0" u="none" strike="noStrike">
                        <a:solidFill>
                          <a:srgbClr val="000000"/>
                        </a:solidFill>
                        <a:effectLst/>
                        <a:latin typeface="+mj-lt"/>
                      </a:endParaRPr>
                    </a:p>
                  </a:txBody>
                  <a:tcPr marL="8108" marR="8108" marT="8108" marB="0" anchor="ctr"/>
                </a:tc>
              </a:tr>
              <a:tr h="253839">
                <a:tc vMerge="1">
                  <a:txBody>
                    <a:bodyPr/>
                    <a:lstStyle/>
                    <a:p>
                      <a:endParaRPr lang="en-IE"/>
                    </a:p>
                  </a:txBody>
                  <a:tcPr/>
                </a:tc>
                <a:tc>
                  <a:txBody>
                    <a:bodyPr/>
                    <a:lstStyle/>
                    <a:p>
                      <a:pPr algn="ctr" rtl="0" fontAlgn="ctr"/>
                      <a:r>
                        <a:rPr lang="en-IE" sz="1800" u="none" strike="noStrike" dirty="0">
                          <a:effectLst/>
                          <a:latin typeface="Calibri" panose="020F0502020204030204" pitchFamily="34" charset="0"/>
                        </a:rPr>
                        <a:t>Conversion Disorder</a:t>
                      </a:r>
                      <a:endParaRPr lang="en-IE" sz="1800" b="0" i="0" u="none" strike="noStrike" dirty="0">
                        <a:solidFill>
                          <a:srgbClr val="000000"/>
                        </a:solidFill>
                        <a:effectLst/>
                        <a:latin typeface="Calibri" panose="020F0502020204030204" pitchFamily="34" charset="0"/>
                      </a:endParaRPr>
                    </a:p>
                  </a:txBody>
                  <a:tcPr marL="8108" marR="8108" marT="8108" marB="0" anchor="ctr"/>
                </a:tc>
                <a:tc>
                  <a:txBody>
                    <a:bodyPr/>
                    <a:lstStyle/>
                    <a:p>
                      <a:pPr algn="ctr" rtl="0" fontAlgn="ctr"/>
                      <a:r>
                        <a:rPr lang="en-IE" sz="1800" u="none" strike="noStrike">
                          <a:effectLst/>
                          <a:latin typeface="+mj-lt"/>
                        </a:rPr>
                        <a:t>1</a:t>
                      </a:r>
                      <a:endParaRPr lang="en-IE" sz="1800" b="0" i="0" u="none" strike="noStrike">
                        <a:solidFill>
                          <a:srgbClr val="000000"/>
                        </a:solidFill>
                        <a:effectLst/>
                        <a:latin typeface="+mj-lt"/>
                      </a:endParaRPr>
                    </a:p>
                  </a:txBody>
                  <a:tcPr marL="8108" marR="8108" marT="8108" marB="0" anchor="ctr"/>
                </a:tc>
              </a:tr>
              <a:tr h="486217">
                <a:tc vMerge="1">
                  <a:txBody>
                    <a:bodyPr/>
                    <a:lstStyle/>
                    <a:p>
                      <a:endParaRPr lang="en-IE"/>
                    </a:p>
                  </a:txBody>
                  <a:tcPr/>
                </a:tc>
                <a:tc>
                  <a:txBody>
                    <a:bodyPr/>
                    <a:lstStyle/>
                    <a:p>
                      <a:pPr algn="ctr" rtl="0" fontAlgn="ctr"/>
                      <a:r>
                        <a:rPr lang="en-IE" sz="1800" u="none" strike="noStrike" dirty="0">
                          <a:effectLst/>
                          <a:latin typeface="Calibri" panose="020F0502020204030204" pitchFamily="34" charset="0"/>
                        </a:rPr>
                        <a:t>Other Disorder </a:t>
                      </a:r>
                      <a:r>
                        <a:rPr lang="en-IE" sz="1800" u="none" strike="noStrike" dirty="0" smtClean="0">
                          <a:effectLst/>
                          <a:latin typeface="Calibri" panose="020F0502020204030204" pitchFamily="34" charset="0"/>
                        </a:rPr>
                        <a:t>Neuromuscular </a:t>
                      </a:r>
                      <a:endParaRPr lang="en-IE" sz="1800" b="0" i="0" u="none" strike="noStrike" dirty="0">
                        <a:solidFill>
                          <a:srgbClr val="000000"/>
                        </a:solidFill>
                        <a:effectLst/>
                        <a:latin typeface="Calibri" panose="020F0502020204030204" pitchFamily="34" charset="0"/>
                      </a:endParaRPr>
                    </a:p>
                  </a:txBody>
                  <a:tcPr marL="8108" marR="8108" marT="8108" marB="0" anchor="ctr"/>
                </a:tc>
                <a:tc>
                  <a:txBody>
                    <a:bodyPr/>
                    <a:lstStyle/>
                    <a:p>
                      <a:pPr algn="ctr" rtl="0" fontAlgn="ctr"/>
                      <a:r>
                        <a:rPr lang="en-IE" sz="1800" u="none" strike="noStrike" dirty="0">
                          <a:effectLst/>
                          <a:latin typeface="+mj-lt"/>
                        </a:rPr>
                        <a:t>2</a:t>
                      </a:r>
                      <a:endParaRPr lang="en-IE" sz="1800" b="0" i="0" u="none" strike="noStrike" dirty="0">
                        <a:solidFill>
                          <a:srgbClr val="000000"/>
                        </a:solidFill>
                        <a:effectLst/>
                        <a:latin typeface="+mj-lt"/>
                      </a:endParaRPr>
                    </a:p>
                  </a:txBody>
                  <a:tcPr marL="8108" marR="8108" marT="8108" marB="0" anchor="ctr"/>
                </a:tc>
              </a:tr>
              <a:tr h="253839">
                <a:tc vMerge="1">
                  <a:txBody>
                    <a:bodyPr/>
                    <a:lstStyle/>
                    <a:p>
                      <a:endParaRPr lang="en-IE"/>
                    </a:p>
                  </a:txBody>
                  <a:tcPr/>
                </a:tc>
                <a:tc>
                  <a:txBody>
                    <a:bodyPr/>
                    <a:lstStyle/>
                    <a:p>
                      <a:pPr algn="ctr" rtl="0" fontAlgn="ctr"/>
                      <a:r>
                        <a:rPr lang="en-IE" sz="1800" u="none" strike="noStrike" dirty="0">
                          <a:effectLst/>
                          <a:latin typeface="Calibri" panose="020F0502020204030204" pitchFamily="34" charset="0"/>
                        </a:rPr>
                        <a:t>Spinal Cord </a:t>
                      </a:r>
                      <a:r>
                        <a:rPr lang="en-IE" sz="1800" u="none" strike="noStrike" dirty="0" err="1">
                          <a:effectLst/>
                          <a:latin typeface="Calibri" panose="020F0502020204030204" pitchFamily="34" charset="0"/>
                        </a:rPr>
                        <a:t>Ischaemia</a:t>
                      </a:r>
                      <a:endParaRPr lang="en-IE" sz="1800" b="0" i="0" u="none" strike="noStrike" dirty="0">
                        <a:solidFill>
                          <a:srgbClr val="000000"/>
                        </a:solidFill>
                        <a:effectLst/>
                        <a:latin typeface="Calibri" panose="020F0502020204030204" pitchFamily="34" charset="0"/>
                      </a:endParaRPr>
                    </a:p>
                  </a:txBody>
                  <a:tcPr marL="8108" marR="8108" marT="8108" marB="0" anchor="ctr"/>
                </a:tc>
                <a:tc>
                  <a:txBody>
                    <a:bodyPr/>
                    <a:lstStyle/>
                    <a:p>
                      <a:pPr algn="ctr" rtl="0" fontAlgn="ctr"/>
                      <a:r>
                        <a:rPr lang="en-IE" sz="1800" u="none" strike="noStrike">
                          <a:effectLst/>
                          <a:latin typeface="+mj-lt"/>
                        </a:rPr>
                        <a:t>1</a:t>
                      </a:r>
                      <a:endParaRPr lang="en-IE" sz="1800" b="0" i="0" u="none" strike="noStrike">
                        <a:solidFill>
                          <a:srgbClr val="000000"/>
                        </a:solidFill>
                        <a:effectLst/>
                        <a:latin typeface="+mj-lt"/>
                      </a:endParaRPr>
                    </a:p>
                  </a:txBody>
                  <a:tcPr marL="8108" marR="8108" marT="8108" marB="0" anchor="ctr"/>
                </a:tc>
              </a:tr>
              <a:tr h="262904">
                <a:tc>
                  <a:txBody>
                    <a:bodyPr/>
                    <a:lstStyle/>
                    <a:p>
                      <a:pPr algn="ctr" rtl="0" fontAlgn="ctr"/>
                      <a:r>
                        <a:rPr lang="en-IE" sz="1800" u="none" strike="noStrike" dirty="0">
                          <a:effectLst/>
                          <a:latin typeface="Calibri" panose="020F0502020204030204" pitchFamily="34" charset="0"/>
                        </a:rPr>
                        <a:t>Not AFP*</a:t>
                      </a:r>
                      <a:endParaRPr lang="en-IE" sz="1800" b="0" i="0" u="none" strike="noStrike" dirty="0">
                        <a:solidFill>
                          <a:srgbClr val="000000"/>
                        </a:solidFill>
                        <a:effectLst/>
                        <a:latin typeface="Calibri" panose="020F0502020204030204" pitchFamily="34" charset="0"/>
                      </a:endParaRPr>
                    </a:p>
                  </a:txBody>
                  <a:tcPr marL="8108" marR="8108" marT="8108" marB="0" anchor="ctr"/>
                </a:tc>
                <a:tc>
                  <a:txBody>
                    <a:bodyPr/>
                    <a:lstStyle/>
                    <a:p>
                      <a:pPr algn="ctr" rtl="0" fontAlgn="ctr"/>
                      <a:r>
                        <a:rPr lang="en-IE" sz="1800" u="none" strike="noStrike" dirty="0">
                          <a:effectLst/>
                          <a:latin typeface="Calibri" panose="020F0502020204030204" pitchFamily="34" charset="0"/>
                        </a:rPr>
                        <a:t>Not AFP*</a:t>
                      </a:r>
                      <a:endParaRPr lang="en-IE" sz="1800" b="0" i="0" u="none" strike="noStrike" dirty="0">
                        <a:solidFill>
                          <a:srgbClr val="000000"/>
                        </a:solidFill>
                        <a:effectLst/>
                        <a:latin typeface="Calibri" panose="020F0502020204030204" pitchFamily="34" charset="0"/>
                      </a:endParaRPr>
                    </a:p>
                  </a:txBody>
                  <a:tcPr marL="8108" marR="8108" marT="8108" marB="0" anchor="ctr"/>
                </a:tc>
                <a:tc>
                  <a:txBody>
                    <a:bodyPr/>
                    <a:lstStyle/>
                    <a:p>
                      <a:pPr algn="ctr" rtl="0" fontAlgn="ctr"/>
                      <a:r>
                        <a:rPr lang="en-IE" sz="1800" u="none" strike="noStrike">
                          <a:effectLst/>
                          <a:latin typeface="Calibri" panose="020F0502020204030204" pitchFamily="34" charset="0"/>
                        </a:rPr>
                        <a:t>4</a:t>
                      </a:r>
                      <a:endParaRPr lang="en-IE" sz="1800" b="0" i="0" u="none" strike="noStrike">
                        <a:solidFill>
                          <a:srgbClr val="000000"/>
                        </a:solidFill>
                        <a:effectLst/>
                        <a:latin typeface="Calibri" panose="020F0502020204030204" pitchFamily="34" charset="0"/>
                      </a:endParaRPr>
                    </a:p>
                  </a:txBody>
                  <a:tcPr marL="8108" marR="8108" marT="8108" marB="0" anchor="ctr"/>
                </a:tc>
              </a:tr>
              <a:tr h="253839">
                <a:tc>
                  <a:txBody>
                    <a:bodyPr/>
                    <a:lstStyle/>
                    <a:p>
                      <a:pPr algn="ctr" rtl="0" fontAlgn="ctr"/>
                      <a:r>
                        <a:rPr lang="en-IE" sz="1800" u="none" strike="noStrike" dirty="0">
                          <a:effectLst/>
                          <a:latin typeface="Calibri" panose="020F0502020204030204" pitchFamily="34" charset="0"/>
                        </a:rPr>
                        <a:t>Not specified</a:t>
                      </a:r>
                      <a:endParaRPr lang="en-IE" sz="1800" b="0" i="0" u="none" strike="noStrike" dirty="0">
                        <a:solidFill>
                          <a:srgbClr val="000000"/>
                        </a:solidFill>
                        <a:effectLst/>
                        <a:latin typeface="Calibri" panose="020F0502020204030204" pitchFamily="34" charset="0"/>
                      </a:endParaRPr>
                    </a:p>
                  </a:txBody>
                  <a:tcPr marL="8108" marR="8108" marT="8108" marB="0" anchor="ctr"/>
                </a:tc>
                <a:tc>
                  <a:txBody>
                    <a:bodyPr/>
                    <a:lstStyle/>
                    <a:p>
                      <a:pPr algn="ctr" rtl="0" fontAlgn="ctr"/>
                      <a:r>
                        <a:rPr lang="en-IE" sz="1800" u="none" strike="noStrike" dirty="0">
                          <a:effectLst/>
                          <a:latin typeface="Calibri" panose="020F0502020204030204" pitchFamily="34" charset="0"/>
                        </a:rPr>
                        <a:t>Not specified</a:t>
                      </a:r>
                      <a:endParaRPr lang="en-IE" sz="1800" b="0" i="0" u="none" strike="noStrike" dirty="0">
                        <a:solidFill>
                          <a:srgbClr val="000000"/>
                        </a:solidFill>
                        <a:effectLst/>
                        <a:latin typeface="Calibri" panose="020F0502020204030204" pitchFamily="34" charset="0"/>
                      </a:endParaRPr>
                    </a:p>
                  </a:txBody>
                  <a:tcPr marL="8108" marR="8108" marT="8108" marB="0" anchor="ctr"/>
                </a:tc>
                <a:tc>
                  <a:txBody>
                    <a:bodyPr/>
                    <a:lstStyle/>
                    <a:p>
                      <a:pPr algn="ctr" rtl="0" fontAlgn="ctr"/>
                      <a:r>
                        <a:rPr lang="en-IE" sz="1800" u="none" strike="noStrike" dirty="0" smtClean="0">
                          <a:effectLst/>
                          <a:latin typeface="Calibri" panose="020F0502020204030204" pitchFamily="34" charset="0"/>
                        </a:rPr>
                        <a:t>5**</a:t>
                      </a:r>
                      <a:endParaRPr lang="en-IE" sz="1800" b="0" i="0" u="none" strike="noStrike" dirty="0">
                        <a:solidFill>
                          <a:srgbClr val="000000"/>
                        </a:solidFill>
                        <a:effectLst/>
                        <a:latin typeface="Calibri" panose="020F0502020204030204" pitchFamily="34" charset="0"/>
                      </a:endParaRPr>
                    </a:p>
                  </a:txBody>
                  <a:tcPr marL="8108" marR="8108" marT="8108" marB="0" anchor="ctr"/>
                </a:tc>
              </a:tr>
              <a:tr h="253839">
                <a:tc gridSpan="2">
                  <a:txBody>
                    <a:bodyPr/>
                    <a:lstStyle/>
                    <a:p>
                      <a:pPr algn="ctr" rtl="0" fontAlgn="ctr"/>
                      <a:r>
                        <a:rPr lang="en-IE" sz="1800" b="1" u="none" strike="noStrike" dirty="0" smtClean="0">
                          <a:effectLst/>
                          <a:latin typeface="Calibri" panose="020F0502020204030204" pitchFamily="34" charset="0"/>
                        </a:rPr>
                        <a:t>Total</a:t>
                      </a:r>
                      <a:endParaRPr lang="en-IE" sz="1800" b="1" i="0" u="none" strike="noStrike" dirty="0">
                        <a:solidFill>
                          <a:srgbClr val="000000"/>
                        </a:solidFill>
                        <a:effectLst/>
                        <a:latin typeface="Calibri" panose="020F0502020204030204" pitchFamily="34" charset="0"/>
                      </a:endParaRPr>
                    </a:p>
                  </a:txBody>
                  <a:tcPr marL="8108" marR="8108" marT="8108" marB="0" anchor="ctr"/>
                </a:tc>
                <a:tc hMerge="1">
                  <a:txBody>
                    <a:bodyPr/>
                    <a:lstStyle/>
                    <a:p>
                      <a:pPr algn="ctr" rtl="0" fontAlgn="ctr"/>
                      <a:endParaRPr lang="en-IE" sz="1400" b="1" i="0" u="none" strike="noStrike" dirty="0">
                        <a:solidFill>
                          <a:srgbClr val="000000"/>
                        </a:solidFill>
                        <a:effectLst/>
                        <a:latin typeface="Times New Roman"/>
                      </a:endParaRPr>
                    </a:p>
                  </a:txBody>
                  <a:tcPr marL="8108" marR="8108" marT="8108" marB="0" anchor="ctr"/>
                </a:tc>
                <a:tc>
                  <a:txBody>
                    <a:bodyPr/>
                    <a:lstStyle/>
                    <a:p>
                      <a:pPr algn="ctr" rtl="0" fontAlgn="ctr"/>
                      <a:r>
                        <a:rPr lang="en-IE" sz="1800" b="1" u="none" strike="noStrike" dirty="0" smtClean="0">
                          <a:effectLst/>
                          <a:latin typeface="Calibri" panose="020F0502020204030204" pitchFamily="34" charset="0"/>
                        </a:rPr>
                        <a:t>48</a:t>
                      </a:r>
                      <a:endParaRPr lang="en-IE" sz="1800" b="1" i="0" u="none" strike="noStrike" dirty="0">
                        <a:solidFill>
                          <a:srgbClr val="000000"/>
                        </a:solidFill>
                        <a:effectLst/>
                        <a:latin typeface="Calibri" panose="020F0502020204030204" pitchFamily="34" charset="0"/>
                      </a:endParaRPr>
                    </a:p>
                  </a:txBody>
                  <a:tcPr marL="8108" marR="8108" marT="8108" marB="0" anchor="ct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1071546"/>
            <a:ext cx="8786874" cy="1000132"/>
          </a:xfrm>
        </p:spPr>
        <p:txBody>
          <a:bodyPr/>
          <a:lstStyle/>
          <a:p>
            <a:r>
              <a:rPr lang="en-IE" sz="3200" b="1" dirty="0" smtClean="0"/>
              <a:t>Vaccination uptake of 3 doses polio-containing  vaccine at 12 months, by LHO, Q4 2015*</a:t>
            </a:r>
            <a:endParaRPr lang="en-IE" sz="3200" b="1" dirty="0"/>
          </a:p>
        </p:txBody>
      </p:sp>
      <p:sp>
        <p:nvSpPr>
          <p:cNvPr id="5" name="TextBox 4"/>
          <p:cNvSpPr txBox="1"/>
          <p:nvPr/>
        </p:nvSpPr>
        <p:spPr>
          <a:xfrm>
            <a:off x="395536" y="6093296"/>
            <a:ext cx="5904656" cy="369332"/>
          </a:xfrm>
          <a:prstGeom prst="rect">
            <a:avLst/>
          </a:prstGeom>
          <a:noFill/>
        </p:spPr>
        <p:txBody>
          <a:bodyPr wrap="square" rtlCol="0">
            <a:spAutoFit/>
          </a:bodyPr>
          <a:lstStyle/>
          <a:p>
            <a:r>
              <a:rPr lang="en-IE" dirty="0" smtClean="0"/>
              <a:t>*Source: HPSC Q4 2015 report located at http://www.hpsc.ie</a:t>
            </a:r>
            <a:endParaRPr lang="en-IE" dirty="0"/>
          </a:p>
        </p:txBody>
      </p:sp>
      <p:pic>
        <p:nvPicPr>
          <p:cNvPr id="30724" name="Picture 4"/>
          <p:cNvPicPr>
            <a:picLocks noChangeAspect="1" noChangeArrowheads="1"/>
          </p:cNvPicPr>
          <p:nvPr/>
        </p:nvPicPr>
        <p:blipFill>
          <a:blip r:embed="rId2" cstate="print"/>
          <a:srcRect/>
          <a:stretch>
            <a:fillRect/>
          </a:stretch>
        </p:blipFill>
        <p:spPr bwMode="auto">
          <a:xfrm>
            <a:off x="6948264" y="2348880"/>
            <a:ext cx="1682287" cy="1512168"/>
          </a:xfrm>
          <a:prstGeom prst="rect">
            <a:avLst/>
          </a:prstGeom>
          <a:noFill/>
          <a:ln w="9525">
            <a:noFill/>
            <a:miter lim="800000"/>
            <a:headEnd/>
            <a:tailEnd/>
          </a:ln>
        </p:spPr>
      </p:pic>
      <p:sp>
        <p:nvSpPr>
          <p:cNvPr id="9" name="Rectangle 8"/>
          <p:cNvSpPr/>
          <p:nvPr/>
        </p:nvSpPr>
        <p:spPr>
          <a:xfrm>
            <a:off x="4067944" y="5301208"/>
            <a:ext cx="936104"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0" name="TextBox 9"/>
          <p:cNvSpPr txBox="1"/>
          <p:nvPr/>
        </p:nvSpPr>
        <p:spPr>
          <a:xfrm>
            <a:off x="6444208" y="4221088"/>
            <a:ext cx="2448272" cy="646331"/>
          </a:xfrm>
          <a:prstGeom prst="rect">
            <a:avLst/>
          </a:prstGeom>
          <a:noFill/>
        </p:spPr>
        <p:txBody>
          <a:bodyPr wrap="square" rtlCol="0">
            <a:spAutoFit/>
          </a:bodyPr>
          <a:lstStyle/>
          <a:p>
            <a:r>
              <a:rPr lang="en-IE" dirty="0" smtClean="0"/>
              <a:t>National uptake = 91% (range 90%-96%)</a:t>
            </a:r>
            <a:endParaRPr lang="en-IE"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581" y="2100808"/>
            <a:ext cx="5192638" cy="37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1071546"/>
            <a:ext cx="8786874" cy="1000132"/>
          </a:xfrm>
        </p:spPr>
        <p:txBody>
          <a:bodyPr/>
          <a:lstStyle/>
          <a:p>
            <a:r>
              <a:rPr lang="en-IE" sz="3200" b="1" dirty="0" smtClean="0"/>
              <a:t>Vaccination uptake of 3 doses polio-containing  vaccine at 24 months, by LHO, Q4 2015*</a:t>
            </a:r>
            <a:endParaRPr lang="en-IE" sz="3200" b="1" dirty="0"/>
          </a:p>
        </p:txBody>
      </p:sp>
      <p:sp>
        <p:nvSpPr>
          <p:cNvPr id="5" name="TextBox 4"/>
          <p:cNvSpPr txBox="1"/>
          <p:nvPr/>
        </p:nvSpPr>
        <p:spPr>
          <a:xfrm>
            <a:off x="395536" y="6093296"/>
            <a:ext cx="5904656" cy="369332"/>
          </a:xfrm>
          <a:prstGeom prst="rect">
            <a:avLst/>
          </a:prstGeom>
          <a:noFill/>
        </p:spPr>
        <p:txBody>
          <a:bodyPr wrap="square" rtlCol="0">
            <a:spAutoFit/>
          </a:bodyPr>
          <a:lstStyle/>
          <a:p>
            <a:r>
              <a:rPr lang="en-IE" dirty="0" smtClean="0"/>
              <a:t>*Source: HPSC Q4 2015 report located at http://www.hpsc.ie</a:t>
            </a:r>
            <a:endParaRPr lang="en-IE" dirty="0"/>
          </a:p>
        </p:txBody>
      </p:sp>
      <p:pic>
        <p:nvPicPr>
          <p:cNvPr id="30724" name="Picture 4"/>
          <p:cNvPicPr>
            <a:picLocks noChangeAspect="1" noChangeArrowheads="1"/>
          </p:cNvPicPr>
          <p:nvPr/>
        </p:nvPicPr>
        <p:blipFill>
          <a:blip r:embed="rId2" cstate="print"/>
          <a:srcRect/>
          <a:stretch>
            <a:fillRect/>
          </a:stretch>
        </p:blipFill>
        <p:spPr bwMode="auto">
          <a:xfrm>
            <a:off x="6948264" y="2348880"/>
            <a:ext cx="1682287" cy="1512168"/>
          </a:xfrm>
          <a:prstGeom prst="rect">
            <a:avLst/>
          </a:prstGeom>
          <a:noFill/>
          <a:ln w="9525">
            <a:noFill/>
            <a:miter lim="800000"/>
            <a:headEnd/>
            <a:tailEnd/>
          </a:ln>
        </p:spPr>
      </p:pic>
      <p:sp>
        <p:nvSpPr>
          <p:cNvPr id="9" name="Rectangle 8"/>
          <p:cNvSpPr/>
          <p:nvPr/>
        </p:nvSpPr>
        <p:spPr>
          <a:xfrm>
            <a:off x="4067944" y="5301208"/>
            <a:ext cx="936104"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0" name="TextBox 9"/>
          <p:cNvSpPr txBox="1"/>
          <p:nvPr/>
        </p:nvSpPr>
        <p:spPr>
          <a:xfrm>
            <a:off x="6444208" y="4221088"/>
            <a:ext cx="2448272" cy="646331"/>
          </a:xfrm>
          <a:prstGeom prst="rect">
            <a:avLst/>
          </a:prstGeom>
          <a:noFill/>
        </p:spPr>
        <p:txBody>
          <a:bodyPr wrap="square" rtlCol="0">
            <a:spAutoFit/>
          </a:bodyPr>
          <a:lstStyle/>
          <a:p>
            <a:r>
              <a:rPr lang="en-IE" dirty="0" smtClean="0"/>
              <a:t>National uptake = 96% (range 94%-98%)</a:t>
            </a:r>
            <a:endParaRPr lang="en-IE"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8895" y="2009973"/>
            <a:ext cx="5342116" cy="3867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071546"/>
            <a:ext cx="7772400" cy="1285884"/>
          </a:xfrm>
        </p:spPr>
        <p:txBody>
          <a:bodyPr/>
          <a:lstStyle/>
          <a:p>
            <a:r>
              <a:rPr lang="en-IE" sz="2800" b="1" dirty="0" smtClean="0">
                <a:latin typeface="Calibri" panose="020F0502020204030204" pitchFamily="34" charset="0"/>
              </a:rPr>
              <a:t>WHO recommendations </a:t>
            </a:r>
            <a:r>
              <a:rPr lang="en-IE" sz="2800" b="1" dirty="0">
                <a:latin typeface="Calibri" panose="020F0502020204030204" pitchFamily="34" charset="0"/>
              </a:rPr>
              <a:t>to decrease </a:t>
            </a:r>
            <a:r>
              <a:rPr lang="en-IE" sz="2800" b="1" dirty="0" smtClean="0">
                <a:latin typeface="Calibri" panose="020F0502020204030204" pitchFamily="34" charset="0"/>
              </a:rPr>
              <a:t>risk </a:t>
            </a:r>
            <a:r>
              <a:rPr lang="en-IE" sz="2800" b="1" dirty="0">
                <a:latin typeface="Calibri" panose="020F0502020204030204" pitchFamily="34" charset="0"/>
              </a:rPr>
              <a:t>of </a:t>
            </a:r>
            <a:r>
              <a:rPr lang="en-IE" sz="2800" b="1" dirty="0" smtClean="0">
                <a:latin typeface="Calibri" panose="020F0502020204030204" pitchFamily="34" charset="0"/>
              </a:rPr>
              <a:t>Wild Polio Virus (WPV) importation </a:t>
            </a:r>
            <a:r>
              <a:rPr lang="en-IE" sz="2800" b="1" dirty="0">
                <a:latin typeface="Calibri" panose="020F0502020204030204" pitchFamily="34" charset="0"/>
              </a:rPr>
              <a:t>and possible spread and </a:t>
            </a:r>
            <a:r>
              <a:rPr lang="en-IE" sz="2800" b="1" dirty="0" smtClean="0">
                <a:latin typeface="Calibri" panose="020F0502020204030204" pitchFamily="34" charset="0"/>
              </a:rPr>
              <a:t>disease</a:t>
            </a:r>
            <a:endParaRPr lang="en-IE" sz="2800" dirty="0">
              <a:latin typeface="Calibri" panose="020F0502020204030204" pitchFamily="34" charset="0"/>
            </a:endParaRPr>
          </a:p>
        </p:txBody>
      </p:sp>
      <p:sp>
        <p:nvSpPr>
          <p:cNvPr id="3" name="Content Placeholder 2"/>
          <p:cNvSpPr>
            <a:spLocks noGrp="1"/>
          </p:cNvSpPr>
          <p:nvPr>
            <p:ph sz="half" idx="1"/>
          </p:nvPr>
        </p:nvSpPr>
        <p:spPr>
          <a:xfrm>
            <a:off x="467544" y="2362200"/>
            <a:ext cx="4248472" cy="3733800"/>
          </a:xfrm>
        </p:spPr>
        <p:txBody>
          <a:bodyPr/>
          <a:lstStyle/>
          <a:p>
            <a:pPr lvl="0">
              <a:buNone/>
            </a:pPr>
            <a:r>
              <a:rPr lang="en-IE" sz="2400" b="1" dirty="0" smtClean="0">
                <a:latin typeface="Calibri" panose="020F0502020204030204" pitchFamily="34" charset="0"/>
              </a:rPr>
              <a:t>Vaccination recommendations</a:t>
            </a:r>
            <a:endParaRPr lang="en-IE" sz="2400" b="1" dirty="0">
              <a:latin typeface="Calibri" panose="020F0502020204030204" pitchFamily="34" charset="0"/>
            </a:endParaRPr>
          </a:p>
          <a:p>
            <a:r>
              <a:rPr lang="en-IE" sz="2400" dirty="0">
                <a:latin typeface="Calibri" panose="020F0502020204030204" pitchFamily="34" charset="0"/>
              </a:rPr>
              <a:t>Maintain </a:t>
            </a:r>
            <a:r>
              <a:rPr lang="en-IE" sz="2400" dirty="0" smtClean="0">
                <a:latin typeface="Calibri" panose="020F0502020204030204" pitchFamily="34" charset="0"/>
              </a:rPr>
              <a:t>national </a:t>
            </a:r>
            <a:r>
              <a:rPr lang="en-IE" sz="2400" dirty="0">
                <a:latin typeface="Calibri" panose="020F0502020204030204" pitchFamily="34" charset="0"/>
              </a:rPr>
              <a:t>vaccination coverage with completed </a:t>
            </a:r>
            <a:r>
              <a:rPr lang="en-IE" sz="2400" dirty="0" smtClean="0">
                <a:latin typeface="Calibri" panose="020F0502020204030204" pitchFamily="34" charset="0"/>
              </a:rPr>
              <a:t>polio </a:t>
            </a:r>
            <a:r>
              <a:rPr lang="en-IE" sz="2400" dirty="0">
                <a:latin typeface="Calibri" panose="020F0502020204030204" pitchFamily="34" charset="0"/>
              </a:rPr>
              <a:t>vaccination </a:t>
            </a:r>
            <a:r>
              <a:rPr lang="en-IE" sz="2400" u="sng" dirty="0" smtClean="0">
                <a:latin typeface="Calibri" panose="020F0502020204030204" pitchFamily="34" charset="0"/>
              </a:rPr>
              <a:t>&gt;</a:t>
            </a:r>
            <a:r>
              <a:rPr lang="en-IE" sz="2400" dirty="0" smtClean="0">
                <a:latin typeface="Calibri" panose="020F0502020204030204" pitchFamily="34" charset="0"/>
              </a:rPr>
              <a:t> 90</a:t>
            </a:r>
            <a:r>
              <a:rPr lang="en-IE" sz="2400" dirty="0">
                <a:latin typeface="Calibri" panose="020F0502020204030204" pitchFamily="34" charset="0"/>
              </a:rPr>
              <a:t>% </a:t>
            </a:r>
            <a:r>
              <a:rPr lang="en-IE" sz="2400" b="1" dirty="0">
                <a:latin typeface="Calibri" panose="020F0502020204030204" pitchFamily="34" charset="0"/>
              </a:rPr>
              <a:t> </a:t>
            </a:r>
            <a:endParaRPr lang="en-IE" sz="2400" b="1" dirty="0" smtClean="0">
              <a:latin typeface="Calibri" panose="020F0502020204030204" pitchFamily="34" charset="0"/>
            </a:endParaRPr>
          </a:p>
          <a:p>
            <a:endParaRPr lang="en-IE" sz="2400" b="1" i="1" dirty="0">
              <a:latin typeface="Calibri" panose="020F0502020204030204" pitchFamily="34" charset="0"/>
            </a:endParaRPr>
          </a:p>
          <a:p>
            <a:endParaRPr lang="en-IE" sz="2400" b="1" i="1" dirty="0" smtClean="0">
              <a:latin typeface="Calibri" panose="020F0502020204030204" pitchFamily="34" charset="0"/>
            </a:endParaRPr>
          </a:p>
          <a:p>
            <a:r>
              <a:rPr lang="en-IE" sz="2400" dirty="0" smtClean="0">
                <a:latin typeface="Calibri" panose="020F0502020204030204" pitchFamily="34" charset="0"/>
              </a:rPr>
              <a:t>Identify </a:t>
            </a:r>
            <a:r>
              <a:rPr lang="en-IE" sz="2400" dirty="0">
                <a:latin typeface="Calibri" panose="020F0502020204030204" pitchFamily="34" charset="0"/>
              </a:rPr>
              <a:t>those at risk of low immunisation  </a:t>
            </a:r>
            <a:r>
              <a:rPr lang="en-IE" sz="2400" dirty="0" smtClean="0">
                <a:latin typeface="Calibri" panose="020F0502020204030204" pitchFamily="34" charset="0"/>
              </a:rPr>
              <a:t>and </a:t>
            </a:r>
            <a:r>
              <a:rPr lang="en-IE" sz="2400" dirty="0">
                <a:latin typeface="Calibri" panose="020F0502020204030204" pitchFamily="34" charset="0"/>
              </a:rPr>
              <a:t>implement vaccination as needed </a:t>
            </a:r>
          </a:p>
          <a:p>
            <a:pPr marL="0" indent="0">
              <a:buNone/>
            </a:pPr>
            <a:endParaRPr lang="en-IE" dirty="0">
              <a:latin typeface="Calibri" panose="020F0502020204030204" pitchFamily="34" charset="0"/>
            </a:endParaRPr>
          </a:p>
        </p:txBody>
      </p:sp>
      <p:sp>
        <p:nvSpPr>
          <p:cNvPr id="4" name="Content Placeholder 3"/>
          <p:cNvSpPr>
            <a:spLocks noGrp="1"/>
          </p:cNvSpPr>
          <p:nvPr>
            <p:ph sz="half" idx="2"/>
          </p:nvPr>
        </p:nvSpPr>
        <p:spPr>
          <a:xfrm>
            <a:off x="4932040" y="2362200"/>
            <a:ext cx="3888432" cy="4091136"/>
          </a:xfrm>
        </p:spPr>
        <p:txBody>
          <a:bodyPr/>
          <a:lstStyle/>
          <a:p>
            <a:pPr lvl="2">
              <a:buNone/>
            </a:pPr>
            <a:r>
              <a:rPr lang="en-IE" sz="2400" b="1" dirty="0" smtClean="0">
                <a:latin typeface="Calibri" panose="020F0502020204030204" pitchFamily="34" charset="0"/>
              </a:rPr>
              <a:t>National data </a:t>
            </a:r>
          </a:p>
          <a:p>
            <a:r>
              <a:rPr lang="en-IE" sz="2400" dirty="0" smtClean="0">
                <a:latin typeface="Calibri" panose="020F0502020204030204" pitchFamily="34" charset="0"/>
              </a:rPr>
              <a:t>3 doses at 12 months is 91% (Q4 2015)</a:t>
            </a:r>
          </a:p>
          <a:p>
            <a:r>
              <a:rPr lang="en-IE" sz="2400" dirty="0" smtClean="0">
                <a:latin typeface="Calibri" panose="020F0502020204030204" pitchFamily="34" charset="0"/>
              </a:rPr>
              <a:t>3 doses at 24 months is 96% (Q4 2015)</a:t>
            </a:r>
          </a:p>
          <a:p>
            <a:endParaRPr lang="en-IE" sz="2400" dirty="0" smtClean="0">
              <a:latin typeface="Calibri" panose="020F0502020204030204" pitchFamily="34" charset="0"/>
            </a:endParaRPr>
          </a:p>
          <a:p>
            <a:r>
              <a:rPr lang="en-IE" sz="2400" dirty="0" smtClean="0">
                <a:latin typeface="Calibri" panose="020F0502020204030204" pitchFamily="34" charset="0"/>
              </a:rPr>
              <a:t>Currently national data is not available by ethnicity, migrant or other risk factor  status</a:t>
            </a:r>
          </a:p>
          <a:p>
            <a:endParaRPr lang="en-IE" dirty="0"/>
          </a:p>
        </p:txBody>
      </p:sp>
    </p:spTree>
    <p:extLst>
      <p:ext uri="{BB962C8B-B14F-4D97-AF65-F5344CB8AC3E}">
        <p14:creationId xmlns:p14="http://schemas.microsoft.com/office/powerpoint/2010/main" val="6078689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71546"/>
            <a:ext cx="9144000" cy="1000132"/>
          </a:xfrm>
        </p:spPr>
        <p:txBody>
          <a:bodyPr/>
          <a:lstStyle/>
          <a:p>
            <a:r>
              <a:rPr lang="en-IE" sz="2800" b="1" dirty="0">
                <a:latin typeface="Calibri" panose="020F0502020204030204" pitchFamily="34" charset="0"/>
              </a:rPr>
              <a:t>Recommendations to decrease the risk of WPV importation and possible spread and disease in </a:t>
            </a:r>
            <a:r>
              <a:rPr lang="en-IE" sz="2800" b="1" dirty="0" smtClean="0">
                <a:latin typeface="Calibri" panose="020F0502020204030204" pitchFamily="34" charset="0"/>
              </a:rPr>
              <a:t>Ireland(2)</a:t>
            </a:r>
            <a:endParaRPr lang="en-IE" sz="2800" dirty="0">
              <a:latin typeface="Calibri" panose="020F0502020204030204" pitchFamily="34" charset="0"/>
            </a:endParaRPr>
          </a:p>
        </p:txBody>
      </p:sp>
      <p:sp>
        <p:nvSpPr>
          <p:cNvPr id="3" name="Content Placeholder 2"/>
          <p:cNvSpPr>
            <a:spLocks noGrp="1"/>
          </p:cNvSpPr>
          <p:nvPr>
            <p:ph idx="1"/>
          </p:nvPr>
        </p:nvSpPr>
        <p:spPr>
          <a:xfrm>
            <a:off x="323528" y="1988840"/>
            <a:ext cx="8132440" cy="4536504"/>
          </a:xfrm>
        </p:spPr>
        <p:txBody>
          <a:bodyPr/>
          <a:lstStyle/>
          <a:p>
            <a:r>
              <a:rPr lang="en-IE" sz="2800" b="1" dirty="0">
                <a:latin typeface="Calibri" panose="020F0502020204030204" pitchFamily="34" charset="0"/>
              </a:rPr>
              <a:t>Improve </a:t>
            </a:r>
            <a:r>
              <a:rPr lang="en-IE" sz="2800" b="1" dirty="0" smtClean="0">
                <a:latin typeface="Calibri" panose="020F0502020204030204" pitchFamily="34" charset="0"/>
              </a:rPr>
              <a:t>surveillance- </a:t>
            </a:r>
            <a:r>
              <a:rPr lang="en-IE" sz="2800" b="1" i="1" dirty="0" smtClean="0">
                <a:latin typeface="Calibri" panose="020F0502020204030204" pitchFamily="34" charset="0"/>
              </a:rPr>
              <a:t>P</a:t>
            </a:r>
            <a:r>
              <a:rPr lang="en-IE" b="1" i="1" dirty="0" smtClean="0">
                <a:latin typeface="Calibri" panose="020F0502020204030204" pitchFamily="34" charset="0"/>
              </a:rPr>
              <a:t>aediatric </a:t>
            </a:r>
            <a:r>
              <a:rPr lang="en-IE" b="1" i="1" dirty="0">
                <a:latin typeface="Calibri" panose="020F0502020204030204" pitchFamily="34" charset="0"/>
              </a:rPr>
              <a:t>AFP surveillance 	</a:t>
            </a:r>
            <a:endParaRPr lang="en-IE" dirty="0">
              <a:latin typeface="Calibri" panose="020F0502020204030204" pitchFamily="34" charset="0"/>
            </a:endParaRPr>
          </a:p>
          <a:p>
            <a:pPr lvl="1"/>
            <a:r>
              <a:rPr lang="en-IE" sz="2400" dirty="0">
                <a:latin typeface="Calibri" panose="020F0502020204030204" pitchFamily="34" charset="0"/>
              </a:rPr>
              <a:t>All AFP cases in </a:t>
            </a:r>
            <a:r>
              <a:rPr lang="en-IE" sz="2400" dirty="0" smtClean="0">
                <a:latin typeface="Calibri" panose="020F0502020204030204" pitchFamily="34" charset="0"/>
              </a:rPr>
              <a:t>children &lt; 15 years of age </a:t>
            </a:r>
            <a:r>
              <a:rPr lang="en-IE" sz="2400" dirty="0">
                <a:latin typeface="Calibri" panose="020F0502020204030204" pitchFamily="34" charset="0"/>
              </a:rPr>
              <a:t>(regardless of </a:t>
            </a:r>
            <a:r>
              <a:rPr lang="en-IE" sz="2400" dirty="0" smtClean="0">
                <a:latin typeface="Calibri" panose="020F0502020204030204" pitchFamily="34" charset="0"/>
              </a:rPr>
              <a:t>presumed </a:t>
            </a:r>
            <a:r>
              <a:rPr lang="en-IE" sz="2400" dirty="0">
                <a:latin typeface="Calibri" panose="020F0502020204030204" pitchFamily="34" charset="0"/>
              </a:rPr>
              <a:t>diagnosis) should be investigated  for </a:t>
            </a:r>
            <a:r>
              <a:rPr lang="en-IE" sz="2400" dirty="0" err="1">
                <a:latin typeface="Calibri" panose="020F0502020204030204" pitchFamily="34" charset="0"/>
              </a:rPr>
              <a:t>enteroviral</a:t>
            </a:r>
            <a:r>
              <a:rPr lang="en-IE" sz="2400" dirty="0">
                <a:latin typeface="Calibri" panose="020F0502020204030204" pitchFamily="34" charset="0"/>
              </a:rPr>
              <a:t>/polio virus specific </a:t>
            </a:r>
            <a:r>
              <a:rPr lang="en-IE" sz="2400" dirty="0" smtClean="0">
                <a:latin typeface="Calibri" panose="020F0502020204030204" pitchFamily="34" charset="0"/>
              </a:rPr>
              <a:t>infection</a:t>
            </a:r>
          </a:p>
          <a:p>
            <a:pPr lvl="1"/>
            <a:r>
              <a:rPr lang="en-IE" sz="2400" dirty="0" smtClean="0">
                <a:latin typeface="Calibri" panose="020F0502020204030204" pitchFamily="34" charset="0"/>
              </a:rPr>
              <a:t>Children </a:t>
            </a:r>
            <a:r>
              <a:rPr lang="en-IE" sz="2400" dirty="0">
                <a:latin typeface="Calibri" panose="020F0502020204030204" pitchFamily="34" charset="0"/>
              </a:rPr>
              <a:t>&lt; 15 years of age who present with </a:t>
            </a:r>
            <a:r>
              <a:rPr lang="en-IE" sz="2400" u="sng" dirty="0">
                <a:latin typeface="Calibri" panose="020F0502020204030204" pitchFamily="34" charset="0"/>
              </a:rPr>
              <a:t>aseptic meningitis</a:t>
            </a:r>
            <a:r>
              <a:rPr lang="en-IE" sz="2400" dirty="0">
                <a:latin typeface="Calibri" panose="020F0502020204030204" pitchFamily="34" charset="0"/>
              </a:rPr>
              <a:t>, </a:t>
            </a:r>
            <a:r>
              <a:rPr lang="en-IE" sz="2400" u="sng" dirty="0">
                <a:latin typeface="Calibri" panose="020F0502020204030204" pitchFamily="34" charset="0"/>
              </a:rPr>
              <a:t>encephalitis,</a:t>
            </a:r>
            <a:r>
              <a:rPr lang="en-IE" sz="2400" dirty="0">
                <a:latin typeface="Calibri" panose="020F0502020204030204" pitchFamily="34" charset="0"/>
              </a:rPr>
              <a:t> </a:t>
            </a:r>
            <a:r>
              <a:rPr lang="en-IE" sz="2400" u="sng" dirty="0">
                <a:latin typeface="Calibri" panose="020F0502020204030204" pitchFamily="34" charset="0"/>
              </a:rPr>
              <a:t>other neurological symptoms (non-AFP</a:t>
            </a:r>
            <a:r>
              <a:rPr lang="en-IE" sz="2400" dirty="0">
                <a:latin typeface="Calibri" panose="020F0502020204030204" pitchFamily="34" charset="0"/>
              </a:rPr>
              <a:t>) should be systematically tested for polio virus </a:t>
            </a:r>
            <a:r>
              <a:rPr lang="en-IE" sz="2400" b="1" dirty="0">
                <a:solidFill>
                  <a:srgbClr val="FF0000"/>
                </a:solidFill>
                <a:latin typeface="Calibri" panose="020F0502020204030204" pitchFamily="34" charset="0"/>
              </a:rPr>
              <a:t>IF</a:t>
            </a:r>
            <a:r>
              <a:rPr lang="en-IE" sz="2400" dirty="0">
                <a:latin typeface="Calibri" panose="020F0502020204030204" pitchFamily="34" charset="0"/>
              </a:rPr>
              <a:t> they have links (direct travel or contact with individuals from these countries where wild polio has been identified) </a:t>
            </a:r>
          </a:p>
        </p:txBody>
      </p:sp>
    </p:spTree>
    <p:extLst>
      <p:ext uri="{BB962C8B-B14F-4D97-AF65-F5344CB8AC3E}">
        <p14:creationId xmlns:p14="http://schemas.microsoft.com/office/powerpoint/2010/main" val="41404527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071546"/>
            <a:ext cx="7772400" cy="833454"/>
          </a:xfrm>
        </p:spPr>
        <p:txBody>
          <a:bodyPr/>
          <a:lstStyle/>
          <a:p>
            <a:r>
              <a:rPr lang="en-IE" sz="3600" b="1" dirty="0">
                <a:latin typeface="Calibri" panose="020F0502020204030204" pitchFamily="34" charset="0"/>
              </a:rPr>
              <a:t>AFP surveillance and Polio</a:t>
            </a:r>
          </a:p>
        </p:txBody>
      </p:sp>
      <p:sp>
        <p:nvSpPr>
          <p:cNvPr id="3" name="Content Placeholder 2"/>
          <p:cNvSpPr>
            <a:spLocks noGrp="1"/>
          </p:cNvSpPr>
          <p:nvPr>
            <p:ph idx="1"/>
          </p:nvPr>
        </p:nvSpPr>
        <p:spPr/>
        <p:txBody>
          <a:bodyPr/>
          <a:lstStyle/>
          <a:p>
            <a:r>
              <a:rPr lang="en-IE" sz="2400" dirty="0">
                <a:latin typeface="Calibri" panose="020F0502020204030204" pitchFamily="34" charset="0"/>
              </a:rPr>
              <a:t>Surveillance of </a:t>
            </a:r>
            <a:r>
              <a:rPr lang="en-IE" sz="2400" dirty="0" smtClean="0">
                <a:latin typeface="Calibri" panose="020F0502020204030204" pitchFamily="34" charset="0"/>
              </a:rPr>
              <a:t>AFP is </a:t>
            </a:r>
            <a:r>
              <a:rPr lang="en-IE" sz="2400" dirty="0">
                <a:latin typeface="Calibri" panose="020F0502020204030204" pitchFamily="34" charset="0"/>
              </a:rPr>
              <a:t>used in surveillance for poliomyelitis in the context of the global polio </a:t>
            </a:r>
            <a:r>
              <a:rPr lang="en-IE" sz="2400" dirty="0" smtClean="0">
                <a:latin typeface="Calibri" panose="020F0502020204030204" pitchFamily="34" charset="0"/>
              </a:rPr>
              <a:t>elimination initiative</a:t>
            </a:r>
          </a:p>
          <a:p>
            <a:r>
              <a:rPr lang="en-IE" sz="2400" dirty="0" smtClean="0">
                <a:latin typeface="Calibri" panose="020F0502020204030204" pitchFamily="34" charset="0"/>
              </a:rPr>
              <a:t>Polio </a:t>
            </a:r>
            <a:r>
              <a:rPr lang="en-IE" sz="2400" dirty="0">
                <a:latin typeface="Calibri" panose="020F0502020204030204" pitchFamily="34" charset="0"/>
              </a:rPr>
              <a:t>is caused by a human </a:t>
            </a:r>
            <a:r>
              <a:rPr lang="en-IE" sz="2400" dirty="0" err="1">
                <a:latin typeface="Calibri" panose="020F0502020204030204" pitchFamily="34" charset="0"/>
              </a:rPr>
              <a:t>enterovirus</a:t>
            </a:r>
            <a:r>
              <a:rPr lang="en-IE" sz="2400" dirty="0">
                <a:latin typeface="Calibri" panose="020F0502020204030204" pitchFamily="34" charset="0"/>
              </a:rPr>
              <a:t> called the poliovirus. Wild polioviruses are those that occur naturally. There are three serotypes of wild poliovirus – type 1, type 2, and type 3 </a:t>
            </a:r>
          </a:p>
          <a:p>
            <a:r>
              <a:rPr lang="en-IE" sz="2400" dirty="0" smtClean="0">
                <a:latin typeface="Calibri" panose="020F0502020204030204" pitchFamily="34" charset="0"/>
              </a:rPr>
              <a:t>Polio </a:t>
            </a:r>
            <a:r>
              <a:rPr lang="en-IE" sz="2400" dirty="0">
                <a:latin typeface="Calibri" panose="020F0502020204030204" pitchFamily="34" charset="0"/>
              </a:rPr>
              <a:t>is one of only a limited number of diseases that can be eradicated as there are no long-term carriers of the disease and an inexpensive vaccine is available</a:t>
            </a:r>
          </a:p>
          <a:p>
            <a:pPr marL="0" indent="0">
              <a:buNone/>
            </a:pPr>
            <a:endParaRPr lang="en-IE" sz="2800" dirty="0"/>
          </a:p>
        </p:txBody>
      </p:sp>
    </p:spTree>
    <p:extLst>
      <p:ext uri="{BB962C8B-B14F-4D97-AF65-F5344CB8AC3E}">
        <p14:creationId xmlns:p14="http://schemas.microsoft.com/office/powerpoint/2010/main" val="193863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071546"/>
            <a:ext cx="7772400" cy="1214446"/>
          </a:xfrm>
        </p:spPr>
        <p:txBody>
          <a:bodyPr/>
          <a:lstStyle/>
          <a:p>
            <a:r>
              <a:rPr lang="en-IE" sz="3600" b="1" dirty="0">
                <a:latin typeface="Calibri" panose="020F0502020204030204" pitchFamily="34" charset="0"/>
              </a:rPr>
              <a:t>For older child </a:t>
            </a:r>
            <a:r>
              <a:rPr lang="en-IE" sz="3600" dirty="0">
                <a:latin typeface="Calibri" panose="020F0502020204030204" pitchFamily="34" charset="0"/>
              </a:rPr>
              <a:t>(</a:t>
            </a:r>
            <a:r>
              <a:rPr lang="en-IE" sz="3600" u="sng" dirty="0">
                <a:latin typeface="Calibri" panose="020F0502020204030204" pitchFamily="34" charset="0"/>
              </a:rPr>
              <a:t>&gt;</a:t>
            </a:r>
            <a:r>
              <a:rPr lang="en-IE" sz="3600" dirty="0">
                <a:latin typeface="Calibri" panose="020F0502020204030204" pitchFamily="34" charset="0"/>
              </a:rPr>
              <a:t> 15 years) </a:t>
            </a:r>
            <a:r>
              <a:rPr lang="en-IE" sz="3600" b="1" dirty="0" smtClean="0">
                <a:latin typeface="Calibri" panose="020F0502020204030204" pitchFamily="34" charset="0"/>
              </a:rPr>
              <a:t>and </a:t>
            </a:r>
            <a:r>
              <a:rPr lang="en-IE" sz="3600" b="1" dirty="0">
                <a:latin typeface="Calibri" panose="020F0502020204030204" pitchFamily="34" charset="0"/>
              </a:rPr>
              <a:t>adult surveillance for polio virus</a:t>
            </a:r>
            <a:endParaRPr lang="en-IE" sz="3600" dirty="0">
              <a:latin typeface="Calibri" panose="020F0502020204030204" pitchFamily="34" charset="0"/>
            </a:endParaRPr>
          </a:p>
        </p:txBody>
      </p:sp>
      <p:sp>
        <p:nvSpPr>
          <p:cNvPr id="3" name="Content Placeholder 2"/>
          <p:cNvSpPr>
            <a:spLocks noGrp="1"/>
          </p:cNvSpPr>
          <p:nvPr>
            <p:ph idx="1"/>
          </p:nvPr>
        </p:nvSpPr>
        <p:spPr/>
        <p:txBody>
          <a:bodyPr/>
          <a:lstStyle/>
          <a:p>
            <a:pPr marL="342900" lvl="1" indent="-342900">
              <a:buFontTx/>
              <a:buChar char="•"/>
            </a:pPr>
            <a:r>
              <a:rPr lang="en-IE" dirty="0" smtClean="0">
                <a:solidFill>
                  <a:srgbClr val="FF0000"/>
                </a:solidFill>
                <a:latin typeface="Calibri" panose="020F0502020204030204" pitchFamily="34" charset="0"/>
              </a:rPr>
              <a:t>IF </a:t>
            </a:r>
          </a:p>
          <a:p>
            <a:pPr marL="342900" lvl="1" indent="-342900">
              <a:buFontTx/>
              <a:buChar char="•"/>
            </a:pPr>
            <a:r>
              <a:rPr lang="en-IE" dirty="0" smtClean="0">
                <a:latin typeface="Calibri" panose="020F0502020204030204" pitchFamily="34" charset="0"/>
              </a:rPr>
              <a:t>history </a:t>
            </a:r>
            <a:r>
              <a:rPr lang="en-IE" dirty="0">
                <a:latin typeface="Calibri" panose="020F0502020204030204" pitchFamily="34" charset="0"/>
              </a:rPr>
              <a:t>of travel to, or contact with individuals from, countries where wild polio has been identified </a:t>
            </a:r>
            <a:endParaRPr lang="en-IE" dirty="0" smtClean="0">
              <a:latin typeface="Calibri" panose="020F0502020204030204" pitchFamily="34" charset="0"/>
            </a:endParaRPr>
          </a:p>
          <a:p>
            <a:pPr marL="342900" lvl="1" indent="-342900">
              <a:buFontTx/>
              <a:buChar char="•"/>
            </a:pPr>
            <a:r>
              <a:rPr lang="en-IE" dirty="0" smtClean="0">
                <a:solidFill>
                  <a:srgbClr val="FF0000"/>
                </a:solidFill>
                <a:latin typeface="Calibri" panose="020F0502020204030204" pitchFamily="34" charset="0"/>
              </a:rPr>
              <a:t>AND </a:t>
            </a:r>
          </a:p>
          <a:p>
            <a:pPr marL="342900" lvl="1" indent="-342900">
              <a:buFontTx/>
              <a:buChar char="•"/>
            </a:pPr>
            <a:r>
              <a:rPr lang="en-IE" dirty="0" smtClean="0">
                <a:latin typeface="Calibri" panose="020F0502020204030204" pitchFamily="34" charset="0"/>
              </a:rPr>
              <a:t>who </a:t>
            </a:r>
            <a:r>
              <a:rPr lang="en-IE" dirty="0">
                <a:latin typeface="Calibri" panose="020F0502020204030204" pitchFamily="34" charset="0"/>
              </a:rPr>
              <a:t>present with </a:t>
            </a:r>
            <a:r>
              <a:rPr lang="en-IE" u="sng" dirty="0">
                <a:latin typeface="Calibri" panose="020F0502020204030204" pitchFamily="34" charset="0"/>
              </a:rPr>
              <a:t>AFP</a:t>
            </a:r>
            <a:r>
              <a:rPr lang="en-IE" dirty="0">
                <a:latin typeface="Calibri" panose="020F0502020204030204" pitchFamily="34" charset="0"/>
              </a:rPr>
              <a:t>, </a:t>
            </a:r>
            <a:r>
              <a:rPr lang="en-IE" u="sng" dirty="0">
                <a:latin typeface="Calibri" panose="020F0502020204030204" pitchFamily="34" charset="0"/>
              </a:rPr>
              <a:t>aseptic meningitis</a:t>
            </a:r>
            <a:r>
              <a:rPr lang="en-IE" dirty="0">
                <a:latin typeface="Calibri" panose="020F0502020204030204" pitchFamily="34" charset="0"/>
              </a:rPr>
              <a:t>, </a:t>
            </a:r>
            <a:r>
              <a:rPr lang="en-IE" u="sng" dirty="0">
                <a:latin typeface="Calibri" panose="020F0502020204030204" pitchFamily="34" charset="0"/>
              </a:rPr>
              <a:t>encephalitis,</a:t>
            </a:r>
            <a:r>
              <a:rPr lang="en-IE" dirty="0">
                <a:latin typeface="Calibri" panose="020F0502020204030204" pitchFamily="34" charset="0"/>
              </a:rPr>
              <a:t> </a:t>
            </a:r>
            <a:r>
              <a:rPr lang="en-IE" u="sng" dirty="0">
                <a:latin typeface="Calibri" panose="020F0502020204030204" pitchFamily="34" charset="0"/>
              </a:rPr>
              <a:t>other neurological symptoms (non-AFP</a:t>
            </a:r>
            <a:r>
              <a:rPr lang="en-IE" dirty="0">
                <a:latin typeface="Calibri" panose="020F0502020204030204" pitchFamily="34" charset="0"/>
              </a:rPr>
              <a:t>) should be systematically tested for polio </a:t>
            </a:r>
            <a:r>
              <a:rPr lang="en-IE" dirty="0" smtClean="0">
                <a:latin typeface="Calibri" panose="020F0502020204030204" pitchFamily="34" charset="0"/>
              </a:rPr>
              <a:t>virus.</a:t>
            </a:r>
            <a:endParaRPr lang="en-IE" dirty="0">
              <a:latin typeface="Calibri" panose="020F0502020204030204" pitchFamily="34" charset="0"/>
            </a:endParaRPr>
          </a:p>
          <a:p>
            <a:pPr marL="0" indent="0">
              <a:buNone/>
            </a:pPr>
            <a:endParaRPr lang="en-IE" dirty="0"/>
          </a:p>
        </p:txBody>
      </p:sp>
    </p:spTree>
    <p:extLst>
      <p:ext uri="{BB962C8B-B14F-4D97-AF65-F5344CB8AC3E}">
        <p14:creationId xmlns:p14="http://schemas.microsoft.com/office/powerpoint/2010/main" val="2910487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071546"/>
            <a:ext cx="7772400" cy="1285884"/>
          </a:xfrm>
        </p:spPr>
        <p:txBody>
          <a:bodyPr/>
          <a:lstStyle/>
          <a:p>
            <a:r>
              <a:rPr lang="en-IE" sz="4000" b="1" dirty="0">
                <a:latin typeface="Calibri" panose="020F0502020204030204" pitchFamily="34" charset="0"/>
              </a:rPr>
              <a:t>Laboratory investigation (NVRL</a:t>
            </a:r>
            <a:r>
              <a:rPr lang="en-IE" sz="4000" b="1" dirty="0" smtClean="0">
                <a:latin typeface="Calibri" panose="020F0502020204030204" pitchFamily="34" charset="0"/>
              </a:rPr>
              <a:t>) - Summary</a:t>
            </a:r>
            <a:endParaRPr lang="en-IE" sz="4000" dirty="0">
              <a:latin typeface="Calibri" panose="020F0502020204030204" pitchFamily="34" charset="0"/>
            </a:endParaRPr>
          </a:p>
        </p:txBody>
      </p:sp>
      <p:sp>
        <p:nvSpPr>
          <p:cNvPr id="3" name="Content Placeholder 2"/>
          <p:cNvSpPr>
            <a:spLocks noGrp="1"/>
          </p:cNvSpPr>
          <p:nvPr>
            <p:ph idx="1"/>
          </p:nvPr>
        </p:nvSpPr>
        <p:spPr/>
        <p:txBody>
          <a:bodyPr/>
          <a:lstStyle/>
          <a:p>
            <a:pPr marL="57150" indent="0">
              <a:buNone/>
            </a:pPr>
            <a:r>
              <a:rPr lang="en-IE" sz="2400" dirty="0">
                <a:latin typeface="Calibri" panose="020F0502020204030204" pitchFamily="34" charset="0"/>
              </a:rPr>
              <a:t>Two stool samples should be taken as soon as possible (at least within 2 weeks of onset and 24 hours apart) and sent to the NVRL with clinical detail to facilitate rapid investigation and feedback </a:t>
            </a:r>
          </a:p>
          <a:p>
            <a:pPr lvl="1"/>
            <a:r>
              <a:rPr lang="en-IE" sz="2400" dirty="0">
                <a:latin typeface="Calibri" panose="020F0502020204030204" pitchFamily="34" charset="0"/>
              </a:rPr>
              <a:t>All paediatric cases of AFP </a:t>
            </a:r>
          </a:p>
          <a:p>
            <a:pPr lvl="1"/>
            <a:r>
              <a:rPr lang="en-IE" sz="2400" dirty="0">
                <a:latin typeface="Calibri" panose="020F0502020204030204" pitchFamily="34" charset="0"/>
              </a:rPr>
              <a:t>All cases of AFP, aseptic meningitis, encephalitis, other neurological symptoms (non-AFP) </a:t>
            </a:r>
            <a:r>
              <a:rPr lang="en-IE" sz="2400" dirty="0" smtClean="0">
                <a:latin typeface="Calibri" panose="020F0502020204030204" pitchFamily="34" charset="0"/>
              </a:rPr>
              <a:t>especially </a:t>
            </a:r>
            <a:r>
              <a:rPr lang="en-IE" sz="2400" u="sng" dirty="0" smtClean="0">
                <a:latin typeface="Calibri" panose="020F0502020204030204" pitchFamily="34" charset="0"/>
              </a:rPr>
              <a:t>IF</a:t>
            </a:r>
            <a:r>
              <a:rPr lang="en-IE" sz="2400" dirty="0" smtClean="0">
                <a:latin typeface="Calibri" panose="020F0502020204030204" pitchFamily="34" charset="0"/>
              </a:rPr>
              <a:t> there </a:t>
            </a:r>
            <a:r>
              <a:rPr lang="en-IE" sz="2400" dirty="0">
                <a:latin typeface="Calibri" panose="020F0502020204030204" pitchFamily="34" charset="0"/>
              </a:rPr>
              <a:t>are </a:t>
            </a:r>
            <a:r>
              <a:rPr lang="en-IE" sz="2400" dirty="0" err="1">
                <a:latin typeface="Calibri" panose="020F0502020204030204" pitchFamily="34" charset="0"/>
              </a:rPr>
              <a:t>epi</a:t>
            </a:r>
            <a:r>
              <a:rPr lang="en-IE" sz="2400" dirty="0">
                <a:latin typeface="Calibri" panose="020F0502020204030204" pitchFamily="34" charset="0"/>
              </a:rPr>
              <a:t>-links to countries </a:t>
            </a:r>
            <a:r>
              <a:rPr lang="en-IE" sz="2400" dirty="0" smtClean="0">
                <a:latin typeface="Calibri" panose="020F0502020204030204" pitchFamily="34" charset="0"/>
              </a:rPr>
              <a:t>(or individuals returned from these countries) where </a:t>
            </a:r>
            <a:r>
              <a:rPr lang="en-IE" sz="2400" dirty="0">
                <a:latin typeface="Calibri" panose="020F0502020204030204" pitchFamily="34" charset="0"/>
              </a:rPr>
              <a:t>polio virus is circulating </a:t>
            </a:r>
          </a:p>
          <a:p>
            <a:pPr marL="0" indent="0">
              <a:buNone/>
            </a:pPr>
            <a:endParaRPr lang="en-IE" dirty="0">
              <a:latin typeface="Calibri" panose="020F0502020204030204" pitchFamily="34" charset="0"/>
            </a:endParaRPr>
          </a:p>
        </p:txBody>
      </p:sp>
    </p:spTree>
    <p:extLst>
      <p:ext uri="{BB962C8B-B14F-4D97-AF65-F5344CB8AC3E}">
        <p14:creationId xmlns:p14="http://schemas.microsoft.com/office/powerpoint/2010/main" val="9360765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071546"/>
            <a:ext cx="7772400" cy="833454"/>
          </a:xfrm>
        </p:spPr>
        <p:txBody>
          <a:bodyPr/>
          <a:lstStyle/>
          <a:p>
            <a:r>
              <a:rPr lang="en-IE" sz="3600" b="1" dirty="0" smtClean="0">
                <a:latin typeface="Calibri" panose="020F0502020204030204" pitchFamily="34" charset="0"/>
              </a:rPr>
              <a:t>Acknowledgement</a:t>
            </a:r>
            <a:endParaRPr lang="en-IE" sz="3600" b="1" dirty="0">
              <a:latin typeface="Calibri" panose="020F0502020204030204" pitchFamily="34" charset="0"/>
            </a:endParaRPr>
          </a:p>
        </p:txBody>
      </p:sp>
      <p:sp>
        <p:nvSpPr>
          <p:cNvPr id="3" name="Content Placeholder 2"/>
          <p:cNvSpPr>
            <a:spLocks noGrp="1"/>
          </p:cNvSpPr>
          <p:nvPr>
            <p:ph idx="1"/>
          </p:nvPr>
        </p:nvSpPr>
        <p:spPr>
          <a:xfrm>
            <a:off x="714348" y="1928802"/>
            <a:ext cx="7772400" cy="3733800"/>
          </a:xfrm>
        </p:spPr>
        <p:txBody>
          <a:bodyPr anchor="ctr"/>
          <a:lstStyle/>
          <a:p>
            <a:pPr algn="just">
              <a:buNone/>
            </a:pPr>
            <a:r>
              <a:rPr lang="en-IE" dirty="0" smtClean="0"/>
              <a:t>	</a:t>
            </a:r>
            <a:r>
              <a:rPr lang="en-IE" sz="2800" dirty="0" smtClean="0">
                <a:latin typeface="Calibri" panose="020F0502020204030204" pitchFamily="34" charset="0"/>
              </a:rPr>
              <a:t>The HPSC wishes to thank all those who have contributed to polio surveillance: </a:t>
            </a:r>
          </a:p>
          <a:p>
            <a:pPr algn="just"/>
            <a:r>
              <a:rPr lang="en-IE" sz="2800" dirty="0" smtClean="0">
                <a:latin typeface="Calibri" panose="020F0502020204030204" pitchFamily="34" charset="0"/>
              </a:rPr>
              <a:t>the National Virus Reference Laboratory (NVRL) </a:t>
            </a:r>
          </a:p>
          <a:p>
            <a:pPr algn="just"/>
            <a:r>
              <a:rPr lang="en-IE" sz="2800" dirty="0" smtClean="0">
                <a:latin typeface="Calibri" panose="020F0502020204030204" pitchFamily="34" charset="0"/>
              </a:rPr>
              <a:t>the Irish Paediatric Surveillance Unit (IPSU)</a:t>
            </a:r>
          </a:p>
          <a:p>
            <a:pPr algn="just"/>
            <a:r>
              <a:rPr lang="en-IE" sz="2800" dirty="0" smtClean="0">
                <a:latin typeface="Calibri" panose="020F0502020204030204" pitchFamily="34" charset="0"/>
              </a:rPr>
              <a:t>paediatricians in Irish hospitals</a:t>
            </a:r>
          </a:p>
          <a:p>
            <a:pPr algn="just"/>
            <a:r>
              <a:rPr lang="en-IE" sz="2800" dirty="0" smtClean="0">
                <a:latin typeface="Calibri" panose="020F0502020204030204" pitchFamily="34" charset="0"/>
              </a:rPr>
              <a:t>all others who have provided data in relation to polio surveillance. </a:t>
            </a:r>
            <a:endParaRPr lang="en-IE" sz="2800" dirty="0">
              <a:latin typeface="Calibri" panose="020F0502020204030204"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3528" y="1412776"/>
            <a:ext cx="8820472" cy="5184576"/>
          </a:xfrm>
        </p:spPr>
        <p:txBody>
          <a:bodyPr/>
          <a:lstStyle/>
          <a:p>
            <a:pPr algn="l"/>
            <a:r>
              <a:rPr lang="en-IE" dirty="0" smtClean="0"/>
              <a:t>For more information </a:t>
            </a:r>
          </a:p>
          <a:p>
            <a:pPr algn="l"/>
            <a:r>
              <a:rPr lang="en-IE" dirty="0" smtClean="0"/>
              <a:t>HPSC</a:t>
            </a:r>
            <a:endParaRPr lang="en-IE" dirty="0"/>
          </a:p>
          <a:p>
            <a:pPr algn="l"/>
            <a:r>
              <a:rPr lang="en-IE" dirty="0" smtClean="0">
                <a:solidFill>
                  <a:srgbClr val="0000FF"/>
                </a:solidFill>
              </a:rPr>
              <a:t>http://www.hpsc.ie/hpsc/A-Z/VaccinePreventable/Polio</a:t>
            </a:r>
            <a:r>
              <a:rPr lang="en-IE" dirty="0" smtClean="0">
                <a:solidFill>
                  <a:srgbClr val="0000FF"/>
                </a:solidFill>
                <a:hlinkClick r:id="rId2"/>
              </a:rPr>
              <a:t>/</a:t>
            </a:r>
            <a:endParaRPr lang="en-IE" dirty="0" smtClean="0">
              <a:solidFill>
                <a:srgbClr val="0000FF"/>
              </a:solidFill>
            </a:endParaRPr>
          </a:p>
          <a:p>
            <a:pPr algn="l"/>
            <a:r>
              <a:rPr lang="en-IE" dirty="0" smtClean="0"/>
              <a:t>WHO</a:t>
            </a:r>
          </a:p>
          <a:p>
            <a:pPr algn="l"/>
            <a:r>
              <a:rPr lang="en-IE" dirty="0" smtClean="0">
                <a:solidFill>
                  <a:srgbClr val="0000FF"/>
                </a:solidFill>
              </a:rPr>
              <a:t>http</a:t>
            </a:r>
            <a:r>
              <a:rPr lang="en-IE" dirty="0">
                <a:solidFill>
                  <a:srgbClr val="0000FF"/>
                </a:solidFill>
              </a:rPr>
              <a:t>://www.who.int/topics/poliomyelitis/en</a:t>
            </a:r>
            <a:r>
              <a:rPr lang="en-IE" dirty="0" smtClean="0">
                <a:solidFill>
                  <a:srgbClr val="0000FF"/>
                </a:solidFill>
              </a:rPr>
              <a:t>/</a:t>
            </a:r>
          </a:p>
          <a:p>
            <a:pPr algn="l"/>
            <a:r>
              <a:rPr lang="en-IE" dirty="0" smtClean="0"/>
              <a:t>WHO EURO </a:t>
            </a:r>
          </a:p>
          <a:p>
            <a:pPr algn="l"/>
            <a:r>
              <a:rPr lang="en-IE" dirty="0" smtClean="0">
                <a:solidFill>
                  <a:srgbClr val="0000FF"/>
                </a:solidFill>
              </a:rPr>
              <a:t>http</a:t>
            </a:r>
            <a:r>
              <a:rPr lang="en-IE" dirty="0">
                <a:solidFill>
                  <a:srgbClr val="0000FF"/>
                </a:solidFill>
              </a:rPr>
              <a:t>://www.euro.who.int/en/health-topics/communicable-diseases/poliomyelitis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071546"/>
            <a:ext cx="8568952" cy="833454"/>
          </a:xfrm>
        </p:spPr>
        <p:txBody>
          <a:bodyPr/>
          <a:lstStyle/>
          <a:p>
            <a:r>
              <a:rPr lang="en-IE" sz="3600" b="1" dirty="0" smtClean="0">
                <a:latin typeface="Calibri" panose="020F0502020204030204" pitchFamily="34" charset="0"/>
              </a:rPr>
              <a:t>Rationale for AFP surveillance worldwide</a:t>
            </a:r>
            <a:endParaRPr lang="en-IE" sz="3600" b="1" dirty="0">
              <a:latin typeface="Calibri" panose="020F0502020204030204" pitchFamily="34" charset="0"/>
            </a:endParaRPr>
          </a:p>
        </p:txBody>
      </p:sp>
      <p:sp>
        <p:nvSpPr>
          <p:cNvPr id="3" name="Content Placeholder 2"/>
          <p:cNvSpPr>
            <a:spLocks noGrp="1"/>
          </p:cNvSpPr>
          <p:nvPr>
            <p:ph idx="1"/>
          </p:nvPr>
        </p:nvSpPr>
        <p:spPr>
          <a:xfrm>
            <a:off x="683568" y="1916832"/>
            <a:ext cx="7772400" cy="3733800"/>
          </a:xfrm>
        </p:spPr>
        <p:txBody>
          <a:bodyPr/>
          <a:lstStyle/>
          <a:p>
            <a:r>
              <a:rPr lang="en-IE" sz="2400" dirty="0">
                <a:latin typeface="Calibri" panose="020F0502020204030204" pitchFamily="34" charset="0"/>
              </a:rPr>
              <a:t>Polio cases have decreased by over 99% since 1988, from an estimated 350 000 cases then to 74 reported cases in 2015 </a:t>
            </a:r>
          </a:p>
          <a:p>
            <a:r>
              <a:rPr lang="en-IE" sz="2400" dirty="0" smtClean="0">
                <a:latin typeface="Calibri" panose="020F0502020204030204" pitchFamily="34" charset="0"/>
              </a:rPr>
              <a:t>Europe was declared free of endemic polio in 2002</a:t>
            </a:r>
            <a:r>
              <a:rPr lang="en-IE" sz="2400" dirty="0">
                <a:latin typeface="Calibri" panose="020F0502020204030204" pitchFamily="34" charset="0"/>
              </a:rPr>
              <a:t>, </a:t>
            </a:r>
            <a:r>
              <a:rPr lang="en-IE" sz="2400" b="1" u="sng" dirty="0">
                <a:latin typeface="Calibri" panose="020F0502020204030204" pitchFamily="34" charset="0"/>
              </a:rPr>
              <a:t>but</a:t>
            </a:r>
            <a:r>
              <a:rPr lang="en-IE" sz="2400" dirty="0">
                <a:latin typeface="Calibri" panose="020F0502020204030204" pitchFamily="34" charset="0"/>
              </a:rPr>
              <a:t> poliomyelitis virus continues to circulate in other </a:t>
            </a:r>
            <a:r>
              <a:rPr lang="en-IE" sz="2400" dirty="0" smtClean="0">
                <a:latin typeface="Calibri" panose="020F0502020204030204" pitchFamily="34" charset="0"/>
              </a:rPr>
              <a:t>countries, including vaccine-derived polio virus</a:t>
            </a:r>
          </a:p>
          <a:p>
            <a:r>
              <a:rPr lang="en-IE" sz="2400" dirty="0">
                <a:latin typeface="Calibri" panose="020F0502020204030204" pitchFamily="34" charset="0"/>
              </a:rPr>
              <a:t>In August 2015 circulating vaccine-derived poliovirus were reported in southwest Ukraine, close to the border with Romania – emergency vaccination clinics were held*</a:t>
            </a:r>
          </a:p>
          <a:p>
            <a:r>
              <a:rPr lang="en-IE" sz="2400" dirty="0" smtClean="0">
                <a:latin typeface="Calibri" panose="020F0502020204030204" pitchFamily="34" charset="0"/>
              </a:rPr>
              <a:t>In 2016 only </a:t>
            </a:r>
            <a:r>
              <a:rPr lang="en-IE" sz="2400" dirty="0">
                <a:latin typeface="Calibri" panose="020F0502020204030204" pitchFamily="34" charset="0"/>
              </a:rPr>
              <a:t>2 countries (Afghanistan and Pakistan) remain polio-endemic, down from more than 125 in 1988</a:t>
            </a:r>
            <a:r>
              <a:rPr lang="en-IE" sz="2400" dirty="0" smtClean="0">
                <a:latin typeface="Calibri" panose="020F0502020204030204" pitchFamily="34" charset="0"/>
              </a:rPr>
              <a:t>.</a:t>
            </a:r>
            <a:endParaRPr lang="en-IE" sz="2400" dirty="0">
              <a:latin typeface="Calibri" panose="020F0502020204030204" pitchFamily="34" charset="0"/>
            </a:endParaRPr>
          </a:p>
        </p:txBody>
      </p:sp>
      <p:sp>
        <p:nvSpPr>
          <p:cNvPr id="4" name="TextBox 3"/>
          <p:cNvSpPr txBox="1"/>
          <p:nvPr/>
        </p:nvSpPr>
        <p:spPr>
          <a:xfrm>
            <a:off x="323528" y="6444878"/>
            <a:ext cx="6048672" cy="369332"/>
          </a:xfrm>
          <a:prstGeom prst="rect">
            <a:avLst/>
          </a:prstGeom>
          <a:noFill/>
        </p:spPr>
        <p:txBody>
          <a:bodyPr wrap="square" rtlCol="0">
            <a:spAutoFit/>
          </a:bodyPr>
          <a:lstStyle/>
          <a:p>
            <a:r>
              <a:rPr lang="en-IE" dirty="0" smtClean="0"/>
              <a:t>More information from WHO located </a:t>
            </a:r>
            <a:r>
              <a:rPr lang="en-IE" b="1" dirty="0" smtClean="0">
                <a:hlinkClick r:id="rId2"/>
              </a:rPr>
              <a:t>here</a:t>
            </a:r>
            <a:endParaRPr lang="en-IE" b="1" dirty="0"/>
          </a:p>
        </p:txBody>
      </p:sp>
    </p:spTree>
    <p:extLst>
      <p:ext uri="{BB962C8B-B14F-4D97-AF65-F5344CB8AC3E}">
        <p14:creationId xmlns:p14="http://schemas.microsoft.com/office/powerpoint/2010/main" val="28608430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071546"/>
            <a:ext cx="8568952" cy="833454"/>
          </a:xfrm>
        </p:spPr>
        <p:txBody>
          <a:bodyPr/>
          <a:lstStyle/>
          <a:p>
            <a:r>
              <a:rPr lang="en-IE" sz="3600" b="1" dirty="0" smtClean="0">
                <a:latin typeface="Calibri" panose="020F0502020204030204" pitchFamily="34" charset="0"/>
              </a:rPr>
              <a:t>Rationale for AFP surveillance in Ireland</a:t>
            </a:r>
            <a:endParaRPr lang="en-IE" sz="3600" b="1" dirty="0">
              <a:latin typeface="Calibri" panose="020F0502020204030204" pitchFamily="34" charset="0"/>
            </a:endParaRPr>
          </a:p>
        </p:txBody>
      </p:sp>
      <p:sp>
        <p:nvSpPr>
          <p:cNvPr id="3" name="Content Placeholder 2"/>
          <p:cNvSpPr>
            <a:spLocks noGrp="1"/>
          </p:cNvSpPr>
          <p:nvPr>
            <p:ph idx="1"/>
          </p:nvPr>
        </p:nvSpPr>
        <p:spPr>
          <a:xfrm>
            <a:off x="683568" y="1916832"/>
            <a:ext cx="7772400" cy="3733800"/>
          </a:xfrm>
        </p:spPr>
        <p:txBody>
          <a:bodyPr/>
          <a:lstStyle/>
          <a:p>
            <a:r>
              <a:rPr lang="en-IE" sz="2400" dirty="0" smtClean="0">
                <a:latin typeface="Calibri" panose="020F0502020204030204" pitchFamily="34" charset="0"/>
              </a:rPr>
              <a:t>AFP in children &lt; 15 years of age is a rare event in Ireland</a:t>
            </a:r>
          </a:p>
          <a:p>
            <a:r>
              <a:rPr lang="en-IE" sz="2400" dirty="0" smtClean="0">
                <a:latin typeface="Calibri" panose="020F0502020204030204" pitchFamily="34" charset="0"/>
              </a:rPr>
              <a:t>AFP surveillance is used to ensure that if polio virus was the cause for the AFP that we would recognise it quickly so that action could be taken to prevent spread</a:t>
            </a:r>
          </a:p>
          <a:p>
            <a:r>
              <a:rPr lang="en-IE" sz="2400" dirty="0" smtClean="0">
                <a:latin typeface="Calibri" panose="020F0502020204030204" pitchFamily="34" charset="0"/>
              </a:rPr>
              <a:t>In Ireland most AFP cases are caused by other enteric viruses (other </a:t>
            </a:r>
            <a:r>
              <a:rPr lang="en-IE" sz="2400" dirty="0" err="1" smtClean="0">
                <a:latin typeface="Calibri" panose="020F0502020204030204" pitchFamily="34" charset="0"/>
              </a:rPr>
              <a:t>entero</a:t>
            </a:r>
            <a:r>
              <a:rPr lang="en-IE" sz="2400" dirty="0" smtClean="0">
                <a:latin typeface="Calibri" panose="020F0502020204030204" pitchFamily="34" charset="0"/>
              </a:rPr>
              <a:t>- or other viruses)</a:t>
            </a:r>
          </a:p>
          <a:p>
            <a:r>
              <a:rPr lang="en-IE" sz="2400" dirty="0" smtClean="0">
                <a:latin typeface="Calibri" panose="020F0502020204030204" pitchFamily="34" charset="0"/>
              </a:rPr>
              <a:t>Having an AFP surveillance in place ensures that investigation into this rare condition we can be sure that we do not miss a polio case if it were to occur</a:t>
            </a:r>
          </a:p>
          <a:p>
            <a:pPr marL="0" indent="0">
              <a:buNone/>
            </a:pPr>
            <a:endParaRPr lang="en-IE"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071546"/>
            <a:ext cx="7772400" cy="833454"/>
          </a:xfrm>
        </p:spPr>
        <p:txBody>
          <a:bodyPr/>
          <a:lstStyle/>
          <a:p>
            <a:r>
              <a:rPr lang="en-IE" sz="3600" b="1" dirty="0" smtClean="0">
                <a:latin typeface="Calibri" panose="020F0502020204030204" pitchFamily="34" charset="0"/>
              </a:rPr>
              <a:t>Cases of polio in Ireland, 1948-2015</a:t>
            </a:r>
            <a:endParaRPr lang="en-IE" sz="3600" b="1" dirty="0">
              <a:latin typeface="Calibri" panose="020F0502020204030204" pitchFamily="34" charset="0"/>
            </a:endParaRP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841609"/>
            <a:ext cx="8718567" cy="468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071546"/>
            <a:ext cx="7772400" cy="1428760"/>
          </a:xfrm>
        </p:spPr>
        <p:txBody>
          <a:bodyPr/>
          <a:lstStyle/>
          <a:p>
            <a:r>
              <a:rPr lang="en-IE" sz="3600" b="1" dirty="0" smtClean="0">
                <a:latin typeface="Calibri" panose="020F0502020204030204" pitchFamily="34" charset="0"/>
              </a:rPr>
              <a:t>Irish surveillance for AFP- methods </a:t>
            </a:r>
            <a:endParaRPr lang="en-IE" sz="3600" b="1" dirty="0">
              <a:latin typeface="Calibri" panose="020F0502020204030204" pitchFamily="34" charset="0"/>
            </a:endParaRPr>
          </a:p>
        </p:txBody>
      </p:sp>
      <p:sp>
        <p:nvSpPr>
          <p:cNvPr id="3" name="Content Placeholder 2"/>
          <p:cNvSpPr>
            <a:spLocks noGrp="1"/>
          </p:cNvSpPr>
          <p:nvPr>
            <p:ph idx="1"/>
          </p:nvPr>
        </p:nvSpPr>
        <p:spPr>
          <a:xfrm>
            <a:off x="683568" y="2708920"/>
            <a:ext cx="7772400" cy="3600400"/>
          </a:xfrm>
        </p:spPr>
        <p:txBody>
          <a:bodyPr/>
          <a:lstStyle/>
          <a:p>
            <a:r>
              <a:rPr lang="en-IE" dirty="0" smtClean="0">
                <a:latin typeface="Calibri" panose="020F0502020204030204" pitchFamily="34" charset="0"/>
              </a:rPr>
              <a:t>Acute flaccid paralysis (AFP) in ALL children &lt; 15 years of age </a:t>
            </a:r>
          </a:p>
          <a:p>
            <a:r>
              <a:rPr lang="en-IE" dirty="0" smtClean="0">
                <a:latin typeface="Calibri" panose="020F0502020204030204" pitchFamily="34" charset="0"/>
              </a:rPr>
              <a:t>Investigation of suspect cases of CNS infection (e.g. meningitis, encephalitis, AFP) of all ages if </a:t>
            </a:r>
            <a:r>
              <a:rPr lang="en-IE" dirty="0" smtClean="0">
                <a:solidFill>
                  <a:srgbClr val="FF0000"/>
                </a:solidFill>
                <a:latin typeface="Calibri" panose="020F0502020204030204" pitchFamily="34" charset="0"/>
              </a:rPr>
              <a:t>travel</a:t>
            </a:r>
            <a:r>
              <a:rPr lang="en-IE" dirty="0" smtClean="0">
                <a:latin typeface="Calibri" panose="020F0502020204030204" pitchFamily="34" charset="0"/>
              </a:rPr>
              <a:t> or </a:t>
            </a:r>
            <a:r>
              <a:rPr lang="en-IE" dirty="0" smtClean="0">
                <a:solidFill>
                  <a:srgbClr val="FF0000"/>
                </a:solidFill>
                <a:latin typeface="Calibri" panose="020F0502020204030204" pitchFamily="34" charset="0"/>
              </a:rPr>
              <a:t>epi-links to contacts from areas where polio virus circulating </a:t>
            </a:r>
            <a:endParaRPr lang="en-IE" dirty="0">
              <a:solidFill>
                <a:srgbClr val="FF0000"/>
              </a:solidFill>
              <a:latin typeface="Calibri" panose="020F050202020403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071546"/>
            <a:ext cx="7772400" cy="833454"/>
          </a:xfrm>
        </p:spPr>
        <p:txBody>
          <a:bodyPr/>
          <a:lstStyle/>
          <a:p>
            <a:r>
              <a:rPr lang="en-IE" sz="3600" b="1" dirty="0">
                <a:latin typeface="Calibri" panose="020F0502020204030204" pitchFamily="34" charset="0"/>
              </a:rPr>
              <a:t>Definition of AFP</a:t>
            </a:r>
          </a:p>
        </p:txBody>
      </p:sp>
      <p:sp>
        <p:nvSpPr>
          <p:cNvPr id="3" name="Content Placeholder 2"/>
          <p:cNvSpPr>
            <a:spLocks noGrp="1"/>
          </p:cNvSpPr>
          <p:nvPr>
            <p:ph idx="1"/>
          </p:nvPr>
        </p:nvSpPr>
        <p:spPr/>
        <p:txBody>
          <a:bodyPr/>
          <a:lstStyle/>
          <a:p>
            <a:pPr marL="0" indent="0">
              <a:buNone/>
            </a:pPr>
            <a:r>
              <a:rPr lang="en-IE" sz="2800" b="1" dirty="0">
                <a:latin typeface="Calibri" panose="020F0502020204030204" pitchFamily="34" charset="0"/>
              </a:rPr>
              <a:t>Acute flaccid Paralysis </a:t>
            </a:r>
            <a:r>
              <a:rPr lang="en-IE" sz="2800" b="1" dirty="0" smtClean="0">
                <a:latin typeface="Calibri" panose="020F0502020204030204" pitchFamily="34" charset="0"/>
              </a:rPr>
              <a:t>(AFP) </a:t>
            </a:r>
            <a:r>
              <a:rPr lang="en-IE" sz="2800" dirty="0" smtClean="0">
                <a:latin typeface="Calibri" panose="020F0502020204030204" pitchFamily="34" charset="0"/>
              </a:rPr>
              <a:t>is</a:t>
            </a:r>
            <a:r>
              <a:rPr lang="en-IE" sz="2800" b="1" dirty="0" smtClean="0">
                <a:latin typeface="Calibri" panose="020F0502020204030204" pitchFamily="34" charset="0"/>
              </a:rPr>
              <a:t> </a:t>
            </a:r>
            <a:r>
              <a:rPr lang="en-IE" sz="2800" dirty="0">
                <a:latin typeface="Calibri" panose="020F0502020204030204" pitchFamily="34" charset="0"/>
              </a:rPr>
              <a:t>a clinical syndrome characterised by rapid onset of weakness, including (less frequently) weakness of respiratory and swallowing, progressing to maximum severity within several days to weeks</a:t>
            </a:r>
            <a:r>
              <a:rPr lang="en-IE" sz="2800" dirty="0" smtClean="0">
                <a:latin typeface="Calibri" panose="020F0502020204030204" pitchFamily="34" charset="0"/>
              </a:rPr>
              <a:t>.</a:t>
            </a:r>
            <a:endParaRPr lang="en-IE" sz="2800" dirty="0">
              <a:latin typeface="Calibri" panose="020F0502020204030204" pitchFamily="34" charset="0"/>
            </a:endParaRPr>
          </a:p>
          <a:p>
            <a:pPr marL="0" indent="0">
              <a:buNone/>
            </a:pPr>
            <a:endParaRPr lang="en-IE" sz="2800" dirty="0" smtClean="0">
              <a:latin typeface="Calibri" panose="020F0502020204030204" pitchFamily="34" charset="0"/>
            </a:endParaRPr>
          </a:p>
          <a:p>
            <a:pPr marL="0" indent="0">
              <a:buNone/>
            </a:pPr>
            <a:r>
              <a:rPr lang="en-IE" sz="2800" dirty="0" smtClean="0">
                <a:latin typeface="Calibri" panose="020F0502020204030204" pitchFamily="34" charset="0"/>
              </a:rPr>
              <a:t>AFP </a:t>
            </a:r>
            <a:r>
              <a:rPr lang="en-IE" sz="2800" dirty="0">
                <a:latin typeface="Calibri" panose="020F0502020204030204" pitchFamily="34" charset="0"/>
              </a:rPr>
              <a:t>is a complex clinical syndrome with a broad array of potential aetiologies. </a:t>
            </a:r>
          </a:p>
          <a:p>
            <a:pPr marL="0" indent="0">
              <a:buNone/>
            </a:pPr>
            <a:endParaRPr lang="en-IE" sz="2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071546"/>
            <a:ext cx="7772400" cy="1133318"/>
          </a:xfrm>
        </p:spPr>
        <p:txBody>
          <a:bodyPr/>
          <a:lstStyle/>
          <a:p>
            <a:r>
              <a:rPr lang="en-IE" sz="3600" b="1" dirty="0">
                <a:latin typeface="Calibri" panose="020F0502020204030204" pitchFamily="34" charset="0"/>
              </a:rPr>
              <a:t>Potential aetiologies associated with AFP</a:t>
            </a:r>
          </a:p>
        </p:txBody>
      </p:sp>
      <p:sp>
        <p:nvSpPr>
          <p:cNvPr id="3" name="Content Placeholder 2"/>
          <p:cNvSpPr>
            <a:spLocks noGrp="1"/>
          </p:cNvSpPr>
          <p:nvPr>
            <p:ph idx="1"/>
          </p:nvPr>
        </p:nvSpPr>
        <p:spPr/>
        <p:txBody>
          <a:bodyPr/>
          <a:lstStyle/>
          <a:p>
            <a:pPr marL="0" indent="0">
              <a:buNone/>
            </a:pPr>
            <a:r>
              <a:rPr lang="en-IE" sz="2800" dirty="0" smtClean="0">
                <a:latin typeface="Calibri" panose="020F0502020204030204" pitchFamily="34" charset="0"/>
              </a:rPr>
              <a:t>Includes </a:t>
            </a:r>
            <a:r>
              <a:rPr lang="en-IE" sz="2800" dirty="0">
                <a:latin typeface="Calibri" panose="020F0502020204030204" pitchFamily="34" charset="0"/>
              </a:rPr>
              <a:t>possible illness due </a:t>
            </a:r>
            <a:r>
              <a:rPr lang="en-IE" sz="2800" dirty="0" smtClean="0">
                <a:latin typeface="Calibri" panose="020F0502020204030204" pitchFamily="34" charset="0"/>
              </a:rPr>
              <a:t>to: </a:t>
            </a:r>
          </a:p>
          <a:p>
            <a:r>
              <a:rPr lang="en-IE" sz="2800" dirty="0" err="1" smtClean="0">
                <a:latin typeface="Calibri" panose="020F0502020204030204" pitchFamily="34" charset="0"/>
              </a:rPr>
              <a:t>Guillian-Barré</a:t>
            </a:r>
            <a:r>
              <a:rPr lang="en-IE" sz="2800" dirty="0" smtClean="0">
                <a:latin typeface="Calibri" panose="020F0502020204030204" pitchFamily="34" charset="0"/>
              </a:rPr>
              <a:t> syndrome </a:t>
            </a:r>
          </a:p>
          <a:p>
            <a:r>
              <a:rPr lang="en-IE" sz="2800" dirty="0">
                <a:latin typeface="Calibri" panose="020F0502020204030204" pitchFamily="34" charset="0"/>
              </a:rPr>
              <a:t>T</a:t>
            </a:r>
            <a:r>
              <a:rPr lang="en-IE" sz="2800" dirty="0" smtClean="0">
                <a:latin typeface="Calibri" panose="020F0502020204030204" pitchFamily="34" charset="0"/>
              </a:rPr>
              <a:t>ransverse myelitis </a:t>
            </a:r>
          </a:p>
          <a:p>
            <a:r>
              <a:rPr lang="en-IE" sz="2800" dirty="0">
                <a:latin typeface="Calibri" panose="020F0502020204030204" pitchFamily="34" charset="0"/>
              </a:rPr>
              <a:t>T</a:t>
            </a:r>
            <a:r>
              <a:rPr lang="en-IE" sz="2800" dirty="0" smtClean="0">
                <a:latin typeface="Calibri" panose="020F0502020204030204" pitchFamily="34" charset="0"/>
              </a:rPr>
              <a:t>raumatic neuritis </a:t>
            </a:r>
          </a:p>
          <a:p>
            <a:r>
              <a:rPr lang="en-IE" sz="2800" dirty="0">
                <a:latin typeface="Calibri" panose="020F0502020204030204" pitchFamily="34" charset="0"/>
              </a:rPr>
              <a:t>V</a:t>
            </a:r>
            <a:r>
              <a:rPr lang="en-IE" sz="2800" dirty="0" smtClean="0">
                <a:latin typeface="Calibri" panose="020F0502020204030204" pitchFamily="34" charset="0"/>
              </a:rPr>
              <a:t>iral </a:t>
            </a:r>
            <a:r>
              <a:rPr lang="en-IE" sz="2800" dirty="0">
                <a:latin typeface="Calibri" panose="020F0502020204030204" pitchFamily="34" charset="0"/>
              </a:rPr>
              <a:t>infections caused by other </a:t>
            </a:r>
            <a:r>
              <a:rPr lang="en-IE" sz="2800" dirty="0" err="1" smtClean="0">
                <a:latin typeface="Calibri" panose="020F0502020204030204" pitchFamily="34" charset="0"/>
              </a:rPr>
              <a:t>enteroviruses</a:t>
            </a:r>
            <a:r>
              <a:rPr lang="en-IE" sz="2800" dirty="0" smtClean="0">
                <a:latin typeface="Calibri" panose="020F0502020204030204" pitchFamily="34" charset="0"/>
              </a:rPr>
              <a:t> </a:t>
            </a:r>
            <a:r>
              <a:rPr lang="en-IE" sz="2800" dirty="0">
                <a:latin typeface="Calibri" panose="020F0502020204030204" pitchFamily="34" charset="0"/>
              </a:rPr>
              <a:t>toxins and tumours</a:t>
            </a:r>
          </a:p>
          <a:p>
            <a:pPr marL="0" indent="0">
              <a:buNone/>
            </a:pPr>
            <a:endParaRPr lang="en-IE" sz="2800" dirty="0"/>
          </a:p>
        </p:txBody>
      </p:sp>
    </p:spTree>
    <p:extLst>
      <p:ext uri="{BB962C8B-B14F-4D97-AF65-F5344CB8AC3E}">
        <p14:creationId xmlns:p14="http://schemas.microsoft.com/office/powerpoint/2010/main" val="193863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317754762"/>
              </p:ext>
            </p:extLst>
          </p:nvPr>
        </p:nvGraphicFramePr>
        <p:xfrm>
          <a:off x="179388" y="476673"/>
          <a:ext cx="8569325" cy="5904656"/>
        </p:xfrm>
        <a:graphic>
          <a:graphicData uri="http://schemas.openxmlformats.org/presentationml/2006/ole">
            <mc:AlternateContent xmlns:mc="http://schemas.openxmlformats.org/markup-compatibility/2006">
              <mc:Choice xmlns:v="urn:schemas-microsoft-com:vml" Requires="v">
                <p:oleObj spid="_x0000_s2080" name="Document" r:id="rId4" imgW="9841151" imgH="6227097" progId="Word.Document.8">
                  <p:embed/>
                </p:oleObj>
              </mc:Choice>
              <mc:Fallback>
                <p:oleObj name="Document" r:id="rId4" imgW="9841151" imgH="6227097" progId="Word.Document.8">
                  <p:embed/>
                  <p:pic>
                    <p:nvPicPr>
                      <p:cNvPr id="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388" y="476673"/>
                        <a:ext cx="8569325" cy="59046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968178331"/>
      </p:ext>
    </p:extLst>
  </p:cSld>
  <p:clrMapOvr>
    <a:masterClrMapping/>
  </p:clrMapOvr>
  <p:timing>
    <p:tnLst>
      <p:par>
        <p:cTn id="1" dur="indefinite" restart="never" nodeType="tmRoot"/>
      </p:par>
    </p:tnLst>
  </p:timing>
</p:sld>
</file>

<file path=ppt/theme/theme1.xml><?xml version="1.0" encoding="utf-8"?>
<a:theme xmlns:a="http://schemas.openxmlformats.org/drawingml/2006/main" name="HPSC">
  <a:themeElements>
    <a:clrScheme name="HPSC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HPS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HPSC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HPSC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HPSC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HPSC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HPSC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HPSC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HPSC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9398</TotalTime>
  <Words>1087</Words>
  <Application>Microsoft Office PowerPoint</Application>
  <PresentationFormat>On-screen Show (4:3)</PresentationFormat>
  <Paragraphs>148</Paragraphs>
  <Slides>23</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25" baseType="lpstr">
      <vt:lpstr>HPSC</vt:lpstr>
      <vt:lpstr>Document</vt:lpstr>
      <vt:lpstr>Acute Flaccid Paralysis Surveillance in Ireland</vt:lpstr>
      <vt:lpstr>AFP surveillance and Polio</vt:lpstr>
      <vt:lpstr>Rationale for AFP surveillance worldwide</vt:lpstr>
      <vt:lpstr>Rationale for AFP surveillance in Ireland</vt:lpstr>
      <vt:lpstr>Cases of polio in Ireland, 1948-2015</vt:lpstr>
      <vt:lpstr>Irish surveillance for AFP- methods </vt:lpstr>
      <vt:lpstr>Definition of AFP</vt:lpstr>
      <vt:lpstr>Potential aetiologies associated with AFP</vt:lpstr>
      <vt:lpstr>PowerPoint Presentation</vt:lpstr>
      <vt:lpstr>Objectives of AFP surveillance</vt:lpstr>
      <vt:lpstr>AFP Investigation in aged children &lt; 15 years</vt:lpstr>
      <vt:lpstr>PowerPoint Presentation</vt:lpstr>
      <vt:lpstr>AFP reports in children &lt; 15 years of age, by year onset paralysis, 2009-2015</vt:lpstr>
      <vt:lpstr>AFP cases by Age Group  2009-2015</vt:lpstr>
      <vt:lpstr>AFP cases by Diagnosis 2009-2015</vt:lpstr>
      <vt:lpstr>Vaccination uptake of 3 doses polio-containing  vaccine at 12 months, by LHO, Q4 2015*</vt:lpstr>
      <vt:lpstr>Vaccination uptake of 3 doses polio-containing  vaccine at 24 months, by LHO, Q4 2015*</vt:lpstr>
      <vt:lpstr>WHO recommendations to decrease risk of Wild Polio Virus (WPV) importation and possible spread and disease</vt:lpstr>
      <vt:lpstr>Recommendations to decrease the risk of WPV importation and possible spread and disease in Ireland(2)</vt:lpstr>
      <vt:lpstr>For older child (&gt; 15 years) and adult surveillance for polio virus</vt:lpstr>
      <vt:lpstr>Laboratory investigation (NVRL) - Summary</vt:lpstr>
      <vt:lpstr>Acknowledgement</vt:lpstr>
      <vt:lpstr>PowerPoint Presentation</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darinaoflanagan</dc:creator>
  <cp:lastModifiedBy>piarasolorcain</cp:lastModifiedBy>
  <cp:revision>178</cp:revision>
  <dcterms:created xsi:type="dcterms:W3CDTF">2013-11-21T15:29:28Z</dcterms:created>
  <dcterms:modified xsi:type="dcterms:W3CDTF">2016-08-09T16:40:57Z</dcterms:modified>
</cp:coreProperties>
</file>