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33"/>
  </p:notesMasterIdLst>
  <p:handoutMasterIdLst>
    <p:handoutMasterId r:id="rId34"/>
  </p:handoutMasterIdLst>
  <p:sldIdLst>
    <p:sldId id="256" r:id="rId2"/>
    <p:sldId id="366" r:id="rId3"/>
    <p:sldId id="379" r:id="rId4"/>
    <p:sldId id="380" r:id="rId5"/>
    <p:sldId id="373" r:id="rId6"/>
    <p:sldId id="376" r:id="rId7"/>
    <p:sldId id="377" r:id="rId8"/>
    <p:sldId id="381" r:id="rId9"/>
    <p:sldId id="382" r:id="rId10"/>
    <p:sldId id="383" r:id="rId11"/>
    <p:sldId id="401" r:id="rId12"/>
    <p:sldId id="394" r:id="rId13"/>
    <p:sldId id="393" r:id="rId14"/>
    <p:sldId id="404" r:id="rId15"/>
    <p:sldId id="405" r:id="rId16"/>
    <p:sldId id="408" r:id="rId17"/>
    <p:sldId id="409" r:id="rId18"/>
    <p:sldId id="411" r:id="rId19"/>
    <p:sldId id="410" r:id="rId20"/>
    <p:sldId id="406" r:id="rId21"/>
    <p:sldId id="412" r:id="rId22"/>
    <p:sldId id="407" r:id="rId23"/>
    <p:sldId id="402" r:id="rId24"/>
    <p:sldId id="415" r:id="rId25"/>
    <p:sldId id="403" r:id="rId26"/>
    <p:sldId id="413" r:id="rId27"/>
    <p:sldId id="417" r:id="rId28"/>
    <p:sldId id="414" r:id="rId29"/>
    <p:sldId id="418" r:id="rId30"/>
    <p:sldId id="416" r:id="rId31"/>
    <p:sldId id="330" r:id="rId32"/>
  </p:sldIdLst>
  <p:sldSz cx="9144000" cy="6858000" type="screen4x3"/>
  <p:notesSz cx="6799263" cy="99298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416"/>
    <a:srgbClr val="009900"/>
    <a:srgbClr val="CC0000"/>
    <a:srgbClr val="33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64" autoAdjust="0"/>
    <p:restoredTop sz="79501" autoAdjust="0"/>
  </p:normalViewPr>
  <p:slideViewPr>
    <p:cSldViewPr>
      <p:cViewPr varScale="1">
        <p:scale>
          <a:sx n="85" d="100"/>
          <a:sy n="85" d="100"/>
        </p:scale>
        <p:origin x="-5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501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763" y="0"/>
            <a:ext cx="2945500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766"/>
            <a:ext cx="2945501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763" y="9432766"/>
            <a:ext cx="2945500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2FB5A9AF-EA20-4917-AB5C-A30B2AB25E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501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763" y="0"/>
            <a:ext cx="2945500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675" y="4716383"/>
            <a:ext cx="4985914" cy="446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766"/>
            <a:ext cx="2945501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3763" y="9432766"/>
            <a:ext cx="2945500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2" tIns="45816" rIns="91632" bIns="458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07794F9-6A94-4CF8-82A8-3B9550E138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Based</a:t>
            </a:r>
            <a:r>
              <a:rPr lang="en-IE" baseline="0" dirty="0" smtClean="0"/>
              <a:t> on EARS-Net data to end Q1 2014, the percentage of E. coli BSI in Ireland that were resistant to 3</a:t>
            </a:r>
            <a:r>
              <a:rPr lang="en-IE" baseline="30000" dirty="0" smtClean="0"/>
              <a:t>rd</a:t>
            </a:r>
            <a:r>
              <a:rPr lang="en-IE" baseline="0" dirty="0" smtClean="0"/>
              <a:t> generation </a:t>
            </a:r>
            <a:r>
              <a:rPr lang="en-IE" baseline="0" dirty="0" err="1" smtClean="0"/>
              <a:t>cephalosporins</a:t>
            </a:r>
            <a:r>
              <a:rPr lang="en-IE" baseline="0" dirty="0" smtClean="0"/>
              <a:t> was 12.2%. Therefore, Ireland’s colour on the European map has turned from light green (2004) to orange (Q1 2014)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583">
              <a:defRPr/>
            </a:pPr>
            <a:r>
              <a:rPr lang="en-IE" baseline="0" dirty="0" smtClean="0"/>
              <a:t> </a:t>
            </a:r>
            <a:r>
              <a:rPr lang="en-IE" dirty="0" smtClean="0"/>
              <a:t>Based</a:t>
            </a:r>
            <a:r>
              <a:rPr lang="en-IE" baseline="0" dirty="0" smtClean="0"/>
              <a:t> on EARS-Net data to end Q1 2014, the percentage of </a:t>
            </a:r>
            <a:r>
              <a:rPr lang="en-IE" baseline="0" dirty="0" err="1" smtClean="0"/>
              <a:t>Klebsiella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pneumoniae</a:t>
            </a:r>
            <a:r>
              <a:rPr lang="en-IE" baseline="0" dirty="0" smtClean="0"/>
              <a:t> BSI in Ireland that were resistant to 3</a:t>
            </a:r>
            <a:r>
              <a:rPr lang="en-IE" baseline="30000" dirty="0" smtClean="0"/>
              <a:t>rd</a:t>
            </a:r>
            <a:r>
              <a:rPr lang="en-IE" baseline="0" dirty="0" smtClean="0"/>
              <a:t> generation </a:t>
            </a:r>
            <a:r>
              <a:rPr lang="en-IE" baseline="0" dirty="0" err="1" smtClean="0"/>
              <a:t>cephalosporins</a:t>
            </a:r>
            <a:r>
              <a:rPr lang="en-IE" baseline="0" dirty="0" smtClean="0"/>
              <a:t> was 13%. Therefore, Ireland’s colour on the European map has turned from yellow (2005) to orange (Q1 2014)</a:t>
            </a:r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583">
              <a:defRPr/>
            </a:pPr>
            <a:r>
              <a:rPr lang="en-IE" dirty="0" smtClean="0"/>
              <a:t>Based</a:t>
            </a:r>
            <a:r>
              <a:rPr lang="en-IE" baseline="0" dirty="0" smtClean="0"/>
              <a:t> on EARS-Net data to end Q1 2014, the percentage of </a:t>
            </a:r>
            <a:r>
              <a:rPr lang="en-IE" baseline="0" dirty="0" err="1" smtClean="0"/>
              <a:t>Klebsiella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pneumoniae</a:t>
            </a:r>
            <a:r>
              <a:rPr lang="en-IE" baseline="0" dirty="0" smtClean="0"/>
              <a:t> BSI in Ireland that were classified as multi-drug resistant was 7%. Therefore, Ireland’s colour on the European map has changed from dark green (2005) to yellow (Q1 2014)</a:t>
            </a:r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Based</a:t>
            </a:r>
            <a:r>
              <a:rPr lang="en-IE" baseline="0" dirty="0" smtClean="0"/>
              <a:t> on EARS-Net data to end Q1 2014, the percentage of </a:t>
            </a:r>
            <a:r>
              <a:rPr lang="en-IE" baseline="0" dirty="0" err="1" smtClean="0"/>
              <a:t>Klebsiella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pneumoniae</a:t>
            </a:r>
            <a:r>
              <a:rPr lang="en-IE" baseline="0" dirty="0" smtClean="0"/>
              <a:t> BSI in Ireland that were resistant to </a:t>
            </a:r>
            <a:r>
              <a:rPr lang="en-IE" baseline="0" dirty="0" err="1" smtClean="0"/>
              <a:t>carbapenems</a:t>
            </a:r>
            <a:r>
              <a:rPr lang="en-IE" baseline="0" dirty="0" smtClean="0"/>
              <a:t> was 1%. Therefore, Ireland’s colour on the European map remains at green (Q1 2014). However, BSI represent the most severe and less common form of </a:t>
            </a:r>
            <a:r>
              <a:rPr lang="en-IE" baseline="0" dirty="0" err="1" smtClean="0"/>
              <a:t>Klebsiella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pneumoniae</a:t>
            </a:r>
            <a:r>
              <a:rPr lang="en-IE" baseline="0" dirty="0" smtClean="0"/>
              <a:t> infection. These organisms are implicated in many other types of infection and also can be found as part of normal colonising flora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583">
              <a:defRPr/>
            </a:pPr>
            <a:endParaRPr lang="en-IE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583">
              <a:defRPr/>
            </a:pPr>
            <a:endParaRPr lang="en-IE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7794F9-6A94-4CF8-82A8-3B9550E138B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50083-4AE3-4D9B-BC64-70E2D84062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E97C6-3A42-46A3-9358-06857050133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219200"/>
            <a:ext cx="1943100" cy="4876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19200"/>
            <a:ext cx="5676900" cy="4876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BC981-9B1E-471D-9C13-CA1A4FC349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9200"/>
            <a:ext cx="77724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362200"/>
            <a:ext cx="38100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362200"/>
            <a:ext cx="3810000" cy="3733800"/>
          </a:xfrm>
        </p:spPr>
        <p:txBody>
          <a:bodyPr/>
          <a:lstStyle/>
          <a:p>
            <a:pPr lvl="0"/>
            <a:endParaRPr lang="en-IE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33B77-CD71-41A9-AA66-A09D4AD8A9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865F0-0938-43C6-B94B-9B060618B2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1E51F-E0F6-4EE8-B6E4-A38DC821CA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362200"/>
            <a:ext cx="38100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62200"/>
            <a:ext cx="38100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0571C-45BA-43A8-B892-5CE35F066B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99087-EEF2-4D72-A3C8-8C3998C340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4F72A-5FD3-424A-8DF1-B0339CD23C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DA39F-5FE9-4A79-89FC-17284445408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E5687-CB0C-4FDF-A405-27DFDFA2C9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942AE-C559-4CFF-AEB1-9A0E97FDB0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362200"/>
            <a:ext cx="777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82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2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r>
              <a:rPr lang="en-GB" smtClean="0"/>
              <a:t>Antimicrobial Resistant Enterobacteriaceae Educational Slideset HPSC 2014</a:t>
            </a:r>
            <a:endParaRPr lang="en-GB"/>
          </a:p>
        </p:txBody>
      </p:sp>
      <p:sp>
        <p:nvSpPr>
          <p:cNvPr id="382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FB377F09-96A3-457F-A718-6A64F0BE73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7" descr="powe banne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A50021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49725"/>
            <a:ext cx="6480175" cy="1752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Educational Slide Set 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HPSC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October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2014</a:t>
            </a:r>
          </a:p>
        </p:txBody>
      </p:sp>
      <p:sp>
        <p:nvSpPr>
          <p:cNvPr id="2051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sz="3600" b="1" dirty="0" smtClean="0"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IE" sz="36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endParaRPr lang="en-IE" sz="3600" b="1" i="1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7772400" cy="685800"/>
          </a:xfrm>
        </p:spPr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What are </a:t>
            </a:r>
            <a:r>
              <a:rPr lang="en-IE" sz="32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carbapenemases</a:t>
            </a:r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827584" y="1916832"/>
            <a:ext cx="7772400" cy="3733800"/>
          </a:xfrm>
        </p:spPr>
        <p:txBody>
          <a:bodyPr/>
          <a:lstStyle/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Even more broadly-acting enzymes produced by </a:t>
            </a:r>
            <a:r>
              <a:rPr lang="en-IE" sz="2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, which destroy 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VIRTUALLY ALL </a:t>
            </a:r>
            <a:r>
              <a:rPr lang="el-GR" sz="28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including </a:t>
            </a:r>
            <a:r>
              <a:rPr lang="en-IE" sz="28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carbapenems</a:t>
            </a:r>
            <a:endParaRPr lang="en-IE" sz="28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This leaves few antimicrobials available to treat infection caused by these bacteria</a:t>
            </a: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The gene for making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carbapenemases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is also easily swapped between different types of </a:t>
            </a:r>
            <a:r>
              <a:rPr lang="en-IE" sz="2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endParaRPr lang="en-IE" sz="2800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Also known as </a:t>
            </a:r>
            <a:r>
              <a:rPr lang="en-IE" sz="28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carbapenemase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-producing or </a:t>
            </a:r>
            <a:r>
              <a:rPr lang="en-IE" sz="28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resistant </a:t>
            </a:r>
            <a:r>
              <a:rPr lang="en-IE" sz="2800" b="1" i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‘CRE’</a:t>
            </a:r>
          </a:p>
          <a:p>
            <a:pPr>
              <a:buFont typeface="Arial" charset="0"/>
              <a:buNone/>
            </a:pPr>
            <a:endParaRPr lang="en-IE" sz="28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charset="0"/>
              <a:buNone/>
            </a:pP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                  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What do we mean by multi-drug resistant (MDR)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827584" y="2060848"/>
            <a:ext cx="7772400" cy="3733800"/>
          </a:xfrm>
        </p:spPr>
        <p:txBody>
          <a:bodyPr/>
          <a:lstStyle/>
          <a:p>
            <a:r>
              <a:rPr lang="en-IE" sz="2400" dirty="0" smtClean="0">
                <a:latin typeface="Calibri" pitchFamily="34" charset="0"/>
                <a:cs typeface="Calibri" pitchFamily="34" charset="0"/>
              </a:rPr>
              <a:t>Term used when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have become resistant to at least two different antimicrobial classes:</a:t>
            </a:r>
          </a:p>
          <a:p>
            <a:pPr lvl="1"/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Resistant to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b="1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mainly due to production of either ESBLs and/or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carbapenemases</a:t>
            </a:r>
            <a:endParaRPr lang="en-IE" sz="2000" dirty="0" smtClean="0">
              <a:latin typeface="Calibri" pitchFamily="34" charset="0"/>
              <a:cs typeface="Calibri" pitchFamily="34" charset="0"/>
            </a:endParaRPr>
          </a:p>
          <a:p>
            <a:pPr lvl="2">
              <a:buNone/>
            </a:pPr>
            <a:r>
              <a:rPr lang="en-IE" sz="1800" dirty="0" smtClean="0">
                <a:latin typeface="Calibri" pitchFamily="34" charset="0"/>
                <a:cs typeface="Calibri" pitchFamily="34" charset="0"/>
              </a:rPr>
              <a:t>AND</a:t>
            </a:r>
          </a:p>
          <a:p>
            <a:pPr lvl="1"/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Resistant to a </a:t>
            </a:r>
            <a:r>
              <a:rPr lang="en-IE" sz="2000" b="1" dirty="0" err="1" smtClean="0">
                <a:latin typeface="Calibri" pitchFamily="34" charset="0"/>
                <a:cs typeface="Calibri" pitchFamily="34" charset="0"/>
              </a:rPr>
              <a:t>fluoroquinolone</a:t>
            </a:r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(e.g., ciprofloxacin)</a:t>
            </a:r>
            <a:endParaRPr lang="en-IE" sz="2000" b="1" dirty="0" smtClean="0">
              <a:latin typeface="Calibri" pitchFamily="34" charset="0"/>
              <a:cs typeface="Calibri" pitchFamily="34" charset="0"/>
            </a:endParaRPr>
          </a:p>
          <a:p>
            <a:pPr lvl="2">
              <a:buNone/>
            </a:pPr>
            <a:r>
              <a:rPr lang="en-IE" sz="1800" dirty="0" smtClean="0">
                <a:latin typeface="Calibri" pitchFamily="34" charset="0"/>
                <a:cs typeface="Calibri" pitchFamily="34" charset="0"/>
              </a:rPr>
              <a:t>AND/OR</a:t>
            </a:r>
          </a:p>
          <a:p>
            <a:pPr lvl="1"/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Resistant to an </a:t>
            </a:r>
            <a:r>
              <a:rPr lang="en-IE" sz="2000" b="1" dirty="0" err="1" smtClean="0">
                <a:latin typeface="Calibri" pitchFamily="34" charset="0"/>
                <a:cs typeface="Calibri" pitchFamily="34" charset="0"/>
              </a:rPr>
              <a:t>aminoglycoside</a:t>
            </a:r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(e.g.,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gentamicin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r>
              <a:rPr lang="en-IE" sz="2400" dirty="0" smtClean="0">
                <a:latin typeface="Calibri" pitchFamily="34" charset="0"/>
                <a:cs typeface="Calibri" pitchFamily="34" charset="0"/>
              </a:rPr>
              <a:t>There are </a:t>
            </a:r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extremely limited treatment options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for infection caused by MDR-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endParaRPr lang="en-IE" sz="2400" i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charset="0"/>
              <a:buNone/>
            </a:pPr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                   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/>
        </p:nvGraphicFramePr>
        <p:xfrm>
          <a:off x="4860032" y="2132855"/>
          <a:ext cx="3744416" cy="45720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438225"/>
                <a:gridCol w="1306191"/>
              </a:tblGrid>
              <a:tr h="292833"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AGENT</a:t>
                      </a:r>
                      <a:endParaRPr lang="en-IE" sz="1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RESULT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Amoxicillin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Co-</a:t>
                      </a:r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amoxiclav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Cefuroxime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Cefotaxime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Ceftazidime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Piperacillin</a:t>
                      </a:r>
                      <a:r>
                        <a:rPr lang="en-IE" sz="1400" b="1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/</a:t>
                      </a:r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tazobactam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Aztreonam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Meropenem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b="1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smtClean="0">
                          <a:solidFill>
                            <a:srgbClr val="EA9416"/>
                          </a:solidFill>
                          <a:latin typeface="Calibri" pitchFamily="34" charset="0"/>
                          <a:cs typeface="Calibri" pitchFamily="34" charset="0"/>
                        </a:rPr>
                        <a:t>Ciprofloxacin</a:t>
                      </a:r>
                      <a:endParaRPr lang="en-IE" sz="1400" b="1" dirty="0">
                        <a:solidFill>
                          <a:srgbClr val="EA9416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dirty="0" err="1" smtClean="0">
                          <a:latin typeface="Calibri" pitchFamily="34" charset="0"/>
                          <a:cs typeface="Calibri" pitchFamily="34" charset="0"/>
                        </a:rPr>
                        <a:t>Gentamicin</a:t>
                      </a:r>
                      <a:endParaRPr lang="en-IE" sz="1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SUSCEPTIBLE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7030A0"/>
                          </a:solidFill>
                          <a:latin typeface="Calibri" pitchFamily="34" charset="0"/>
                          <a:cs typeface="Calibri" pitchFamily="34" charset="0"/>
                        </a:rPr>
                        <a:t>Tobramycin</a:t>
                      </a:r>
                      <a:endParaRPr lang="en-IE" sz="1400" b="1" dirty="0">
                        <a:solidFill>
                          <a:srgbClr val="7030A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b="1" dirty="0" err="1" smtClean="0">
                          <a:solidFill>
                            <a:srgbClr val="7030A0"/>
                          </a:solidFill>
                          <a:latin typeface="Calibri" pitchFamily="34" charset="0"/>
                          <a:cs typeface="Calibri" pitchFamily="34" charset="0"/>
                        </a:rPr>
                        <a:t>Amikacin</a:t>
                      </a:r>
                      <a:endParaRPr lang="en-IE" sz="1400" b="1" dirty="0">
                        <a:solidFill>
                          <a:srgbClr val="7030A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dirty="0" err="1" smtClean="0">
                          <a:latin typeface="Calibri" pitchFamily="34" charset="0"/>
                          <a:cs typeface="Calibri" pitchFamily="34" charset="0"/>
                        </a:rPr>
                        <a:t>Tigecycline</a:t>
                      </a:r>
                      <a:endParaRPr lang="en-IE" sz="1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RESISTANT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92833">
                <a:tc>
                  <a:txBody>
                    <a:bodyPr/>
                    <a:lstStyle/>
                    <a:p>
                      <a:r>
                        <a:rPr lang="en-IE" sz="1400" dirty="0" err="1" smtClean="0">
                          <a:latin typeface="Calibri" pitchFamily="34" charset="0"/>
                          <a:cs typeface="Calibri" pitchFamily="34" charset="0"/>
                        </a:rPr>
                        <a:t>Colistin</a:t>
                      </a:r>
                      <a:endParaRPr lang="en-IE" sz="1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400" dirty="0" smtClean="0">
                          <a:latin typeface="Calibri" pitchFamily="34" charset="0"/>
                          <a:cs typeface="Calibri" pitchFamily="34" charset="0"/>
                        </a:rPr>
                        <a:t>SUSCEPTIBLE</a:t>
                      </a:r>
                      <a:endParaRPr lang="en-IE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What does this mean for a patient with infection?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67544" y="1988840"/>
            <a:ext cx="3810000" cy="2002904"/>
          </a:xfrm>
        </p:spPr>
        <p:txBody>
          <a:bodyPr/>
          <a:lstStyle/>
          <a:p>
            <a:r>
              <a:rPr lang="en-IE" sz="1800" dirty="0" smtClean="0">
                <a:latin typeface="Calibri" pitchFamily="34" charset="0"/>
                <a:cs typeface="Calibri" pitchFamily="34" charset="0"/>
              </a:rPr>
              <a:t>Microbiology laboratory report for a patient who developed a wound infection caused by a MDR-</a:t>
            </a:r>
            <a:r>
              <a:rPr lang="en-IE" sz="1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1800" i="1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IE" sz="1800" dirty="0" smtClean="0">
                <a:latin typeface="Calibri" pitchFamily="34" charset="0"/>
                <a:cs typeface="Calibri" pitchFamily="34" charset="0"/>
              </a:rPr>
              <a:t> called </a:t>
            </a:r>
            <a:r>
              <a:rPr lang="en-IE" sz="1800" i="1" dirty="0" err="1" smtClean="0">
                <a:latin typeface="Calibri" pitchFamily="34" charset="0"/>
                <a:cs typeface="Calibri" pitchFamily="34" charset="0"/>
              </a:rPr>
              <a:t>Klebsiella</a:t>
            </a:r>
            <a:r>
              <a:rPr lang="en-IE" sz="18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1800" i="1" dirty="0" err="1" smtClean="0">
                <a:latin typeface="Calibri" pitchFamily="34" charset="0"/>
                <a:cs typeface="Calibri" pitchFamily="34" charset="0"/>
              </a:rPr>
              <a:t>pneumoniae</a:t>
            </a:r>
            <a:endParaRPr lang="en-IE" sz="18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645024"/>
            <a:ext cx="417486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Resistant to all the </a:t>
            </a:r>
            <a:r>
              <a:rPr lang="el-GR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β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: including 3</a:t>
            </a:r>
            <a:r>
              <a:rPr lang="en-IE" sz="1400" b="1" baseline="30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rd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generation</a:t>
            </a:r>
          </a:p>
          <a:p>
            <a:r>
              <a:rPr lang="en-IE" sz="14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cephalosporins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(ESBL production) &amp; </a:t>
            </a:r>
            <a:r>
              <a:rPr lang="en-IE" sz="14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</a:t>
            </a:r>
            <a:endParaRPr lang="en-IE" sz="1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en-IE" sz="14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carbapenemase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production = CRE)</a:t>
            </a:r>
          </a:p>
          <a:p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1400" b="1" dirty="0" smtClean="0">
                <a:solidFill>
                  <a:srgbClr val="EA9416"/>
                </a:solidFill>
                <a:latin typeface="Calibri" pitchFamily="34" charset="0"/>
                <a:cs typeface="Calibri" pitchFamily="34" charset="0"/>
              </a:rPr>
              <a:t>ALSO resistant to a </a:t>
            </a:r>
            <a:r>
              <a:rPr lang="en-IE" sz="1400" b="1" dirty="0" err="1" smtClean="0">
                <a:solidFill>
                  <a:srgbClr val="EA9416"/>
                </a:solidFill>
                <a:latin typeface="Calibri" pitchFamily="34" charset="0"/>
                <a:cs typeface="Calibri" pitchFamily="34" charset="0"/>
              </a:rPr>
              <a:t>fluoroquinolone</a:t>
            </a:r>
            <a:r>
              <a:rPr lang="en-IE" sz="1400" b="1" dirty="0" smtClean="0">
                <a:solidFill>
                  <a:srgbClr val="EA9416"/>
                </a:solidFill>
                <a:latin typeface="Calibri" pitchFamily="34" charset="0"/>
                <a:cs typeface="Calibri" pitchFamily="34" charset="0"/>
              </a:rPr>
              <a:t> – ciprofloxacin</a:t>
            </a:r>
          </a:p>
          <a:p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14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ALSO resistant to </a:t>
            </a:r>
            <a:r>
              <a:rPr lang="en-IE" sz="14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some </a:t>
            </a:r>
            <a:r>
              <a:rPr lang="en-IE" sz="14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aminoglycosides</a:t>
            </a:r>
            <a:r>
              <a:rPr lang="en-IE" sz="14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– </a:t>
            </a:r>
            <a:endParaRPr lang="en-IE" sz="1400" b="1" dirty="0" smtClean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IE" sz="14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tobramycin</a:t>
            </a:r>
            <a:r>
              <a:rPr lang="en-IE" sz="14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&amp; </a:t>
            </a:r>
            <a:r>
              <a:rPr lang="en-IE" sz="14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amikacin</a:t>
            </a:r>
            <a:endParaRPr lang="en-IE" sz="1400" b="1" dirty="0" smtClean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  <a:p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Left Brace 10"/>
          <p:cNvSpPr/>
          <p:nvPr/>
        </p:nvSpPr>
        <p:spPr bwMode="auto">
          <a:xfrm>
            <a:off x="4139952" y="2636912"/>
            <a:ext cx="432048" cy="2232248"/>
          </a:xfrm>
          <a:prstGeom prst="leftBrac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Left Brace 11"/>
          <p:cNvSpPr/>
          <p:nvPr/>
        </p:nvSpPr>
        <p:spPr bwMode="auto">
          <a:xfrm>
            <a:off x="3923928" y="4941168"/>
            <a:ext cx="504056" cy="216024"/>
          </a:xfrm>
          <a:prstGeom prst="leftBrace">
            <a:avLst/>
          </a:prstGeom>
          <a:noFill/>
          <a:ln w="25400" cap="flat" cmpd="sng" algn="ctr">
            <a:solidFill>
              <a:srgbClr val="EA941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3" name="Left Brace 12"/>
          <p:cNvSpPr/>
          <p:nvPr/>
        </p:nvSpPr>
        <p:spPr bwMode="auto">
          <a:xfrm>
            <a:off x="3203848" y="5517232"/>
            <a:ext cx="1512168" cy="648072"/>
          </a:xfrm>
          <a:prstGeom prst="leftBrace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1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1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1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1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1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1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1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What does this mean for the patient?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683568" y="2060848"/>
            <a:ext cx="7772400" cy="3733800"/>
          </a:xfrm>
        </p:spPr>
        <p:txBody>
          <a:bodyPr/>
          <a:lstStyle/>
          <a:p>
            <a:r>
              <a:rPr lang="en-IE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Infection caused by antimicrobial resistant </a:t>
            </a:r>
            <a:r>
              <a:rPr lang="en-IE" sz="2000" b="1" i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000" b="1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(e.g., ESBL or CRE) more likely to result in patient harm or death than if caused by antimicrobial susceptible bacteria</a:t>
            </a:r>
          </a:p>
          <a:p>
            <a:r>
              <a:rPr lang="en-IE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Why?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Patients with ESBL/CRE infections may already be very ill or vulnerable to infection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There could be a delay in detecting that infection is caused by ESBLs or CRE = delay in starting patient on optimal antimicrobial treatment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Infections more difficult to treat because very few suitable options available – risk of toxic side effects with some drugs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Longer hospital stay, longer recovery time, delayed return to normal life/work, increased cost to patient &amp; healthcare system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412776"/>
            <a:ext cx="7772400" cy="685800"/>
          </a:xfrm>
        </p:spPr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What do we know about antimicrobial resistant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in Ireland &amp; Europe?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Information on one of the most significant infection types; bloodstream infection (BSI) is collected by every microbiology laboratory &amp; reported to the HPSC</a:t>
            </a: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The two commonest types of </a:t>
            </a:r>
            <a:r>
              <a:rPr lang="en-IE" sz="2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that cause BSI are:</a:t>
            </a:r>
          </a:p>
          <a:p>
            <a:pPr lvl="1"/>
            <a:r>
              <a:rPr lang="en-IE" sz="2400" i="1" dirty="0" smtClean="0">
                <a:latin typeface="Calibri" pitchFamily="34" charset="0"/>
                <a:cs typeface="Calibri" pitchFamily="34" charset="0"/>
              </a:rPr>
              <a:t>E. coli</a:t>
            </a:r>
            <a:endParaRPr lang="en-IE" sz="24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Klebsiella</a:t>
            </a:r>
            <a:r>
              <a:rPr lang="en-IE" sz="2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pneumoniae</a:t>
            </a:r>
            <a:endParaRPr lang="en-IE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BSI caused by </a:t>
            </a:r>
            <a:r>
              <a:rPr lang="en-IE" sz="32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3200" b="1" i="1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 Ireland</a:t>
            </a:r>
            <a:endParaRPr lang="en-IE" sz="32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2" y="2276874"/>
          <a:ext cx="7704857" cy="3411952"/>
        </p:xfrm>
        <a:graphic>
          <a:graphicData uri="http://schemas.openxmlformats.org/drawingml/2006/table">
            <a:tbl>
              <a:tblPr/>
              <a:tblGrid>
                <a:gridCol w="3152701"/>
                <a:gridCol w="1138039"/>
                <a:gridCol w="1138039"/>
                <a:gridCol w="1138039"/>
                <a:gridCol w="1138039"/>
              </a:tblGrid>
              <a:tr h="3421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2010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dirty="0"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2013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743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i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Number</a:t>
                      </a:r>
                      <a:r>
                        <a:rPr lang="en-IE" sz="1400" b="1" i="0" baseline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of cases of </a:t>
                      </a:r>
                      <a:r>
                        <a:rPr lang="en-IE" sz="1400" b="1" i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en-IE" sz="1400" b="1" i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 coli</a:t>
                      </a:r>
                      <a:r>
                        <a:rPr lang="en-IE" sz="14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BSI</a:t>
                      </a:r>
                      <a:endParaRPr lang="en-IE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2170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2210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2449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2530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dirty="0">
                          <a:latin typeface="Calibri"/>
                          <a:ea typeface="Calibri"/>
                          <a:cs typeface="Times New Roman"/>
                        </a:rPr>
                        <a:t>% </a:t>
                      </a:r>
                      <a:r>
                        <a:rPr lang="en-IE" sz="1400" dirty="0" smtClean="0">
                          <a:latin typeface="Calibri"/>
                          <a:ea typeface="Calibri"/>
                          <a:cs typeface="Times New Roman"/>
                        </a:rPr>
                        <a:t>of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IE" sz="1400" i="1" baseline="0" dirty="0" smtClean="0">
                          <a:latin typeface="Calibri"/>
                          <a:ea typeface="Calibri"/>
                          <a:cs typeface="Times New Roman"/>
                        </a:rPr>
                        <a:t>E. coli 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BSI that were </a:t>
                      </a:r>
                      <a:r>
                        <a:rPr lang="en-IE" sz="1400" dirty="0" smtClean="0">
                          <a:latin typeface="Calibri"/>
                          <a:ea typeface="Calibri"/>
                          <a:cs typeface="Times New Roman"/>
                        </a:rPr>
                        <a:t>ESBL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positive</a:t>
                      </a: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dirty="0">
                          <a:solidFill>
                            <a:srgbClr val="EA9416"/>
                          </a:solidFill>
                          <a:latin typeface="Calibri"/>
                          <a:ea typeface="Calibri"/>
                          <a:cs typeface="Times New Roman"/>
                        </a:rPr>
                        <a:t>6.1</a:t>
                      </a:r>
                      <a:endParaRPr lang="en-IE" sz="1800" b="1" dirty="0">
                        <a:solidFill>
                          <a:srgbClr val="EA9416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7.5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8.6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10.5</a:t>
                      </a:r>
                      <a:endParaRPr lang="en-IE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dirty="0" smtClean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of </a:t>
                      </a:r>
                      <a:r>
                        <a:rPr lang="en-IE" sz="1400" i="1" baseline="0" dirty="0" smtClean="0">
                          <a:latin typeface="Calibri"/>
                          <a:ea typeface="Calibri"/>
                          <a:cs typeface="Times New Roman"/>
                        </a:rPr>
                        <a:t>E. coli 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BSI that were MDR</a:t>
                      </a: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dirty="0">
                          <a:solidFill>
                            <a:srgbClr val="EA9416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11.7</a:t>
                      </a:r>
                      <a:endParaRPr lang="en-IE" sz="1800" b="1" dirty="0">
                        <a:solidFill>
                          <a:srgbClr val="EA9416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13.5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14.8</a:t>
                      </a:r>
                      <a:endParaRPr lang="en-IE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i="0" dirty="0" smtClean="0">
                          <a:latin typeface="Calibri"/>
                          <a:ea typeface="Calibri"/>
                          <a:cs typeface="Times New Roman"/>
                        </a:rPr>
                        <a:t>Number of cases of </a:t>
                      </a:r>
                      <a:r>
                        <a:rPr lang="en-IE" sz="1400" b="1" i="1" dirty="0" err="1" smtClean="0">
                          <a:latin typeface="Calibri"/>
                          <a:ea typeface="Calibri"/>
                          <a:cs typeface="Times New Roman"/>
                        </a:rPr>
                        <a:t>Klebsiella</a:t>
                      </a:r>
                      <a:r>
                        <a:rPr lang="en-IE" sz="1400" b="1" i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IE" sz="1400" b="1" i="1" dirty="0" err="1">
                          <a:latin typeface="Calibri"/>
                          <a:ea typeface="Calibri"/>
                          <a:cs typeface="Times New Roman"/>
                        </a:rPr>
                        <a:t>pneumoniae</a:t>
                      </a:r>
                      <a:r>
                        <a:rPr lang="en-IE" sz="1400" b="1" i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IE" sz="1400" b="1" dirty="0">
                          <a:latin typeface="Calibri"/>
                          <a:ea typeface="Calibri"/>
                          <a:cs typeface="Times New Roman"/>
                        </a:rPr>
                        <a:t>BSI</a:t>
                      </a: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326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312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345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>
                          <a:latin typeface="Calibri"/>
                          <a:ea typeface="Calibri"/>
                          <a:cs typeface="Times New Roman"/>
                        </a:rPr>
                        <a:t>326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dirty="0">
                          <a:latin typeface="Calibri"/>
                          <a:ea typeface="Calibri"/>
                          <a:cs typeface="Times New Roman"/>
                        </a:rPr>
                        <a:t>% </a:t>
                      </a:r>
                      <a:r>
                        <a:rPr lang="en-IE" sz="1400" dirty="0" smtClean="0">
                          <a:latin typeface="Calibri"/>
                          <a:ea typeface="Calibri"/>
                          <a:cs typeface="Times New Roman"/>
                        </a:rPr>
                        <a:t>of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IE" sz="1400" i="1" baseline="0" dirty="0" smtClean="0">
                          <a:latin typeface="Calibri"/>
                          <a:ea typeface="Calibri"/>
                          <a:cs typeface="Times New Roman"/>
                        </a:rPr>
                        <a:t>K. </a:t>
                      </a:r>
                      <a:r>
                        <a:rPr lang="en-IE" sz="1400" i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pneumoniae</a:t>
                      </a:r>
                      <a:r>
                        <a:rPr lang="en-IE" sz="1400" i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BSI that were ESBL positive</a:t>
                      </a: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dirty="0">
                          <a:solidFill>
                            <a:srgbClr val="EA9416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IE" sz="1800" b="1" dirty="0">
                        <a:solidFill>
                          <a:srgbClr val="EA9416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5.6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8.8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18.4</a:t>
                      </a:r>
                      <a:endParaRPr lang="en-IE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dirty="0" smtClean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of </a:t>
                      </a:r>
                      <a:r>
                        <a:rPr lang="en-IE" sz="1400" i="1" baseline="0" dirty="0" smtClean="0">
                          <a:latin typeface="Calibri"/>
                          <a:ea typeface="Calibri"/>
                          <a:cs typeface="Times New Roman"/>
                        </a:rPr>
                        <a:t>K. </a:t>
                      </a:r>
                      <a:r>
                        <a:rPr lang="en-IE" sz="1400" i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pneumoniae</a:t>
                      </a:r>
                      <a:r>
                        <a:rPr lang="en-IE" sz="1400" i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IE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BSI that were MDR</a:t>
                      </a:r>
                      <a:endParaRPr lang="en-IE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 b="1" dirty="0">
                          <a:solidFill>
                            <a:srgbClr val="EA9416"/>
                          </a:solidFill>
                          <a:latin typeface="Calibri"/>
                          <a:ea typeface="Calibri"/>
                          <a:cs typeface="Times New Roman"/>
                        </a:rPr>
                        <a:t>2.2</a:t>
                      </a:r>
                      <a:endParaRPr lang="en-IE" sz="1800" b="1" dirty="0">
                        <a:solidFill>
                          <a:srgbClr val="EA9416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3.2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400">
                          <a:latin typeface="Calibri"/>
                          <a:ea typeface="Calibri"/>
                          <a:cs typeface="Times New Roman"/>
                        </a:rPr>
                        <a:t>5.2</a:t>
                      </a:r>
                      <a:endParaRPr lang="en-IE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11.7</a:t>
                      </a:r>
                      <a:endParaRPr lang="en-IE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88024" y="6165304"/>
            <a:ext cx="2882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 smtClean="0">
                <a:latin typeface="Calibri" pitchFamily="34" charset="0"/>
                <a:cs typeface="Calibri" pitchFamily="34" charset="0"/>
              </a:rPr>
              <a:t>Source: HPSC EARS-Net data</a:t>
            </a:r>
            <a:endParaRPr lang="en-IE" sz="1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 l="1226" r="4478"/>
          <a:stretch>
            <a:fillRect/>
          </a:stretch>
        </p:blipFill>
        <p:spPr bwMode="auto">
          <a:xfrm>
            <a:off x="323528" y="1268760"/>
            <a:ext cx="403244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992" y="1340768"/>
            <a:ext cx="429656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 bwMode="auto">
          <a:xfrm>
            <a:off x="4139952" y="4077072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827584" y="2060848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5076056" y="2060848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ight Arrow 7"/>
          <p:cNvSpPr/>
          <p:nvPr/>
        </p:nvSpPr>
        <p:spPr bwMode="auto">
          <a:xfrm>
            <a:off x="8244408" y="4077072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268760"/>
            <a:ext cx="374441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124745"/>
            <a:ext cx="4248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 bwMode="auto">
          <a:xfrm>
            <a:off x="3995936" y="3789040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1475656" y="1916832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5940152" y="1844824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Right Arrow 6"/>
          <p:cNvSpPr/>
          <p:nvPr/>
        </p:nvSpPr>
        <p:spPr bwMode="auto">
          <a:xfrm>
            <a:off x="8423920" y="3789040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268761"/>
            <a:ext cx="432048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6" y="1340767"/>
            <a:ext cx="4175572" cy="51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 bwMode="auto">
          <a:xfrm>
            <a:off x="4355976" y="3861048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483768" y="1700808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6948264" y="1844824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Right Arrow 6"/>
          <p:cNvSpPr/>
          <p:nvPr/>
        </p:nvSpPr>
        <p:spPr bwMode="auto">
          <a:xfrm>
            <a:off x="8423920" y="3861048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196752"/>
            <a:ext cx="374441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992" y="1268760"/>
            <a:ext cx="44636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 bwMode="auto">
          <a:xfrm>
            <a:off x="3995936" y="3789040"/>
            <a:ext cx="720080" cy="504056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563888" y="1700808"/>
            <a:ext cx="36004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8532440" y="1700808"/>
            <a:ext cx="432048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Presentation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What are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What do we mean by the term ‘antimicrobial resistant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i="1" dirty="0" smtClean="0">
                <a:latin typeface="Calibri" pitchFamily="34" charset="0"/>
                <a:cs typeface="Calibri" pitchFamily="34" charset="0"/>
              </a:rPr>
              <a:t>’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What do we know about antimicrobial resistant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in Ireland &amp; Europe?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Why is this important?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How can we help prevent the spread of antimicrobial resistant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00800"/>
            <a:ext cx="5120208" cy="457200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err="1" smtClean="0">
                <a:latin typeface="Calibri" pitchFamily="34" charset="0"/>
                <a:cs typeface="Calibri" pitchFamily="34" charset="0"/>
              </a:rPr>
              <a:t>Carbapenemase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producing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(CPE or CRE) in Ireland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2009: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CRE first detected in Ireland</a:t>
            </a:r>
          </a:p>
          <a:p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March 2011: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Laboratory detection of CRE became </a:t>
            </a:r>
            <a:r>
              <a:rPr lang="en-IE" sz="2400" dirty="0" err="1" smtClean="0">
                <a:latin typeface="Calibri" pitchFamily="34" charset="0"/>
                <a:cs typeface="Calibri" pitchFamily="34" charset="0"/>
              </a:rPr>
              <a:t>notifiable</a:t>
            </a:r>
            <a:endParaRPr lang="en-IE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September 2011: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Invasive CRE infection added to updated </a:t>
            </a:r>
            <a:r>
              <a:rPr lang="en-IE" sz="2400" dirty="0" err="1" smtClean="0">
                <a:latin typeface="Calibri" pitchFamily="34" charset="0"/>
                <a:cs typeface="Calibri" pitchFamily="34" charset="0"/>
              </a:rPr>
              <a:t>Notifiable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Infectious Disease Regulations</a:t>
            </a:r>
          </a:p>
          <a:p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2011: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CRE enhanced surveillance scheme launched</a:t>
            </a:r>
          </a:p>
          <a:p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2012: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National </a:t>
            </a:r>
            <a:r>
              <a:rPr lang="en-IE" sz="2400" dirty="0" err="1" smtClean="0">
                <a:latin typeface="Calibri" pitchFamily="34" charset="0"/>
                <a:cs typeface="Calibri" pitchFamily="34" charset="0"/>
              </a:rPr>
              <a:t>Carbapenemase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Producing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Reference Laboratory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Service (</a:t>
            </a:r>
            <a:r>
              <a:rPr lang="en-IE" sz="2400" dirty="0" err="1" smtClean="0">
                <a:latin typeface="Calibri" pitchFamily="34" charset="0"/>
                <a:cs typeface="Calibri" pitchFamily="34" charset="0"/>
              </a:rPr>
              <a:t>CPEaRLS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established at GUH </a:t>
            </a:r>
            <a:endParaRPr lang="en-IE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CRE in Ireland</a:t>
            </a:r>
            <a:endParaRPr lang="en-IE" sz="32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2132854"/>
          <a:ext cx="7342584" cy="302173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47528"/>
                <a:gridCol w="2447528"/>
                <a:gridCol w="2447528"/>
              </a:tblGrid>
              <a:tr h="974754">
                <a:tc>
                  <a:txBody>
                    <a:bodyPr/>
                    <a:lstStyle/>
                    <a:p>
                      <a:endParaRPr lang="en-IE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Number</a:t>
                      </a:r>
                      <a:r>
                        <a:rPr lang="en-IE" baseline="0" dirty="0" smtClean="0">
                          <a:latin typeface="Calibri" pitchFamily="34" charset="0"/>
                          <a:cs typeface="Calibri" pitchFamily="34" charset="0"/>
                        </a:rPr>
                        <a:t> of confirmed </a:t>
                      </a:r>
                      <a:r>
                        <a:rPr lang="en-IE" baseline="0" dirty="0" err="1" smtClean="0">
                          <a:latin typeface="Calibri" pitchFamily="34" charset="0"/>
                          <a:cs typeface="Calibri" pitchFamily="34" charset="0"/>
                        </a:rPr>
                        <a:t>carbapenemase</a:t>
                      </a:r>
                      <a:r>
                        <a:rPr lang="en-IE" baseline="0" dirty="0" smtClean="0">
                          <a:latin typeface="Calibri" pitchFamily="34" charset="0"/>
                          <a:cs typeface="Calibri" pitchFamily="34" charset="0"/>
                        </a:rPr>
                        <a:t> producing (CRE) cases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Data</a:t>
                      </a:r>
                      <a:r>
                        <a:rPr lang="en-IE" baseline="0" dirty="0" smtClean="0">
                          <a:latin typeface="Calibri" pitchFamily="34" charset="0"/>
                          <a:cs typeface="Calibri" pitchFamily="34" charset="0"/>
                        </a:rPr>
                        <a:t> source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82328">
                <a:tc>
                  <a:txBody>
                    <a:bodyPr/>
                    <a:lstStyle/>
                    <a:p>
                      <a:r>
                        <a:rPr lang="en-IE" b="1" dirty="0" smtClean="0">
                          <a:latin typeface="Calibri" pitchFamily="34" charset="0"/>
                          <a:cs typeface="Calibri" pitchFamily="34" charset="0"/>
                        </a:rPr>
                        <a:t>2011</a:t>
                      </a:r>
                      <a:endParaRPr lang="en-IE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39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HPSC enhanced CRE surveillance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82328">
                <a:tc>
                  <a:txBody>
                    <a:bodyPr/>
                    <a:lstStyle/>
                    <a:p>
                      <a:r>
                        <a:rPr lang="en-IE" b="1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  <a:endParaRPr lang="en-IE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32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HPSC enhanced CRE surveillance</a:t>
                      </a:r>
                    </a:p>
                  </a:txBody>
                  <a:tcPr/>
                </a:tc>
              </a:tr>
              <a:tr h="682328">
                <a:tc>
                  <a:txBody>
                    <a:bodyPr/>
                    <a:lstStyle/>
                    <a:p>
                      <a:r>
                        <a:rPr lang="en-IE" b="1" dirty="0" smtClean="0">
                          <a:latin typeface="Calibri" pitchFamily="34" charset="0"/>
                          <a:cs typeface="Calibri" pitchFamily="34" charset="0"/>
                        </a:rPr>
                        <a:t>2013</a:t>
                      </a:r>
                      <a:endParaRPr lang="en-IE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Calibri" pitchFamily="34" charset="0"/>
                          <a:cs typeface="Calibri" pitchFamily="34" charset="0"/>
                        </a:rPr>
                        <a:t>48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err="1" smtClean="0">
                          <a:latin typeface="Calibri" pitchFamily="34" charset="0"/>
                          <a:cs typeface="Calibri" pitchFamily="34" charset="0"/>
                        </a:rPr>
                        <a:t>CPEaRLS</a:t>
                      </a:r>
                      <a:r>
                        <a:rPr lang="en-IE" baseline="0" dirty="0" smtClean="0">
                          <a:latin typeface="Calibri" pitchFamily="34" charset="0"/>
                          <a:cs typeface="Calibri" pitchFamily="34" charset="0"/>
                        </a:rPr>
                        <a:t> report</a:t>
                      </a:r>
                      <a:endParaRPr lang="en-I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517232"/>
            <a:ext cx="7259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600" b="1" dirty="0" smtClean="0">
                <a:latin typeface="Calibri" pitchFamily="34" charset="0"/>
                <a:cs typeface="Calibri" pitchFamily="34" charset="0"/>
              </a:rPr>
              <a:t>Data represents reference laboratory-confirmed cases of </a:t>
            </a:r>
            <a:r>
              <a:rPr lang="en-IE" sz="1600" b="1" dirty="0" err="1" smtClean="0">
                <a:latin typeface="Calibri" pitchFamily="34" charset="0"/>
                <a:cs typeface="Calibri" pitchFamily="34" charset="0"/>
              </a:rPr>
              <a:t>carbapenemase</a:t>
            </a:r>
            <a:r>
              <a:rPr lang="en-IE" sz="1600" b="1" dirty="0" smtClean="0">
                <a:latin typeface="Calibri" pitchFamily="34" charset="0"/>
                <a:cs typeface="Calibri" pitchFamily="34" charset="0"/>
              </a:rPr>
              <a:t>-producing</a:t>
            </a:r>
          </a:p>
          <a:p>
            <a:pPr algn="ctr"/>
            <a:r>
              <a:rPr lang="en-IE" sz="16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1600" b="1" dirty="0" smtClean="0">
                <a:latin typeface="Calibri" pitchFamily="34" charset="0"/>
                <a:cs typeface="Calibri" pitchFamily="34" charset="0"/>
              </a:rPr>
              <a:t> (CRE) from clinical (sterile and non-sterile sites) </a:t>
            </a:r>
          </a:p>
          <a:p>
            <a:pPr algn="ctr"/>
            <a:r>
              <a:rPr lang="en-IE" sz="1600" b="1" dirty="0" smtClean="0">
                <a:latin typeface="Calibri" pitchFamily="34" charset="0"/>
                <a:cs typeface="Calibri" pitchFamily="34" charset="0"/>
              </a:rPr>
              <a:t>&amp; screening (rectal swab or faeces) specimens </a:t>
            </a:r>
            <a:endParaRPr lang="en-IE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What is the surveillance data telling us?</a:t>
            </a:r>
            <a:endParaRPr lang="en-IE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988840"/>
            <a:ext cx="7772400" cy="3733800"/>
          </a:xfrm>
        </p:spPr>
        <p:txBody>
          <a:bodyPr/>
          <a:lstStyle/>
          <a:p>
            <a:r>
              <a:rPr lang="en-IE" sz="2400" dirty="0" smtClean="0">
                <a:latin typeface="Calibri" pitchFamily="34" charset="0"/>
                <a:cs typeface="Calibri" pitchFamily="34" charset="0"/>
              </a:rPr>
              <a:t>Monitoring antimicrobial resistance in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in Ireland and Europe, shows a worrying increase, particularly in the past five years</a:t>
            </a:r>
          </a:p>
          <a:p>
            <a:r>
              <a:rPr lang="en-IE" sz="2400" dirty="0" smtClean="0">
                <a:latin typeface="Calibri" pitchFamily="34" charset="0"/>
                <a:cs typeface="Calibri" pitchFamily="34" charset="0"/>
              </a:rPr>
              <a:t>ESBL, CRE and multi-drug resistant (MDR)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are detected with increasing frequency in acute hospitals and long-term care facilities across Ireland</a:t>
            </a:r>
          </a:p>
          <a:p>
            <a:r>
              <a:rPr lang="en-IE" sz="2400" dirty="0" smtClean="0">
                <a:latin typeface="Calibri" pitchFamily="34" charset="0"/>
                <a:cs typeface="Calibri" pitchFamily="34" charset="0"/>
              </a:rPr>
              <a:t>Patients and residents are frequently transferred between these settings</a:t>
            </a:r>
          </a:p>
          <a:p>
            <a:r>
              <a:rPr lang="en-IE" sz="2400" dirty="0" smtClean="0">
                <a:latin typeface="Calibri" pitchFamily="34" charset="0"/>
                <a:cs typeface="Calibri" pitchFamily="34" charset="0"/>
              </a:rPr>
              <a:t>Antimicrobial use is a </a:t>
            </a:r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major driver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 of antimicrobial resistance</a:t>
            </a:r>
            <a:endParaRPr lang="en-IE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Do we use many antimicrobials in Ireland?</a:t>
            </a:r>
            <a:endParaRPr lang="en-IE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11560" y="1988840"/>
            <a:ext cx="3810000" cy="3733800"/>
          </a:xfrm>
        </p:spPr>
        <p:txBody>
          <a:bodyPr/>
          <a:lstStyle/>
          <a:p>
            <a:r>
              <a:rPr lang="en-IE" sz="2000" dirty="0" smtClean="0">
                <a:latin typeface="Calibri" pitchFamily="34" charset="0"/>
                <a:cs typeface="Calibri" pitchFamily="34" charset="0"/>
              </a:rPr>
              <a:t>80% of antimicrobial use is in the community setting (primary &amp; long-term care) and </a:t>
            </a:r>
            <a:r>
              <a:rPr lang="en-IE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use is increasing</a:t>
            </a:r>
          </a:p>
          <a:p>
            <a:r>
              <a:rPr lang="en-IE" sz="2000" dirty="0" smtClean="0">
                <a:latin typeface="Calibri" pitchFamily="34" charset="0"/>
                <a:cs typeface="Calibri" pitchFamily="34" charset="0"/>
              </a:rPr>
              <a:t>Residents of Irish long-term care facilities </a:t>
            </a:r>
            <a:r>
              <a:rPr lang="en-IE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three times more likely 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to be prescribed an antimicrobial than their European counterparts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9992" y="1916832"/>
            <a:ext cx="464400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9552" y="6021288"/>
            <a:ext cx="56777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dirty="0" smtClean="0">
                <a:latin typeface="Calibri" pitchFamily="34" charset="0"/>
                <a:cs typeface="Calibri" pitchFamily="34" charset="0"/>
              </a:rPr>
              <a:t>Sources: HPSC Antimicrobial Consumption Surveillance &amp; ECDC HALT PPS 2010 &amp; 2013</a:t>
            </a:r>
            <a:endParaRPr lang="en-IE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4355976" y="3429000"/>
            <a:ext cx="402344" cy="484632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400" b="1" dirty="0" smtClean="0">
                <a:latin typeface="Calibri" pitchFamily="34" charset="0"/>
                <a:cs typeface="Calibri" pitchFamily="34" charset="0"/>
              </a:rPr>
              <a:t>Do we use many antimicrobials in acute hospitals in Ireland?</a:t>
            </a:r>
            <a:endParaRPr lang="en-IE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11560" y="1988840"/>
            <a:ext cx="3810000" cy="3733800"/>
          </a:xfrm>
        </p:spPr>
        <p:txBody>
          <a:bodyPr/>
          <a:lstStyle/>
          <a:p>
            <a:r>
              <a:rPr lang="en-IE" sz="1800" dirty="0" smtClean="0">
                <a:latin typeface="Calibri" pitchFamily="34" charset="0"/>
                <a:cs typeface="Calibri" pitchFamily="34" charset="0"/>
              </a:rPr>
              <a:t>Whilst overall acute hospital antimicrobial use has remained relatively stable, there has been a </a:t>
            </a:r>
            <a:r>
              <a:rPr lang="en-IE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significant increase in </a:t>
            </a:r>
            <a:r>
              <a:rPr lang="en-IE" sz="18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carbapenem</a:t>
            </a:r>
            <a:r>
              <a:rPr lang="en-IE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use in Ireland </a:t>
            </a:r>
            <a:r>
              <a:rPr lang="en-IE" sz="1800" dirty="0" smtClean="0">
                <a:latin typeface="Calibri" pitchFamily="34" charset="0"/>
                <a:cs typeface="Calibri" pitchFamily="34" charset="0"/>
              </a:rPr>
              <a:t>since 2007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6237312"/>
            <a:ext cx="4599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dirty="0" smtClean="0">
                <a:latin typeface="Calibri" pitchFamily="34" charset="0"/>
                <a:cs typeface="Calibri" pitchFamily="34" charset="0"/>
              </a:rPr>
              <a:t>Source: HPSC Acute Hospital Antimicrobial Consumption Surveillance</a:t>
            </a:r>
            <a:endParaRPr lang="en-IE" sz="1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Picture 3" descr="C:\Users\karen\Pictures\Hospital antimicrobial consumption repo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2060848"/>
            <a:ext cx="3728554" cy="41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karen\Pictures\Hospital antimicrobial consumption report 2013 HPS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3429000"/>
            <a:ext cx="38164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 bwMode="auto">
          <a:xfrm>
            <a:off x="5292080" y="2492896"/>
            <a:ext cx="3024336" cy="1152128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292080" y="5733256"/>
            <a:ext cx="1080120" cy="21602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How do antimicrobial resistant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spread?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11560" y="2132856"/>
            <a:ext cx="7772400" cy="3733800"/>
          </a:xfrm>
        </p:spPr>
        <p:txBody>
          <a:bodyPr/>
          <a:lstStyle/>
          <a:p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Patient-to-patient OR resident-to-resident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Via contaminated environment, shared toilet facilities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Via hands of healthcare workers, patients/residents and visitors, where hand hygiene opportunities have not been taken</a:t>
            </a:r>
          </a:p>
          <a:p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Hospital-to-hospital OR hospital-to-long-term care facility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Direct patient/resident transfer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Patients/residents attending more than one hospital </a:t>
            </a:r>
          </a:p>
          <a:p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Country-to-country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Patients repatriated to Irish hospital following illness abroad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Health tourism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International travel – potential to acquire organisms via contaminated water or food</a:t>
            </a:r>
          </a:p>
          <a:p>
            <a:pPr lvl="1"/>
            <a:endParaRPr lang="en-IE" sz="2000" dirty="0" smtClean="0">
              <a:latin typeface="Calibri" pitchFamily="34" charset="0"/>
              <a:cs typeface="Calibri" pitchFamily="34" charset="0"/>
            </a:endParaRPr>
          </a:p>
          <a:p>
            <a:endParaRPr lang="en-IE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How would we know a person is carrying antimicrobial resistant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?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204864"/>
            <a:ext cx="7772400" cy="3733800"/>
          </a:xfrm>
        </p:spPr>
        <p:txBody>
          <a:bodyPr/>
          <a:lstStyle/>
          <a:p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Via a positive microbiology result:</a:t>
            </a:r>
          </a:p>
          <a:p>
            <a:pPr lvl="1"/>
            <a:r>
              <a:rPr lang="en-IE" sz="1800" dirty="0" smtClean="0">
                <a:latin typeface="Calibri" pitchFamily="34" charset="0"/>
                <a:cs typeface="Calibri" pitchFamily="34" charset="0"/>
              </a:rPr>
              <a:t>Specimen taken to investigate suspected infection (e.g., urine, blood cultures, sputum, swab etc.)</a:t>
            </a:r>
          </a:p>
          <a:p>
            <a:pPr lvl="1"/>
            <a:r>
              <a:rPr lang="en-IE" sz="1800" dirty="0" smtClean="0">
                <a:latin typeface="Calibri" pitchFamily="34" charset="0"/>
                <a:cs typeface="Calibri" pitchFamily="34" charset="0"/>
              </a:rPr>
              <a:t>Specimen taken to screen/check for bowel carriage (e.g., rectal swab or faeces)</a:t>
            </a:r>
          </a:p>
          <a:p>
            <a:pPr lvl="1"/>
            <a:r>
              <a:rPr lang="en-IE" sz="1800" dirty="0" smtClean="0">
                <a:latin typeface="Calibri" pitchFamily="34" charset="0"/>
                <a:cs typeface="Calibri" pitchFamily="34" charset="0"/>
              </a:rPr>
              <a:t>Patient already known to be a carrier from a result obtained during a prior attendance </a:t>
            </a:r>
            <a:r>
              <a:rPr lang="en-IE" sz="1800" b="1" dirty="0" smtClean="0">
                <a:latin typeface="Calibri" pitchFamily="34" charset="0"/>
                <a:cs typeface="Calibri" pitchFamily="34" charset="0"/>
              </a:rPr>
              <a:t>OR</a:t>
            </a:r>
            <a:r>
              <a:rPr lang="en-IE" sz="1800" dirty="0" smtClean="0">
                <a:latin typeface="Calibri" pitchFamily="34" charset="0"/>
                <a:cs typeface="Calibri" pitchFamily="34" charset="0"/>
              </a:rPr>
              <a:t> from testing in another healthcare facility</a:t>
            </a:r>
          </a:p>
          <a:p>
            <a:r>
              <a:rPr lang="en-IE" sz="2000" b="1" dirty="0" smtClean="0">
                <a:latin typeface="Calibri" pitchFamily="34" charset="0"/>
                <a:cs typeface="Calibri" pitchFamily="34" charset="0"/>
              </a:rPr>
              <a:t>Without a positive microbiology result, we would not know whether a person is a carrier: </a:t>
            </a:r>
          </a:p>
          <a:p>
            <a:pPr lvl="1"/>
            <a:r>
              <a:rPr lang="en-IE" sz="1800" dirty="0" smtClean="0">
                <a:latin typeface="Calibri" pitchFamily="34" charset="0"/>
                <a:cs typeface="Calibri" pitchFamily="34" charset="0"/>
              </a:rPr>
              <a:t>Often asymptomatic bowel carriage and less often implicated as a cause of infection</a:t>
            </a:r>
          </a:p>
          <a:p>
            <a:pPr lvl="1"/>
            <a:r>
              <a:rPr lang="en-IE" sz="1800" dirty="0" smtClean="0">
                <a:latin typeface="Calibri" pitchFamily="34" charset="0"/>
                <a:cs typeface="Calibri" pitchFamily="34" charset="0"/>
              </a:rPr>
              <a:t>Bowel is laden with </a:t>
            </a:r>
            <a:r>
              <a:rPr lang="en-IE" sz="1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1800" dirty="0" smtClean="0">
                <a:latin typeface="Calibri" pitchFamily="34" charset="0"/>
                <a:cs typeface="Calibri" pitchFamily="34" charset="0"/>
              </a:rPr>
              <a:t>: no proven method to eradicate bowel carriage and carriage often indefinite</a:t>
            </a:r>
          </a:p>
          <a:p>
            <a:endParaRPr lang="en-IE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Who might be ‘at-risk’ of carrying resistant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?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204864"/>
            <a:ext cx="7772400" cy="3733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Patient with prior history of carriage or infection</a:t>
            </a:r>
          </a:p>
          <a:p>
            <a:pPr marL="514350" indent="-51435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Patient who has been in close contact with a patient diagnosed as being a carrier (e.g., sharing a room or toilet)</a:t>
            </a:r>
          </a:p>
          <a:p>
            <a:pPr marL="514350" indent="-51435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Patient transferred back to Ireland from foreign healthcare facility (includes Northern Ireland)</a:t>
            </a:r>
          </a:p>
          <a:p>
            <a:pPr marL="514350" indent="-51435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Patient transferred from another healthcare facility in Ireland: acute hospital or long term care facility</a:t>
            </a:r>
          </a:p>
          <a:p>
            <a:pPr marL="514350" indent="-51435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Patient admitted to a specialist care area: critical care unit, haematology, oncology, transplant ward</a:t>
            </a:r>
          </a:p>
          <a:p>
            <a:pPr marL="514350" indent="-514350">
              <a:buFont typeface="+mj-lt"/>
              <a:buAutoNum type="arabicPeriod"/>
            </a:pPr>
            <a:endParaRPr lang="en-IE" sz="2400" dirty="0" smtClean="0">
              <a:latin typeface="Calibri" pitchFamily="34" charset="0"/>
              <a:cs typeface="Calibri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IE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53336"/>
            <a:ext cx="5120208" cy="404664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7772400" cy="685800"/>
          </a:xfrm>
        </p:spPr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How can we help prevent spread of antimicrobial resistant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i="1" dirty="0" smtClean="0">
                <a:latin typeface="Calibri" pitchFamily="34" charset="0"/>
                <a:cs typeface="Calibri" pitchFamily="34" charset="0"/>
              </a:rPr>
              <a:t>?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276872"/>
            <a:ext cx="7772400" cy="3733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Consistent hand hygiene during patient/resident care by all healthcare professionals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Look after wounds and medical devices (e.g., drips, catheters) and remove devices as soon as no longer required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400" dirty="0" smtClean="0">
                <a:latin typeface="Calibri" pitchFamily="34" charset="0"/>
                <a:cs typeface="Calibri" pitchFamily="34" charset="0"/>
              </a:rPr>
              <a:t>Prudent antimicrobial prescribing: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Follow local prescribing guidelines &amp; use the antibiotic care bundle – right drug, dose, duration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Seek advice from clinical microbiologist/ID physician before prescribing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carbapenems</a:t>
            </a:r>
            <a:endParaRPr lang="en-IE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6021288"/>
            <a:ext cx="6856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1,2 &amp; 3 FOR EVERY PATIENT/RESIDENT – EVERY TIME</a:t>
            </a:r>
            <a:endParaRPr lang="en-IE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6975"/>
            <a:ext cx="7920037" cy="518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What are </a:t>
            </a:r>
            <a:r>
              <a:rPr lang="en-IE" sz="3200" b="1" i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Entero</a:t>
            </a:r>
            <a:r>
              <a:rPr lang="en-IE" sz="3200" b="1" i="1" dirty="0" err="1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bacteria</a:t>
            </a:r>
            <a:r>
              <a:rPr lang="en-IE" sz="3200" b="1" i="1" dirty="0" err="1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ceae</a:t>
            </a:r>
            <a:r>
              <a:rPr lang="en-IE" sz="3200" b="1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755576" y="1988840"/>
            <a:ext cx="7772400" cy="3960440"/>
          </a:xfrm>
        </p:spPr>
        <p:txBody>
          <a:bodyPr/>
          <a:lstStyle/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A collective term used to describe many of the different types of </a:t>
            </a:r>
            <a:r>
              <a:rPr lang="en-IE" sz="28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bacteria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, which are normally found in the gut/bowel/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enter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ic tract:</a:t>
            </a:r>
          </a:p>
          <a:p>
            <a:pPr lvl="1"/>
            <a:r>
              <a:rPr lang="en-IE" i="1" dirty="0" smtClean="0">
                <a:latin typeface="Calibri" pitchFamily="34" charset="0"/>
                <a:cs typeface="Calibri" pitchFamily="34" charset="0"/>
              </a:rPr>
              <a:t>E. coli</a:t>
            </a:r>
          </a:p>
          <a:p>
            <a:pPr lvl="1"/>
            <a:r>
              <a:rPr lang="en-IE" i="1" dirty="0" err="1" smtClean="0">
                <a:latin typeface="Calibri" pitchFamily="34" charset="0"/>
                <a:cs typeface="Calibri" pitchFamily="34" charset="0"/>
              </a:rPr>
              <a:t>Klebsiella</a:t>
            </a:r>
            <a:r>
              <a:rPr lang="en-IE" i="1" dirty="0" smtClean="0">
                <a:latin typeface="Calibri" pitchFamily="34" charset="0"/>
                <a:cs typeface="Calibri" pitchFamily="34" charset="0"/>
              </a:rPr>
              <a:t> spp.</a:t>
            </a:r>
          </a:p>
          <a:p>
            <a:pPr lvl="1"/>
            <a:r>
              <a:rPr lang="en-IE" i="1" dirty="0" smtClean="0">
                <a:latin typeface="Calibri" pitchFamily="34" charset="0"/>
                <a:cs typeface="Calibri" pitchFamily="34" charset="0"/>
              </a:rPr>
              <a:t>Proteus mirabilis</a:t>
            </a:r>
          </a:p>
          <a:p>
            <a:pPr lvl="1"/>
            <a:r>
              <a:rPr lang="en-IE" i="1" dirty="0" err="1" smtClean="0">
                <a:latin typeface="Calibri" pitchFamily="34" charset="0"/>
                <a:cs typeface="Calibri" pitchFamily="34" charset="0"/>
              </a:rPr>
              <a:t>Enterobacter</a:t>
            </a:r>
            <a:r>
              <a:rPr lang="en-IE" i="1" dirty="0" smtClean="0">
                <a:latin typeface="Calibri" pitchFamily="34" charset="0"/>
                <a:cs typeface="Calibri" pitchFamily="34" charset="0"/>
              </a:rPr>
              <a:t> cloacae</a:t>
            </a: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Their presence mostly represents a state of ‘carriage’/colonisation’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00800"/>
            <a:ext cx="5120208" cy="457200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7772400" cy="685800"/>
          </a:xfrm>
        </p:spPr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How can we help prevent spread of antimicrobial resistant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i="1" dirty="0" smtClean="0">
                <a:latin typeface="Calibri" pitchFamily="34" charset="0"/>
                <a:cs typeface="Calibri" pitchFamily="34" charset="0"/>
              </a:rPr>
              <a:t>?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en-IE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276872"/>
            <a:ext cx="7772400" cy="3733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IE" sz="2000" dirty="0" smtClean="0">
                <a:latin typeface="Calibri" pitchFamily="34" charset="0"/>
                <a:cs typeface="Calibri" pitchFamily="34" charset="0"/>
              </a:rPr>
              <a:t>Patients/residents who are already known to be carriers should be cared for using appropriate transmission-based precautions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000" dirty="0" smtClean="0">
                <a:latin typeface="Calibri" pitchFamily="34" charset="0"/>
                <a:cs typeface="Calibri" pitchFamily="34" charset="0"/>
              </a:rPr>
              <a:t>Ensure good communication when patients/residents already known to be carriers are being transferred between clinical areas and between healthcare facilities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000" dirty="0" smtClean="0">
                <a:latin typeface="Calibri" pitchFamily="34" charset="0"/>
                <a:cs typeface="Calibri" pitchFamily="34" charset="0"/>
              </a:rPr>
              <a:t>Use healthcare record alerts and electronic alerts to help staff identify patients/residents who are known to be carriers when they return to the hospital/long-term care facility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000" dirty="0" smtClean="0">
                <a:latin typeface="Calibri" pitchFamily="34" charset="0"/>
                <a:cs typeface="Calibri" pitchFamily="34" charset="0"/>
              </a:rPr>
              <a:t>In the acute hospital setting, ‘at-risk’ patients for bowel carriage should be identified and cared for using appropriate transmission-based precautions, with use of screening specimens to detect bowel carriage, as per national and local laboratory testing guidelines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3200" b="1" smtClean="0">
                <a:latin typeface="Calibri" pitchFamily="34" charset="0"/>
                <a:cs typeface="Calibri" pitchFamily="34" charset="0"/>
              </a:rPr>
              <a:t>Thank you for your attention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03648" y="1844824"/>
            <a:ext cx="6226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Calibri" pitchFamily="34" charset="0"/>
                <a:cs typeface="Calibri" pitchFamily="34" charset="0"/>
              </a:rPr>
              <a:t>Further information available on HPSC website:</a:t>
            </a:r>
            <a:endParaRPr lang="en-IE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1222" t="2953" r="12589" b="6161"/>
          <a:stretch>
            <a:fillRect/>
          </a:stretch>
        </p:blipFill>
        <p:spPr bwMode="auto">
          <a:xfrm>
            <a:off x="1187624" y="2276872"/>
            <a:ext cx="731918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25344"/>
            <a:ext cx="5120208" cy="332656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endParaRPr lang="en-IE" sz="3200" b="1" i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683568" y="1916832"/>
            <a:ext cx="7772400" cy="3733800"/>
          </a:xfrm>
        </p:spPr>
        <p:txBody>
          <a:bodyPr/>
          <a:lstStyle/>
          <a:p>
            <a:r>
              <a:rPr lang="en-IE" sz="2000" dirty="0" smtClean="0">
                <a:latin typeface="Calibri" pitchFamily="34" charset="0"/>
                <a:cs typeface="Calibri" pitchFamily="34" charset="0"/>
              </a:rPr>
              <a:t>In a vulnerable person, they can cause infection: e.g., presence of wound, invasive device, critical illness,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immunocompromise</a:t>
            </a:r>
            <a:endParaRPr lang="en-IE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2000" dirty="0" smtClean="0">
                <a:latin typeface="Calibri" pitchFamily="34" charset="0"/>
                <a:cs typeface="Calibri" pitchFamily="34" charset="0"/>
              </a:rPr>
              <a:t>Common causes of community-acquired and healthcare-associated infections (HCAI):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Urinary tract infections (UTI) – cystitis,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pyelonephritis</a:t>
            </a:r>
            <a:endParaRPr lang="en-IE" sz="20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Wound and surgical site infections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Healthcare-associated pneumonia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Bloodstream infections (BSI)</a:t>
            </a:r>
          </a:p>
          <a:p>
            <a:pPr lvl="1"/>
            <a:r>
              <a:rPr lang="en-IE" sz="2000" dirty="0" smtClean="0">
                <a:latin typeface="Calibri" pitchFamily="34" charset="0"/>
                <a:cs typeface="Calibri" pitchFamily="34" charset="0"/>
              </a:rPr>
              <a:t>Septic shock</a:t>
            </a:r>
          </a:p>
          <a:p>
            <a:r>
              <a:rPr lang="en-IE" sz="2000" dirty="0" smtClean="0">
                <a:latin typeface="Calibri" pitchFamily="34" charset="0"/>
                <a:cs typeface="Calibri" pitchFamily="34" charset="0"/>
              </a:rPr>
              <a:t>Potentially fatal infections in vulnerable patients</a:t>
            </a:r>
          </a:p>
          <a:p>
            <a:pPr>
              <a:buNone/>
            </a:pPr>
            <a:endParaRPr lang="en-IE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00800"/>
            <a:ext cx="5120208" cy="457200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How do we treat infections caused by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83568" y="2204864"/>
            <a:ext cx="7772400" cy="3733800"/>
          </a:xfrm>
        </p:spPr>
        <p:txBody>
          <a:bodyPr/>
          <a:lstStyle/>
          <a:p>
            <a:pPr eaLnBrk="1" hangingPunct="1"/>
            <a:r>
              <a:rPr lang="en-IE" sz="2800" dirty="0" smtClean="0">
                <a:latin typeface="Calibri" pitchFamily="34" charset="0"/>
                <a:cs typeface="Calibri" pitchFamily="34" charset="0"/>
              </a:rPr>
              <a:t>Sometimes the immune system can’t control infection on 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its 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own: 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ANTIMICROBIALS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may be needed to kill the </a:t>
            </a:r>
            <a:r>
              <a:rPr lang="en-IE" sz="2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endParaRPr lang="en-IE" sz="2800" i="1" dirty="0" smtClean="0">
              <a:latin typeface="Calibri" pitchFamily="34" charset="0"/>
              <a:cs typeface="Calibri" pitchFamily="34" charset="0"/>
            </a:endParaRPr>
          </a:p>
          <a:p>
            <a:pPr marL="342900" lvl="1" indent="-342900" eaLnBrk="1" hangingPunct="1">
              <a:buFontTx/>
              <a:buChar char="•"/>
            </a:pPr>
            <a:r>
              <a:rPr lang="en-IE" dirty="0" smtClean="0">
                <a:latin typeface="Calibri" pitchFamily="34" charset="0"/>
                <a:cs typeface="Calibri" pitchFamily="34" charset="0"/>
              </a:rPr>
              <a:t>Three major antimicrobial classes are commonly used for treating infections caused by </a:t>
            </a:r>
            <a:r>
              <a:rPr lang="en-IE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i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42950" lvl="2" indent="-342900" eaLnBrk="1" hangingPunct="1"/>
            <a:r>
              <a:rPr lang="en-IE" b="1" dirty="0" smtClean="0">
                <a:latin typeface="Calibri" pitchFamily="34" charset="0"/>
                <a:cs typeface="Calibri" pitchFamily="34" charset="0"/>
              </a:rPr>
              <a:t>Beta (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b="1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IE" b="1" dirty="0" err="1" smtClean="0">
                <a:latin typeface="Calibri" pitchFamily="34" charset="0"/>
                <a:cs typeface="Calibri" pitchFamily="34" charset="0"/>
              </a:rPr>
              <a:t>lactams</a:t>
            </a:r>
            <a:endParaRPr lang="en-IE" b="1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 eaLnBrk="1" hangingPunct="1"/>
            <a:r>
              <a:rPr lang="en-IE" b="1" dirty="0" err="1" smtClean="0">
                <a:latin typeface="Calibri" pitchFamily="34" charset="0"/>
                <a:cs typeface="Calibri" pitchFamily="34" charset="0"/>
              </a:rPr>
              <a:t>Fluoroquinolones</a:t>
            </a:r>
            <a:r>
              <a:rPr lang="en-IE" dirty="0" smtClean="0">
                <a:latin typeface="Calibri" pitchFamily="34" charset="0"/>
                <a:cs typeface="Calibri" pitchFamily="34" charset="0"/>
              </a:rPr>
              <a:t> – ciprofloxacin, </a:t>
            </a:r>
            <a:r>
              <a:rPr lang="en-IE" dirty="0" err="1" smtClean="0">
                <a:latin typeface="Calibri" pitchFamily="34" charset="0"/>
                <a:cs typeface="Calibri" pitchFamily="34" charset="0"/>
              </a:rPr>
              <a:t>ofloxacin</a:t>
            </a:r>
            <a:endParaRPr lang="en-IE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 eaLnBrk="1" hangingPunct="1"/>
            <a:r>
              <a:rPr lang="en-IE" b="1" dirty="0" err="1" smtClean="0">
                <a:latin typeface="Calibri" pitchFamily="34" charset="0"/>
                <a:cs typeface="Calibri" pitchFamily="34" charset="0"/>
              </a:rPr>
              <a:t>Aminoglycosides</a:t>
            </a:r>
            <a:r>
              <a:rPr lang="en-IE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en-IE" dirty="0" err="1" smtClean="0">
                <a:latin typeface="Calibri" pitchFamily="34" charset="0"/>
                <a:cs typeface="Calibri" pitchFamily="34" charset="0"/>
              </a:rPr>
              <a:t>gentamicin</a:t>
            </a:r>
            <a:r>
              <a:rPr lang="en-IE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IE" dirty="0" err="1" smtClean="0">
                <a:latin typeface="Calibri" pitchFamily="34" charset="0"/>
                <a:cs typeface="Calibri" pitchFamily="34" charset="0"/>
              </a:rPr>
              <a:t>tobramycin</a:t>
            </a:r>
            <a:r>
              <a:rPr lang="en-IE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IE" dirty="0" err="1" smtClean="0">
                <a:latin typeface="Calibri" pitchFamily="34" charset="0"/>
                <a:cs typeface="Calibri" pitchFamily="34" charset="0"/>
              </a:rPr>
              <a:t>amikacin</a:t>
            </a:r>
            <a:endParaRPr lang="en-IE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en-IE" sz="2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buNone/>
            </a:pPr>
            <a:endParaRPr lang="en-IE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00800"/>
            <a:ext cx="5120208" cy="457200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What are </a:t>
            </a:r>
            <a:r>
              <a:rPr lang="el-GR" sz="28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b="1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pic>
        <p:nvPicPr>
          <p:cNvPr id="13315" name="Picture 2" descr="http://protein.bio.msu.ru/biokhimiya/contents/v75/full/75130303Table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912" y="1988840"/>
            <a:ext cx="3236913" cy="454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147235" y="1916832"/>
            <a:ext cx="1996765" cy="1169551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1400" b="1" dirty="0">
                <a:latin typeface="Calibri" pitchFamily="34" charset="0"/>
                <a:cs typeface="Calibri" pitchFamily="34" charset="0"/>
              </a:rPr>
              <a:t>Penicillin</a:t>
            </a:r>
          </a:p>
          <a:p>
            <a:pPr>
              <a:buFont typeface="Arial" pitchFamily="34" charset="0"/>
              <a:buChar char="•"/>
            </a:pPr>
            <a:r>
              <a:rPr lang="en-IE" sz="1400" b="1" dirty="0">
                <a:latin typeface="Calibri" pitchFamily="34" charset="0"/>
                <a:cs typeface="Calibri" pitchFamily="34" charset="0"/>
              </a:rPr>
              <a:t>Amoxicillin</a:t>
            </a:r>
          </a:p>
          <a:p>
            <a:pPr>
              <a:buFont typeface="Arial" pitchFamily="34" charset="0"/>
              <a:buChar char="•"/>
            </a:pP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Flucloxacillin</a:t>
            </a:r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Piperacillin-tazobactam</a:t>
            </a:r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Co-</a:t>
            </a: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amoxiclav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7236296" y="3284984"/>
            <a:ext cx="1362874" cy="138499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Cefuroxime</a:t>
            </a:r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1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3</a:t>
            </a:r>
            <a:r>
              <a:rPr lang="en-IE" sz="1400" b="1" baseline="300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rd</a:t>
            </a:r>
            <a:r>
              <a:rPr lang="en-IE" sz="1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generation</a:t>
            </a:r>
          </a:p>
          <a:p>
            <a:r>
              <a:rPr lang="en-IE" sz="14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cephalosporins</a:t>
            </a:r>
            <a:r>
              <a:rPr lang="en-IE" sz="1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en-IE" sz="14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1400" b="1" dirty="0" err="1">
                <a:latin typeface="Calibri" pitchFamily="34" charset="0"/>
                <a:cs typeface="Calibri" pitchFamily="34" charset="0"/>
              </a:rPr>
              <a:t>Cefotaxime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1400" b="1" dirty="0" err="1">
                <a:latin typeface="Calibri" pitchFamily="34" charset="0"/>
                <a:cs typeface="Calibri" pitchFamily="34" charset="0"/>
              </a:rPr>
              <a:t>Ceftriaxone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1400" b="1" dirty="0" err="1">
                <a:latin typeface="Calibri" pitchFamily="34" charset="0"/>
                <a:cs typeface="Calibri" pitchFamily="34" charset="0"/>
              </a:rPr>
              <a:t>Ceftazidime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7236296" y="4797152"/>
            <a:ext cx="1548822" cy="646331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1400" b="1" dirty="0" err="1">
                <a:latin typeface="Calibri" pitchFamily="34" charset="0"/>
                <a:cs typeface="Calibri" pitchFamily="34" charset="0"/>
              </a:rPr>
              <a:t>Aztreonam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  <a:p>
            <a:r>
              <a:rPr lang="en-IE" sz="1100" b="1" dirty="0">
                <a:latin typeface="Calibri" pitchFamily="34" charset="0"/>
                <a:cs typeface="Calibri" pitchFamily="34" charset="0"/>
              </a:rPr>
              <a:t>(acts on Gram-negative</a:t>
            </a:r>
          </a:p>
          <a:p>
            <a:r>
              <a:rPr lang="en-IE" sz="1100" b="1" dirty="0">
                <a:latin typeface="Calibri" pitchFamily="34" charset="0"/>
                <a:cs typeface="Calibri" pitchFamily="34" charset="0"/>
              </a:rPr>
              <a:t>aerobic bacteria only)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7236296" y="5805264"/>
            <a:ext cx="1169936" cy="52322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1400" b="1" dirty="0" err="1">
                <a:latin typeface="Calibri" pitchFamily="34" charset="0"/>
                <a:cs typeface="Calibri" pitchFamily="34" charset="0"/>
              </a:rPr>
              <a:t>Meropenem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1400" b="1" dirty="0" err="1">
                <a:latin typeface="Calibri" pitchFamily="34" charset="0"/>
                <a:cs typeface="Calibri" pitchFamily="34" charset="0"/>
              </a:rPr>
              <a:t>Ertapenem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2987824" y="2060848"/>
            <a:ext cx="1008062" cy="4104456"/>
          </a:xfrm>
          <a:prstGeom prst="downArrow">
            <a:avLst/>
          </a:prstGeom>
          <a:solidFill>
            <a:srgbClr val="FF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13321" name="TextBox 11"/>
          <p:cNvSpPr txBox="1">
            <a:spLocks noChangeArrowheads="1"/>
          </p:cNvSpPr>
          <p:nvPr/>
        </p:nvSpPr>
        <p:spPr bwMode="auto">
          <a:xfrm>
            <a:off x="1187624" y="6550223"/>
            <a:ext cx="76005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β</a:t>
            </a:r>
            <a:r>
              <a:rPr lang="en-IE" sz="1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bind to proteins on the bacterial cell wall and </a:t>
            </a:r>
            <a:r>
              <a:rPr lang="en-IE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kill bacteria by disrupting </a:t>
            </a:r>
            <a:r>
              <a:rPr lang="en-IE" sz="1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cell wall synthesis</a:t>
            </a:r>
          </a:p>
        </p:txBody>
      </p:sp>
      <p:sp>
        <p:nvSpPr>
          <p:cNvPr id="13322" name="TextBox 12"/>
          <p:cNvSpPr txBox="1">
            <a:spLocks noChangeArrowheads="1"/>
          </p:cNvSpPr>
          <p:nvPr/>
        </p:nvSpPr>
        <p:spPr bwMode="auto">
          <a:xfrm>
            <a:off x="4716016" y="2852936"/>
            <a:ext cx="95090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100" b="1" dirty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IE" sz="1100" b="1" dirty="0" err="1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ring</a:t>
            </a:r>
          </a:p>
        </p:txBody>
      </p:sp>
      <p:sp>
        <p:nvSpPr>
          <p:cNvPr id="13323" name="TextBox 13"/>
          <p:cNvSpPr txBox="1">
            <a:spLocks noChangeArrowheads="1"/>
          </p:cNvSpPr>
          <p:nvPr/>
        </p:nvSpPr>
        <p:spPr bwMode="auto">
          <a:xfrm>
            <a:off x="4716016" y="3861048"/>
            <a:ext cx="95090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100" b="1" dirty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IE" sz="1100" b="1" dirty="0" err="1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ring</a:t>
            </a:r>
          </a:p>
        </p:txBody>
      </p:sp>
      <p:sp>
        <p:nvSpPr>
          <p:cNvPr id="13324" name="TextBox 14"/>
          <p:cNvSpPr txBox="1">
            <a:spLocks noChangeArrowheads="1"/>
          </p:cNvSpPr>
          <p:nvPr/>
        </p:nvSpPr>
        <p:spPr bwMode="auto">
          <a:xfrm>
            <a:off x="4860032" y="4941168"/>
            <a:ext cx="95090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100" b="1" dirty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IE" sz="1100" b="1" dirty="0" err="1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ring</a:t>
            </a:r>
          </a:p>
        </p:txBody>
      </p:sp>
      <p:sp>
        <p:nvSpPr>
          <p:cNvPr id="13325" name="TextBox 15"/>
          <p:cNvSpPr txBox="1">
            <a:spLocks noChangeArrowheads="1"/>
          </p:cNvSpPr>
          <p:nvPr/>
        </p:nvSpPr>
        <p:spPr bwMode="auto">
          <a:xfrm>
            <a:off x="4788024" y="6237312"/>
            <a:ext cx="95090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100" b="1" dirty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IE" sz="1100" b="1" dirty="0" err="1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1100" b="1" dirty="0">
                <a:latin typeface="Calibri" pitchFamily="34" charset="0"/>
                <a:cs typeface="Calibri" pitchFamily="34" charset="0"/>
              </a:rPr>
              <a:t> ring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2348880"/>
            <a:ext cx="3072892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A large family of antimicrobials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sharing the common property of a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14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ring</a:t>
            </a:r>
          </a:p>
          <a:p>
            <a:pPr algn="just"/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Over the years, more sophisticated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 types of </a:t>
            </a:r>
            <a:r>
              <a:rPr lang="el-GR" sz="14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developed to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 overcome bacteria developing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 resistance to each type</a:t>
            </a:r>
          </a:p>
          <a:p>
            <a:pPr algn="just"/>
            <a:endParaRPr lang="en-IE" sz="14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No new types of </a:t>
            </a:r>
            <a:r>
              <a:rPr lang="el-GR" sz="14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developed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in recent decades and no new types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expected to be available in the next </a:t>
            </a:r>
          </a:p>
          <a:p>
            <a:pPr algn="just"/>
            <a:r>
              <a:rPr lang="en-IE" sz="1400" b="1" dirty="0" smtClean="0">
                <a:latin typeface="Calibri" pitchFamily="34" charset="0"/>
                <a:cs typeface="Calibri" pitchFamily="34" charset="0"/>
              </a:rPr>
              <a:t> decade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95736" y="1052736"/>
            <a:ext cx="5120208" cy="457200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What are </a:t>
            </a:r>
            <a:r>
              <a:rPr lang="en-IE" sz="3200" b="1" dirty="0" err="1" smtClean="0">
                <a:latin typeface="Calibri" pitchFamily="34" charset="0"/>
                <a:cs typeface="Calibri" pitchFamily="34" charset="0"/>
              </a:rPr>
              <a:t>carbapenems</a:t>
            </a:r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A group of powerful “last resort” </a:t>
            </a:r>
            <a:r>
              <a:rPr lang="el-GR" sz="28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antimicrobials (e.g.,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meropenem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Carbapenems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must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be reserved for treatment of: </a:t>
            </a:r>
          </a:p>
          <a:p>
            <a:pPr lvl="1"/>
            <a:r>
              <a:rPr lang="en-IE" sz="2400" dirty="0" smtClean="0">
                <a:latin typeface="Calibri" pitchFamily="34" charset="0"/>
                <a:cs typeface="Calibri" pitchFamily="34" charset="0"/>
              </a:rPr>
              <a:t>Severe infection in critically ill patients </a:t>
            </a:r>
          </a:p>
          <a:p>
            <a:pPr lvl="1"/>
            <a:r>
              <a:rPr lang="en-IE" sz="2400" dirty="0" smtClean="0">
                <a:latin typeface="Calibri" pitchFamily="34" charset="0"/>
                <a:cs typeface="Calibri" pitchFamily="34" charset="0"/>
              </a:rPr>
              <a:t>Infections caused by </a:t>
            </a:r>
            <a:r>
              <a:rPr lang="en-IE" sz="24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400" dirty="0" smtClean="0">
                <a:latin typeface="Calibri" pitchFamily="34" charset="0"/>
                <a:cs typeface="Calibri" pitchFamily="34" charset="0"/>
              </a:rPr>
              <a:t>with resistance to other antimicrobial classes</a:t>
            </a:r>
          </a:p>
          <a:p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Carbapenems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should generally 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only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be prescribed on the advice of an infection specialist: clinical microbiologist or infectious diseases physician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53336"/>
            <a:ext cx="5120208" cy="404664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How do </a:t>
            </a:r>
            <a:r>
              <a:rPr lang="en-IE" sz="2800" b="1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become </a:t>
            </a:r>
            <a:br>
              <a:rPr lang="en-IE" sz="2800" b="1" dirty="0" smtClean="0">
                <a:latin typeface="Calibri" pitchFamily="34" charset="0"/>
                <a:cs typeface="Calibri" pitchFamily="34" charset="0"/>
              </a:rPr>
            </a:b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resistant to </a:t>
            </a:r>
            <a:r>
              <a:rPr lang="el-GR" sz="28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b="1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28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>
              <a:buNone/>
            </a:pPr>
            <a:endParaRPr lang="en-IE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IE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20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acquire the gene to produce enzymes ‘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lactamases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’ which destroy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antimicrobials</a:t>
            </a:r>
          </a:p>
          <a:p>
            <a:r>
              <a:rPr lang="en-IE" sz="2000" dirty="0" smtClean="0">
                <a:latin typeface="Calibri" pitchFamily="34" charset="0"/>
                <a:cs typeface="Calibri" pitchFamily="34" charset="0"/>
              </a:rPr>
              <a:t>The more powerful the β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lactamase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enzyme, the more types of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000" dirty="0" err="1" smtClean="0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2000" dirty="0" smtClean="0">
                <a:latin typeface="Calibri" pitchFamily="34" charset="0"/>
                <a:cs typeface="Calibri" pitchFamily="34" charset="0"/>
              </a:rPr>
              <a:t> antimicrobial it can destroy </a:t>
            </a:r>
          </a:p>
        </p:txBody>
      </p:sp>
      <p:pic>
        <p:nvPicPr>
          <p:cNvPr id="22532" name="Picture 2" descr="http://protein.bio.msu.ru/biokhimiya/contents/v75/full/75130303Table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3762375"/>
            <a:ext cx="3493393" cy="283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3995738" y="4076700"/>
            <a:ext cx="1182055" cy="307777"/>
          </a:xfrm>
          <a:prstGeom prst="rect">
            <a:avLst/>
          </a:prstGeom>
          <a:noFill/>
          <a:ln w="31750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sz="1400" b="1">
                <a:latin typeface="Calibri" pitchFamily="34" charset="0"/>
                <a:cs typeface="Calibri" pitchFamily="34" charset="0"/>
              </a:rPr>
              <a:t>Penicillinases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063" y="4508500"/>
            <a:ext cx="1368425" cy="739775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IE" sz="1400" b="1" dirty="0">
                <a:latin typeface="Calibri" pitchFamily="34" charset="0"/>
                <a:cs typeface="Calibri" pitchFamily="34" charset="0"/>
              </a:rPr>
              <a:t>Extended-spectrum </a:t>
            </a:r>
          </a:p>
          <a:p>
            <a:pPr>
              <a:defRPr/>
            </a:pPr>
            <a:r>
              <a:rPr lang="el-GR" sz="1400" b="1" dirty="0">
                <a:latin typeface="Calibri" pitchFamily="34" charset="0"/>
                <a:cs typeface="Calibri" pitchFamily="34" charset="0"/>
              </a:rPr>
              <a:t>β</a:t>
            </a:r>
            <a:r>
              <a:rPr lang="en-IE" sz="1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IE" sz="1400" b="1" dirty="0" err="1">
                <a:latin typeface="Calibri" pitchFamily="34" charset="0"/>
                <a:cs typeface="Calibri" pitchFamily="34" charset="0"/>
              </a:rPr>
              <a:t>lactamases</a:t>
            </a:r>
            <a:endParaRPr lang="en-IE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535" name="TextBox 9"/>
          <p:cNvSpPr txBox="1">
            <a:spLocks noChangeArrowheads="1"/>
          </p:cNvSpPr>
          <p:nvPr/>
        </p:nvSpPr>
        <p:spPr bwMode="auto">
          <a:xfrm>
            <a:off x="7477125" y="5084763"/>
            <a:ext cx="1455848" cy="30777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sz="1400" b="1">
                <a:latin typeface="Calibri" pitchFamily="34" charset="0"/>
                <a:cs typeface="Calibri" pitchFamily="34" charset="0"/>
              </a:rPr>
              <a:t>Carbapenemases</a:t>
            </a:r>
          </a:p>
        </p:txBody>
      </p:sp>
      <p:sp>
        <p:nvSpPr>
          <p:cNvPr id="11" name="Right Brace 10"/>
          <p:cNvSpPr/>
          <p:nvPr/>
        </p:nvSpPr>
        <p:spPr>
          <a:xfrm>
            <a:off x="5292725" y="3933825"/>
            <a:ext cx="287338" cy="2087563"/>
          </a:xfrm>
          <a:prstGeom prst="rightBrace">
            <a:avLst>
              <a:gd name="adj1" fmla="val 0"/>
              <a:gd name="adj2" fmla="val 50000"/>
            </a:avLst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13" name="Right Brace 12"/>
          <p:cNvSpPr/>
          <p:nvPr/>
        </p:nvSpPr>
        <p:spPr>
          <a:xfrm>
            <a:off x="3851275" y="3789363"/>
            <a:ext cx="155575" cy="914400"/>
          </a:xfrm>
          <a:prstGeom prst="righ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14" name="Right Brace 13"/>
          <p:cNvSpPr/>
          <p:nvPr/>
        </p:nvSpPr>
        <p:spPr>
          <a:xfrm>
            <a:off x="6948488" y="3789363"/>
            <a:ext cx="503237" cy="2879725"/>
          </a:xfrm>
          <a:prstGeom prst="righ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597352"/>
            <a:ext cx="5120208" cy="260648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What are </a:t>
            </a:r>
            <a:r>
              <a:rPr lang="en-IE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ESBLs</a:t>
            </a:r>
            <a:r>
              <a:rPr lang="en-IE" sz="3200" b="1" dirty="0" smtClean="0">
                <a:latin typeface="Calibri" pitchFamily="34" charset="0"/>
                <a:cs typeface="Calibri" pitchFamily="34" charset="0"/>
              </a:rPr>
              <a:t>?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899592" y="1844824"/>
            <a:ext cx="7772400" cy="3733800"/>
          </a:xfrm>
        </p:spPr>
        <p:txBody>
          <a:bodyPr/>
          <a:lstStyle/>
          <a:p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xtended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pectrum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actamases</a:t>
            </a:r>
            <a:endParaRPr lang="en-IE" sz="28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Enzymes produced by </a:t>
            </a:r>
            <a:r>
              <a:rPr lang="en-IE" sz="2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, which destroy most </a:t>
            </a:r>
            <a:r>
              <a:rPr lang="el-GR" sz="28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lactams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, including 3</a:t>
            </a:r>
            <a:r>
              <a:rPr lang="en-IE" sz="2800" baseline="30000" dirty="0" smtClean="0">
                <a:latin typeface="Calibri" pitchFamily="34" charset="0"/>
                <a:cs typeface="Calibri" pitchFamily="34" charset="0"/>
              </a:rPr>
              <a:t>rd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generation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cephalosporins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The remaining </a:t>
            </a:r>
            <a:r>
              <a:rPr lang="el-GR" sz="28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lactam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which is reliable for treating ESBL infection is a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carbapenem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 (e.g., </a:t>
            </a:r>
            <a:r>
              <a:rPr lang="en-IE" sz="2800" dirty="0" err="1" smtClean="0">
                <a:latin typeface="Calibri" pitchFamily="34" charset="0"/>
                <a:cs typeface="Calibri" pitchFamily="34" charset="0"/>
              </a:rPr>
              <a:t>meropenem</a:t>
            </a:r>
            <a:r>
              <a:rPr lang="en-IE" sz="28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r>
              <a:rPr lang="en-IE" sz="2800" dirty="0" smtClean="0">
                <a:latin typeface="Calibri" pitchFamily="34" charset="0"/>
                <a:cs typeface="Calibri" pitchFamily="34" charset="0"/>
              </a:rPr>
              <a:t>The gene for making ESBLs is carried on mobile genes (plasmids), which are easily swapped between different types of </a:t>
            </a:r>
            <a:r>
              <a:rPr lang="en-IE" sz="2800" i="1" dirty="0" err="1" smtClean="0">
                <a:latin typeface="Calibri" pitchFamily="34" charset="0"/>
                <a:cs typeface="Calibri" pitchFamily="34" charset="0"/>
              </a:rPr>
              <a:t>Enterobacteriaceae</a:t>
            </a:r>
            <a:endParaRPr lang="en-IE" sz="2800" i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35696" y="6453336"/>
            <a:ext cx="5120208" cy="404664"/>
          </a:xfrm>
        </p:spPr>
        <p:txBody>
          <a:bodyPr/>
          <a:lstStyle/>
          <a:p>
            <a:pPr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Antimicrobial Resistant </a:t>
            </a:r>
            <a:r>
              <a:rPr lang="en-GB" sz="1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Enterobacteriaceae</a:t>
            </a:r>
            <a:r>
              <a:rPr lang="en-GB" sz="1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Educational </a:t>
            </a:r>
            <a:r>
              <a:rPr lang="en-GB" sz="1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Slideset</a:t>
            </a:r>
            <a:r>
              <a:rPr lang="en-GB" sz="1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(HPSC 2014)</a:t>
            </a:r>
            <a:endParaRPr lang="en-GB" sz="1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PSC">
  <a:themeElements>
    <a:clrScheme name="HPSC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HPSC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HPSC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PSC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PSC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PSC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PS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PS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PS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Settings\darinaoflanagan\Application Data\Microsoft\Templates\BT Scenario Smallpox in Ireland NCMT sept05.pot</Template>
  <TotalTime>2766</TotalTime>
  <Words>2343</Words>
  <Application>Microsoft Office PowerPoint</Application>
  <PresentationFormat>On-screen Show (4:3)</PresentationFormat>
  <Paragraphs>318</Paragraphs>
  <Slides>31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HPSC</vt:lpstr>
      <vt:lpstr>Antimicrobial Resistant Enterobacteriaceae</vt:lpstr>
      <vt:lpstr>Presentation Outline</vt:lpstr>
      <vt:lpstr>What are Enterobacteriaceae?</vt:lpstr>
      <vt:lpstr>Enterobacteriaceae</vt:lpstr>
      <vt:lpstr>How do we treat infections caused by Enterobacteriaceae?</vt:lpstr>
      <vt:lpstr>What are β lactams?</vt:lpstr>
      <vt:lpstr>What are carbapenems?</vt:lpstr>
      <vt:lpstr>How do Enterobacteriaceae become  resistant to β lactams?</vt:lpstr>
      <vt:lpstr>What are ESBLs?</vt:lpstr>
      <vt:lpstr>What are carbapenemases?</vt:lpstr>
      <vt:lpstr>What do we mean by multi-drug resistant (MDR) Enterobacteriaceae?</vt:lpstr>
      <vt:lpstr>What does this mean for a patient with infection?</vt:lpstr>
      <vt:lpstr>What does this mean for the patient?</vt:lpstr>
      <vt:lpstr>What do we know about antimicrobial resistant Enterobacteriaceae in Ireland &amp; Europe?</vt:lpstr>
      <vt:lpstr>BSI caused by Enterobacteriaceae: Ireland</vt:lpstr>
      <vt:lpstr>Slide 16</vt:lpstr>
      <vt:lpstr>Slide 17</vt:lpstr>
      <vt:lpstr>Slide 18</vt:lpstr>
      <vt:lpstr>Slide 19</vt:lpstr>
      <vt:lpstr>Carbapenemase producing Enterobacteriaceae (CPE or CRE) in Ireland</vt:lpstr>
      <vt:lpstr>CRE in Ireland</vt:lpstr>
      <vt:lpstr>What is the surveillance data telling us?</vt:lpstr>
      <vt:lpstr>Do we use many antimicrobials in Ireland?</vt:lpstr>
      <vt:lpstr>Do we use many antimicrobials in acute hospitals in Ireland?</vt:lpstr>
      <vt:lpstr>How do antimicrobial resistant Enterobacteriaceae spread?</vt:lpstr>
      <vt:lpstr>How would we know a person is carrying antimicrobial resistant Enterobacteriaceae?</vt:lpstr>
      <vt:lpstr>Who might be ‘at-risk’ of carrying resistant Enterobacteriaceae?</vt:lpstr>
      <vt:lpstr>How can we help prevent spread of antimicrobial resistant Enterobacteriaceae? </vt:lpstr>
      <vt:lpstr>Slide 29</vt:lpstr>
      <vt:lpstr>How can we help prevent spread of antimicrobial resistant Enterobacteriaceae? </vt:lpstr>
      <vt:lpstr>Thank you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Laura Brown</dc:creator>
  <cp:lastModifiedBy>karenburns</cp:lastModifiedBy>
  <cp:revision>183</cp:revision>
  <dcterms:created xsi:type="dcterms:W3CDTF">2005-10-09T17:43:05Z</dcterms:created>
  <dcterms:modified xsi:type="dcterms:W3CDTF">2014-10-15T15:36:28Z</dcterms:modified>
</cp:coreProperties>
</file>