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5.xml" ContentType="application/vnd.openxmlformats-officedocument.presentationml.notesSlide+xml"/>
  <Override PartName="/ppt/charts/chart7.xml" ContentType="application/vnd.openxmlformats-officedocument.drawingml.chart+xml"/>
  <Override PartName="/ppt/notesSlides/notesSlide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theme/themeOverride1.xml" ContentType="application/vnd.openxmlformats-officedocument.themeOverride+xml"/>
  <Override PartName="/ppt/charts/chart10.xml" ContentType="application/vnd.openxmlformats-officedocument.drawingml.chart+xml"/>
  <Override PartName="/ppt/theme/themeOverride2.xml" ContentType="application/vnd.openxmlformats-officedocument.themeOverr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drawings/drawing1.xml" ContentType="application/vnd.openxmlformats-officedocument.drawingml.chartshapes+xml"/>
  <Override PartName="/ppt/charts/chart16.xml" ContentType="application/vnd.openxmlformats-officedocument.drawingml.chart+xml"/>
  <Override PartName="/ppt/charts/chart1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68" r:id="rId2"/>
    <p:sldId id="277" r:id="rId3"/>
    <p:sldId id="283" r:id="rId4"/>
    <p:sldId id="299" r:id="rId5"/>
    <p:sldId id="257" r:id="rId6"/>
    <p:sldId id="279" r:id="rId7"/>
    <p:sldId id="297" r:id="rId8"/>
    <p:sldId id="280" r:id="rId9"/>
    <p:sldId id="258" r:id="rId10"/>
    <p:sldId id="308" r:id="rId11"/>
    <p:sldId id="272" r:id="rId12"/>
    <p:sldId id="273" r:id="rId13"/>
    <p:sldId id="281" r:id="rId14"/>
    <p:sldId id="309" r:id="rId15"/>
    <p:sldId id="293" r:id="rId16"/>
    <p:sldId id="294" r:id="rId17"/>
    <p:sldId id="260" r:id="rId18"/>
    <p:sldId id="291" r:id="rId19"/>
    <p:sldId id="274" r:id="rId20"/>
    <p:sldId id="302" r:id="rId21"/>
    <p:sldId id="285" r:id="rId22"/>
    <p:sldId id="266" r:id="rId23"/>
    <p:sldId id="262" r:id="rId24"/>
    <p:sldId id="301" r:id="rId25"/>
  </p:sldIdLst>
  <p:sldSz cx="9144000" cy="6858000" type="overhead"/>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p:scale>
          <a:sx n="70" d="100"/>
          <a:sy n="70" d="100"/>
        </p:scale>
        <p:origin x="-1944" y="-4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HIVanalysis_copy.xlsx"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file:///\\hpscdc2\homedirs\EveRobinson\MSM\analysis\syphMSM.xlsx" TargetMode="External"/><Relationship Id="rId1" Type="http://schemas.openxmlformats.org/officeDocument/2006/relationships/themeOverride" Target="../theme/themeOverride2.xml"/></Relationships>
</file>

<file path=ppt/charts/_rels/chart11.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Syphili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Syphili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hpscdc2\homedirs\EveRobinson\MSM\analysis\syphMSM.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Syphilis.xlsx" TargetMode="External"/></Relationships>
</file>

<file path=ppt/charts/_rels/chart1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gilliancullen\Documents\syphilis.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HIVanalysis_copy.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gonorrhoe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migrantMSM.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migrantMSM.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migrantMSM.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HIVanalysis_copy.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migrantMSM.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HIVanalysis_copy.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192.168.1.114\pub\HepHIVSTI\MSM%20STIHIV%20increase_2015_2016\subgroups\Epi%20subgroup\Analysis\excel%20tables%20and%20graphs\HIVanalysis_copy.xlsx" TargetMode="External"/></Relationships>
</file>

<file path=ppt/charts/_rels/chart9.xml.rels><?xml version="1.0" encoding="UTF-8" standalone="yes"?>
<Relationships xmlns="http://schemas.openxmlformats.org/package/2006/relationships"><Relationship Id="rId2" Type="http://schemas.openxmlformats.org/officeDocument/2006/relationships/oleObject" Target="file:///\\hpscdc2\homedirs\EveRobinson\MSM\analysis\syphMSM.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[HIVanalysis_copy.xlsx]allroute!$A$30</c:f>
              <c:strCache>
                <c:ptCount val="1"/>
                <c:pt idx="0">
                  <c:v>All</c:v>
                </c:pt>
              </c:strCache>
            </c:strRef>
          </c:tx>
          <c:cat>
            <c:numRef>
              <c:f>[HIVanalysis_copy.xlsx]allroute!$B$29:$E$29</c:f>
              <c:numCache>
                <c:formatCode>General</c:formatCode>
                <c:ptCount val="4"/>
                <c:pt idx="0">
                  <c:v>2012</c:v>
                </c:pt>
                <c:pt idx="1">
                  <c:v>2013</c:v>
                </c:pt>
                <c:pt idx="2">
                  <c:v>2014</c:v>
                </c:pt>
                <c:pt idx="3">
                  <c:v>2015</c:v>
                </c:pt>
              </c:numCache>
            </c:numRef>
          </c:cat>
          <c:val>
            <c:numRef>
              <c:f>[HIVanalysis_copy.xlsx]allroute!$B$30:$E$30</c:f>
              <c:numCache>
                <c:formatCode>General</c:formatCode>
                <c:ptCount val="4"/>
                <c:pt idx="0">
                  <c:v>339</c:v>
                </c:pt>
                <c:pt idx="1">
                  <c:v>341</c:v>
                </c:pt>
                <c:pt idx="2">
                  <c:v>377</c:v>
                </c:pt>
                <c:pt idx="3">
                  <c:v>485</c:v>
                </c:pt>
              </c:numCache>
            </c:numRef>
          </c:val>
          <c:smooth val="0"/>
        </c:ser>
        <c:ser>
          <c:idx val="1"/>
          <c:order val="1"/>
          <c:tx>
            <c:strRef>
              <c:f>[HIVanalysis_copy.xlsx]allroute!$A$31</c:f>
              <c:strCache>
                <c:ptCount val="1"/>
                <c:pt idx="0">
                  <c:v>Heterosexual contact</c:v>
                </c:pt>
              </c:strCache>
            </c:strRef>
          </c:tx>
          <c:cat>
            <c:numRef>
              <c:f>[HIVanalysis_copy.xlsx]allroute!$B$29:$E$29</c:f>
              <c:numCache>
                <c:formatCode>General</c:formatCode>
                <c:ptCount val="4"/>
                <c:pt idx="0">
                  <c:v>2012</c:v>
                </c:pt>
                <c:pt idx="1">
                  <c:v>2013</c:v>
                </c:pt>
                <c:pt idx="2">
                  <c:v>2014</c:v>
                </c:pt>
                <c:pt idx="3">
                  <c:v>2015</c:v>
                </c:pt>
              </c:numCache>
            </c:numRef>
          </c:cat>
          <c:val>
            <c:numRef>
              <c:f>[HIVanalysis_copy.xlsx]allroute!$B$31:$E$31</c:f>
              <c:numCache>
                <c:formatCode>General</c:formatCode>
                <c:ptCount val="4"/>
                <c:pt idx="0">
                  <c:v>132</c:v>
                </c:pt>
                <c:pt idx="1">
                  <c:v>132</c:v>
                </c:pt>
                <c:pt idx="2">
                  <c:v>125</c:v>
                </c:pt>
                <c:pt idx="3">
                  <c:v>131</c:v>
                </c:pt>
              </c:numCache>
            </c:numRef>
          </c:val>
          <c:smooth val="0"/>
        </c:ser>
        <c:ser>
          <c:idx val="2"/>
          <c:order val="2"/>
          <c:tx>
            <c:strRef>
              <c:f>[HIVanalysis_copy.xlsx]allroute!$A$32</c:f>
              <c:strCache>
                <c:ptCount val="1"/>
                <c:pt idx="0">
                  <c:v>People who inject drugs</c:v>
                </c:pt>
              </c:strCache>
            </c:strRef>
          </c:tx>
          <c:spPr>
            <a:ln>
              <a:solidFill>
                <a:srgbClr val="3DB3CF"/>
              </a:solidFill>
            </a:ln>
          </c:spPr>
          <c:marker>
            <c:symbol val="star"/>
            <c:size val="7"/>
            <c:spPr>
              <a:ln>
                <a:solidFill>
                  <a:srgbClr val="3DB3CF"/>
                </a:solidFill>
              </a:ln>
            </c:spPr>
          </c:marker>
          <c:cat>
            <c:numRef>
              <c:f>[HIVanalysis_copy.xlsx]allroute!$B$29:$E$29</c:f>
              <c:numCache>
                <c:formatCode>General</c:formatCode>
                <c:ptCount val="4"/>
                <c:pt idx="0">
                  <c:v>2012</c:v>
                </c:pt>
                <c:pt idx="1">
                  <c:v>2013</c:v>
                </c:pt>
                <c:pt idx="2">
                  <c:v>2014</c:v>
                </c:pt>
                <c:pt idx="3">
                  <c:v>2015</c:v>
                </c:pt>
              </c:numCache>
            </c:numRef>
          </c:cat>
          <c:val>
            <c:numRef>
              <c:f>[HIVanalysis_copy.xlsx]allroute!$B$32:$E$32</c:f>
              <c:numCache>
                <c:formatCode>General</c:formatCode>
                <c:ptCount val="4"/>
                <c:pt idx="0">
                  <c:v>17</c:v>
                </c:pt>
                <c:pt idx="1">
                  <c:v>21</c:v>
                </c:pt>
                <c:pt idx="2">
                  <c:v>27</c:v>
                </c:pt>
                <c:pt idx="3">
                  <c:v>49</c:v>
                </c:pt>
              </c:numCache>
            </c:numRef>
          </c:val>
          <c:smooth val="0"/>
        </c:ser>
        <c:ser>
          <c:idx val="3"/>
          <c:order val="3"/>
          <c:tx>
            <c:strRef>
              <c:f>[HIVanalysis_copy.xlsx]allroute!$A$33</c:f>
              <c:strCache>
                <c:ptCount val="1"/>
                <c:pt idx="0">
                  <c:v>MSM</c:v>
                </c:pt>
              </c:strCache>
            </c:strRef>
          </c:tx>
          <c:cat>
            <c:numRef>
              <c:f>[HIVanalysis_copy.xlsx]allroute!$B$29:$E$29</c:f>
              <c:numCache>
                <c:formatCode>General</c:formatCode>
                <c:ptCount val="4"/>
                <c:pt idx="0">
                  <c:v>2012</c:v>
                </c:pt>
                <c:pt idx="1">
                  <c:v>2013</c:v>
                </c:pt>
                <c:pt idx="2">
                  <c:v>2014</c:v>
                </c:pt>
                <c:pt idx="3">
                  <c:v>2015</c:v>
                </c:pt>
              </c:numCache>
            </c:numRef>
          </c:cat>
          <c:val>
            <c:numRef>
              <c:f>[HIVanalysis_copy.xlsx]allroute!$B$33:$E$33</c:f>
              <c:numCache>
                <c:formatCode>General</c:formatCode>
                <c:ptCount val="4"/>
                <c:pt idx="0">
                  <c:v>165</c:v>
                </c:pt>
                <c:pt idx="1">
                  <c:v>158</c:v>
                </c:pt>
                <c:pt idx="2">
                  <c:v>184</c:v>
                </c:pt>
                <c:pt idx="3">
                  <c:v>247</c:v>
                </c:pt>
              </c:numCache>
            </c:numRef>
          </c:val>
          <c:smooth val="0"/>
        </c:ser>
        <c:ser>
          <c:idx val="4"/>
          <c:order val="4"/>
          <c:tx>
            <c:strRef>
              <c:f>[HIVanalysis_copy.xlsx]allroute!$A$34</c:f>
              <c:strCache>
                <c:ptCount val="1"/>
                <c:pt idx="0">
                  <c:v>Other</c:v>
                </c:pt>
              </c:strCache>
            </c:strRef>
          </c:tx>
          <c:spPr>
            <a:ln>
              <a:solidFill>
                <a:schemeClr val="accent3">
                  <a:lumMod val="75000"/>
                </a:schemeClr>
              </a:solidFill>
            </a:ln>
          </c:spPr>
          <c:marker>
            <c:symbol val="triangle"/>
            <c:size val="7"/>
            <c:spPr>
              <a:solidFill>
                <a:schemeClr val="accent3">
                  <a:lumMod val="75000"/>
                </a:schemeClr>
              </a:solidFill>
              <a:ln>
                <a:solidFill>
                  <a:schemeClr val="accent3">
                    <a:lumMod val="75000"/>
                  </a:schemeClr>
                </a:solidFill>
              </a:ln>
            </c:spPr>
          </c:marker>
          <c:cat>
            <c:numRef>
              <c:f>[HIVanalysis_copy.xlsx]allroute!$B$29:$E$29</c:f>
              <c:numCache>
                <c:formatCode>General</c:formatCode>
                <c:ptCount val="4"/>
                <c:pt idx="0">
                  <c:v>2012</c:v>
                </c:pt>
                <c:pt idx="1">
                  <c:v>2013</c:v>
                </c:pt>
                <c:pt idx="2">
                  <c:v>2014</c:v>
                </c:pt>
                <c:pt idx="3">
                  <c:v>2015</c:v>
                </c:pt>
              </c:numCache>
            </c:numRef>
          </c:cat>
          <c:val>
            <c:numRef>
              <c:f>[HIVanalysis_copy.xlsx]allroute!$B$34:$E$34</c:f>
              <c:numCache>
                <c:formatCode>General</c:formatCode>
                <c:ptCount val="4"/>
                <c:pt idx="0">
                  <c:v>7</c:v>
                </c:pt>
                <c:pt idx="1">
                  <c:v>7</c:v>
                </c:pt>
                <c:pt idx="2">
                  <c:v>4</c:v>
                </c:pt>
                <c:pt idx="3">
                  <c:v>9</c:v>
                </c:pt>
              </c:numCache>
            </c:numRef>
          </c:val>
          <c:smooth val="0"/>
        </c:ser>
        <c:ser>
          <c:idx val="5"/>
          <c:order val="5"/>
          <c:tx>
            <c:strRef>
              <c:f>[HIVanalysis_copy.xlsx]allroute!$A$35</c:f>
              <c:strCache>
                <c:ptCount val="1"/>
                <c:pt idx="0">
                  <c:v>Unknown or unspecified</c:v>
                </c:pt>
              </c:strCache>
            </c:strRef>
          </c:tx>
          <c:cat>
            <c:numRef>
              <c:f>[HIVanalysis_copy.xlsx]allroute!$B$29:$E$29</c:f>
              <c:numCache>
                <c:formatCode>General</c:formatCode>
                <c:ptCount val="4"/>
                <c:pt idx="0">
                  <c:v>2012</c:v>
                </c:pt>
                <c:pt idx="1">
                  <c:v>2013</c:v>
                </c:pt>
                <c:pt idx="2">
                  <c:v>2014</c:v>
                </c:pt>
                <c:pt idx="3">
                  <c:v>2015</c:v>
                </c:pt>
              </c:numCache>
            </c:numRef>
          </c:cat>
          <c:val>
            <c:numRef>
              <c:f>[HIVanalysis_copy.xlsx]allroute!$B$35:$E$35</c:f>
              <c:numCache>
                <c:formatCode>General</c:formatCode>
                <c:ptCount val="4"/>
                <c:pt idx="0">
                  <c:v>18</c:v>
                </c:pt>
                <c:pt idx="1">
                  <c:v>23</c:v>
                </c:pt>
                <c:pt idx="2">
                  <c:v>37</c:v>
                </c:pt>
                <c:pt idx="3">
                  <c:v>49</c:v>
                </c:pt>
              </c:numCache>
            </c:numRef>
          </c:val>
          <c:smooth val="0"/>
        </c:ser>
        <c:dLbls>
          <c:showLegendKey val="0"/>
          <c:showVal val="0"/>
          <c:showCatName val="0"/>
          <c:showSerName val="0"/>
          <c:showPercent val="0"/>
          <c:showBubbleSize val="0"/>
        </c:dLbls>
        <c:marker val="1"/>
        <c:smooth val="0"/>
        <c:axId val="39735680"/>
        <c:axId val="39737600"/>
      </c:lineChart>
      <c:catAx>
        <c:axId val="39735680"/>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nextTo"/>
        <c:crossAx val="39737600"/>
        <c:crosses val="autoZero"/>
        <c:auto val="1"/>
        <c:lblAlgn val="ctr"/>
        <c:lblOffset val="100"/>
        <c:noMultiLvlLbl val="0"/>
      </c:catAx>
      <c:valAx>
        <c:axId val="39737600"/>
        <c:scaling>
          <c:orientation val="minMax"/>
        </c:scaling>
        <c:delete val="0"/>
        <c:axPos val="l"/>
        <c:majorGridlines/>
        <c:title>
          <c:tx>
            <c:rich>
              <a:bodyPr rot="-5400000" vert="horz"/>
              <a:lstStyle/>
              <a:p>
                <a:pPr>
                  <a:defRPr/>
                </a:pPr>
                <a:r>
                  <a:rPr lang="en-US"/>
                  <a:t>Number of notifications</a:t>
                </a:r>
              </a:p>
            </c:rich>
          </c:tx>
          <c:layout/>
          <c:overlay val="0"/>
        </c:title>
        <c:numFmt formatCode="General" sourceLinked="1"/>
        <c:majorTickMark val="out"/>
        <c:minorTickMark val="none"/>
        <c:tickLblPos val="nextTo"/>
        <c:crossAx val="39735680"/>
        <c:crosses val="autoZero"/>
        <c:crossBetween val="between"/>
      </c:valAx>
    </c:plotArea>
    <c:legend>
      <c:legendPos val="b"/>
      <c:layout/>
      <c:overlay val="0"/>
    </c:legend>
    <c:plotVisOnly val="1"/>
    <c:dispBlanksAs val="gap"/>
    <c:showDLblsOverMax val="0"/>
  </c:chart>
  <c:spPr>
    <a:ln>
      <a:noFill/>
    </a:ln>
  </c:spPr>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tx>
            <c:strRef>
              <c:f>allmode!$A$8</c:f>
              <c:strCache>
                <c:ptCount val="1"/>
                <c:pt idx="0">
                  <c:v>Heterosexual</c:v>
                </c:pt>
              </c:strCache>
            </c:strRef>
          </c:tx>
          <c:cat>
            <c:numRef>
              <c:f>allmode!$B$6:$E$6</c:f>
              <c:numCache>
                <c:formatCode>General</c:formatCode>
                <c:ptCount val="4"/>
                <c:pt idx="0">
                  <c:v>2012</c:v>
                </c:pt>
                <c:pt idx="1">
                  <c:v>2013</c:v>
                </c:pt>
                <c:pt idx="2">
                  <c:v>2014</c:v>
                </c:pt>
                <c:pt idx="3">
                  <c:v>2015</c:v>
                </c:pt>
              </c:numCache>
            </c:numRef>
          </c:cat>
          <c:val>
            <c:numRef>
              <c:f>allmode!$B$8:$E$8</c:f>
              <c:numCache>
                <c:formatCode>General</c:formatCode>
                <c:ptCount val="4"/>
                <c:pt idx="0">
                  <c:v>24</c:v>
                </c:pt>
                <c:pt idx="1">
                  <c:v>22</c:v>
                </c:pt>
                <c:pt idx="2">
                  <c:v>36</c:v>
                </c:pt>
                <c:pt idx="3">
                  <c:v>33</c:v>
                </c:pt>
              </c:numCache>
            </c:numRef>
          </c:val>
          <c:smooth val="0"/>
        </c:ser>
        <c:ser>
          <c:idx val="2"/>
          <c:order val="1"/>
          <c:tx>
            <c:strRef>
              <c:f>allmode!$A$9</c:f>
              <c:strCache>
                <c:ptCount val="1"/>
                <c:pt idx="0">
                  <c:v>MSM</c:v>
                </c:pt>
              </c:strCache>
            </c:strRef>
          </c:tx>
          <c:spPr>
            <a:ln>
              <a:solidFill>
                <a:schemeClr val="accent4">
                  <a:lumMod val="75000"/>
                </a:schemeClr>
              </a:solidFill>
            </a:ln>
          </c:spPr>
          <c:marker>
            <c:symbol val="x"/>
            <c:size val="7"/>
            <c:spPr>
              <a:ln>
                <a:solidFill>
                  <a:schemeClr val="accent4">
                    <a:lumMod val="75000"/>
                  </a:schemeClr>
                </a:solidFill>
              </a:ln>
            </c:spPr>
          </c:marker>
          <c:cat>
            <c:numRef>
              <c:f>allmode!$B$6:$E$6</c:f>
              <c:numCache>
                <c:formatCode>General</c:formatCode>
                <c:ptCount val="4"/>
                <c:pt idx="0">
                  <c:v>2012</c:v>
                </c:pt>
                <c:pt idx="1">
                  <c:v>2013</c:v>
                </c:pt>
                <c:pt idx="2">
                  <c:v>2014</c:v>
                </c:pt>
                <c:pt idx="3">
                  <c:v>2015</c:v>
                </c:pt>
              </c:numCache>
            </c:numRef>
          </c:cat>
          <c:val>
            <c:numRef>
              <c:f>allmode!$B$9:$E$9</c:f>
              <c:numCache>
                <c:formatCode>General</c:formatCode>
                <c:ptCount val="4"/>
                <c:pt idx="0">
                  <c:v>81</c:v>
                </c:pt>
                <c:pt idx="1">
                  <c:v>118</c:v>
                </c:pt>
                <c:pt idx="2">
                  <c:v>140</c:v>
                </c:pt>
                <c:pt idx="3">
                  <c:v>218</c:v>
                </c:pt>
              </c:numCache>
            </c:numRef>
          </c:val>
          <c:smooth val="0"/>
        </c:ser>
        <c:ser>
          <c:idx val="3"/>
          <c:order val="2"/>
          <c:tx>
            <c:strRef>
              <c:f>allmode!$A$10</c:f>
              <c:strCache>
                <c:ptCount val="1"/>
                <c:pt idx="0">
                  <c:v>Other</c:v>
                </c:pt>
              </c:strCache>
            </c:strRef>
          </c:tx>
          <c:spPr>
            <a:ln>
              <a:solidFill>
                <a:schemeClr val="accent3">
                  <a:lumMod val="75000"/>
                </a:schemeClr>
              </a:solidFill>
            </a:ln>
          </c:spPr>
          <c:marker>
            <c:symbol val="triangle"/>
            <c:size val="7"/>
            <c:spPr>
              <a:solidFill>
                <a:schemeClr val="accent3">
                  <a:lumMod val="75000"/>
                </a:schemeClr>
              </a:solidFill>
              <a:ln>
                <a:solidFill>
                  <a:schemeClr val="accent3">
                    <a:lumMod val="75000"/>
                  </a:schemeClr>
                </a:solidFill>
              </a:ln>
            </c:spPr>
          </c:marker>
          <c:cat>
            <c:numRef>
              <c:f>allmode!$B$6:$E$6</c:f>
              <c:numCache>
                <c:formatCode>General</c:formatCode>
                <c:ptCount val="4"/>
                <c:pt idx="0">
                  <c:v>2012</c:v>
                </c:pt>
                <c:pt idx="1">
                  <c:v>2013</c:v>
                </c:pt>
                <c:pt idx="2">
                  <c:v>2014</c:v>
                </c:pt>
                <c:pt idx="3">
                  <c:v>2015</c:v>
                </c:pt>
              </c:numCache>
            </c:numRef>
          </c:cat>
          <c:val>
            <c:numRef>
              <c:f>allmode!$B$10:$E$10</c:f>
              <c:numCache>
                <c:formatCode>General</c:formatCode>
                <c:ptCount val="4"/>
                <c:pt idx="0">
                  <c:v>0</c:v>
                </c:pt>
                <c:pt idx="1">
                  <c:v>1</c:v>
                </c:pt>
                <c:pt idx="2">
                  <c:v>0</c:v>
                </c:pt>
                <c:pt idx="3">
                  <c:v>0</c:v>
                </c:pt>
              </c:numCache>
            </c:numRef>
          </c:val>
          <c:smooth val="0"/>
        </c:ser>
        <c:ser>
          <c:idx val="4"/>
          <c:order val="3"/>
          <c:tx>
            <c:strRef>
              <c:f>allmode!$A$11</c:f>
              <c:strCache>
                <c:ptCount val="1"/>
                <c:pt idx="0">
                  <c:v>Unknown or unspecified</c:v>
                </c:pt>
              </c:strCache>
            </c:strRef>
          </c:tx>
          <c:spPr>
            <a:ln>
              <a:solidFill>
                <a:schemeClr val="accent6"/>
              </a:solidFill>
            </a:ln>
          </c:spPr>
          <c:marker>
            <c:symbol val="circle"/>
            <c:size val="7"/>
            <c:spPr>
              <a:solidFill>
                <a:schemeClr val="accent6"/>
              </a:solidFill>
              <a:ln>
                <a:solidFill>
                  <a:schemeClr val="accent6"/>
                </a:solidFill>
              </a:ln>
            </c:spPr>
          </c:marker>
          <c:cat>
            <c:numRef>
              <c:f>allmode!$B$6:$E$6</c:f>
              <c:numCache>
                <c:formatCode>General</c:formatCode>
                <c:ptCount val="4"/>
                <c:pt idx="0">
                  <c:v>2012</c:v>
                </c:pt>
                <c:pt idx="1">
                  <c:v>2013</c:v>
                </c:pt>
                <c:pt idx="2">
                  <c:v>2014</c:v>
                </c:pt>
                <c:pt idx="3">
                  <c:v>2015</c:v>
                </c:pt>
              </c:numCache>
            </c:numRef>
          </c:cat>
          <c:val>
            <c:numRef>
              <c:f>allmode!$B$11:$E$11</c:f>
              <c:numCache>
                <c:formatCode>General</c:formatCode>
                <c:ptCount val="4"/>
                <c:pt idx="0">
                  <c:v>10</c:v>
                </c:pt>
                <c:pt idx="1">
                  <c:v>43</c:v>
                </c:pt>
                <c:pt idx="2">
                  <c:v>28</c:v>
                </c:pt>
                <c:pt idx="3">
                  <c:v>17</c:v>
                </c:pt>
              </c:numCache>
            </c:numRef>
          </c:val>
          <c:smooth val="0"/>
        </c:ser>
        <c:dLbls>
          <c:showLegendKey val="0"/>
          <c:showVal val="0"/>
          <c:showCatName val="0"/>
          <c:showSerName val="0"/>
          <c:showPercent val="0"/>
          <c:showBubbleSize val="0"/>
        </c:dLbls>
        <c:marker val="1"/>
        <c:smooth val="0"/>
        <c:axId val="95720576"/>
        <c:axId val="95722880"/>
      </c:lineChart>
      <c:catAx>
        <c:axId val="95720576"/>
        <c:scaling>
          <c:orientation val="minMax"/>
        </c:scaling>
        <c:delete val="0"/>
        <c:axPos val="b"/>
        <c:title>
          <c:tx>
            <c:rich>
              <a:bodyPr/>
              <a:lstStyle/>
              <a:p>
                <a:pPr>
                  <a:defRPr/>
                </a:pPr>
                <a:r>
                  <a:rPr lang="en-GB"/>
                  <a:t>Year</a:t>
                </a:r>
              </a:p>
            </c:rich>
          </c:tx>
          <c:layout/>
          <c:overlay val="0"/>
        </c:title>
        <c:numFmt formatCode="General" sourceLinked="1"/>
        <c:majorTickMark val="out"/>
        <c:minorTickMark val="none"/>
        <c:tickLblPos val="nextTo"/>
        <c:crossAx val="95722880"/>
        <c:crosses val="autoZero"/>
        <c:auto val="1"/>
        <c:lblAlgn val="ctr"/>
        <c:lblOffset val="100"/>
        <c:noMultiLvlLbl val="0"/>
      </c:catAx>
      <c:valAx>
        <c:axId val="95722880"/>
        <c:scaling>
          <c:orientation val="minMax"/>
        </c:scaling>
        <c:delete val="0"/>
        <c:axPos val="l"/>
        <c:majorGridlines/>
        <c:title>
          <c:tx>
            <c:rich>
              <a:bodyPr rot="-5400000" vert="horz"/>
              <a:lstStyle/>
              <a:p>
                <a:pPr>
                  <a:defRPr/>
                </a:pPr>
                <a:r>
                  <a:rPr lang="en-US"/>
                  <a:t>Number of diagnoses</a:t>
                </a:r>
              </a:p>
            </c:rich>
          </c:tx>
          <c:layout/>
          <c:overlay val="0"/>
        </c:title>
        <c:numFmt formatCode="General" sourceLinked="1"/>
        <c:majorTickMark val="out"/>
        <c:minorTickMark val="none"/>
        <c:tickLblPos val="nextTo"/>
        <c:crossAx val="95720576"/>
        <c:crosses val="autoZero"/>
        <c:crossBetween val="between"/>
      </c:valAx>
    </c:plotArea>
    <c:legend>
      <c:legendPos val="b"/>
      <c:layout/>
      <c:overlay val="0"/>
    </c:legend>
    <c:plotVisOnly val="1"/>
    <c:dispBlanksAs val="gap"/>
    <c:showDLblsOverMax val="0"/>
  </c:chart>
  <c:spPr>
    <a:ln>
      <a:noFill/>
    </a:ln>
  </c:spPr>
  <c:txPr>
    <a:bodyPr/>
    <a:lstStyle/>
    <a:p>
      <a:pPr>
        <a:defRPr sz="18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Sheet2!$P$30</c:f>
              <c:strCache>
                <c:ptCount val="1"/>
                <c:pt idx="0">
                  <c:v>Irish born</c:v>
                </c:pt>
              </c:strCache>
            </c:strRef>
          </c:tx>
          <c:marker>
            <c:symbol val="none"/>
          </c:marker>
          <c:cat>
            <c:numRef>
              <c:f>Sheet2!$Q$29:$T$29</c:f>
              <c:numCache>
                <c:formatCode>General</c:formatCode>
                <c:ptCount val="4"/>
                <c:pt idx="0">
                  <c:v>2012</c:v>
                </c:pt>
                <c:pt idx="1">
                  <c:v>2013</c:v>
                </c:pt>
                <c:pt idx="2">
                  <c:v>2014</c:v>
                </c:pt>
                <c:pt idx="3">
                  <c:v>2015</c:v>
                </c:pt>
              </c:numCache>
            </c:numRef>
          </c:cat>
          <c:val>
            <c:numRef>
              <c:f>Sheet2!$Q$30:$T$30</c:f>
              <c:numCache>
                <c:formatCode>General</c:formatCode>
                <c:ptCount val="4"/>
                <c:pt idx="0">
                  <c:v>60</c:v>
                </c:pt>
                <c:pt idx="1">
                  <c:v>55</c:v>
                </c:pt>
                <c:pt idx="2">
                  <c:v>74</c:v>
                </c:pt>
                <c:pt idx="3">
                  <c:v>98</c:v>
                </c:pt>
              </c:numCache>
            </c:numRef>
          </c:val>
          <c:smooth val="0"/>
        </c:ser>
        <c:ser>
          <c:idx val="1"/>
          <c:order val="1"/>
          <c:tx>
            <c:strRef>
              <c:f>Sheet2!$P$31</c:f>
              <c:strCache>
                <c:ptCount val="1"/>
                <c:pt idx="0">
                  <c:v>Migrant</c:v>
                </c:pt>
              </c:strCache>
            </c:strRef>
          </c:tx>
          <c:spPr>
            <a:ln>
              <a:solidFill>
                <a:schemeClr val="accent3"/>
              </a:solidFill>
            </a:ln>
          </c:spPr>
          <c:marker>
            <c:symbol val="none"/>
          </c:marker>
          <c:cat>
            <c:numRef>
              <c:f>Sheet2!$Q$29:$T$29</c:f>
              <c:numCache>
                <c:formatCode>General</c:formatCode>
                <c:ptCount val="4"/>
                <c:pt idx="0">
                  <c:v>2012</c:v>
                </c:pt>
                <c:pt idx="1">
                  <c:v>2013</c:v>
                </c:pt>
                <c:pt idx="2">
                  <c:v>2014</c:v>
                </c:pt>
                <c:pt idx="3">
                  <c:v>2015</c:v>
                </c:pt>
              </c:numCache>
            </c:numRef>
          </c:cat>
          <c:val>
            <c:numRef>
              <c:f>Sheet2!$Q$31:$T$31</c:f>
              <c:numCache>
                <c:formatCode>General</c:formatCode>
                <c:ptCount val="4"/>
                <c:pt idx="0">
                  <c:v>17</c:v>
                </c:pt>
                <c:pt idx="1">
                  <c:v>50</c:v>
                </c:pt>
                <c:pt idx="2">
                  <c:v>55</c:v>
                </c:pt>
                <c:pt idx="3">
                  <c:v>98</c:v>
                </c:pt>
              </c:numCache>
            </c:numRef>
          </c:val>
          <c:smooth val="0"/>
        </c:ser>
        <c:dLbls>
          <c:showLegendKey val="0"/>
          <c:showVal val="0"/>
          <c:showCatName val="0"/>
          <c:showSerName val="0"/>
          <c:showPercent val="0"/>
          <c:showBubbleSize val="0"/>
        </c:dLbls>
        <c:marker val="1"/>
        <c:smooth val="0"/>
        <c:axId val="97589888"/>
        <c:axId val="97596160"/>
      </c:lineChart>
      <c:catAx>
        <c:axId val="97589888"/>
        <c:scaling>
          <c:orientation val="minMax"/>
        </c:scaling>
        <c:delete val="0"/>
        <c:axPos val="b"/>
        <c:title>
          <c:tx>
            <c:rich>
              <a:bodyPr/>
              <a:lstStyle/>
              <a:p>
                <a:pPr>
                  <a:defRPr/>
                </a:pPr>
                <a:r>
                  <a:rPr lang="en-GB" dirty="0" smtClean="0"/>
                  <a:t>Year</a:t>
                </a:r>
                <a:endParaRPr lang="en-GB" dirty="0"/>
              </a:p>
            </c:rich>
          </c:tx>
          <c:layout/>
          <c:overlay val="0"/>
        </c:title>
        <c:numFmt formatCode="General" sourceLinked="1"/>
        <c:majorTickMark val="out"/>
        <c:minorTickMark val="none"/>
        <c:tickLblPos val="nextTo"/>
        <c:crossAx val="97596160"/>
        <c:crosses val="autoZero"/>
        <c:auto val="1"/>
        <c:lblAlgn val="ctr"/>
        <c:lblOffset val="100"/>
        <c:noMultiLvlLbl val="0"/>
      </c:catAx>
      <c:valAx>
        <c:axId val="97596160"/>
        <c:scaling>
          <c:orientation val="minMax"/>
        </c:scaling>
        <c:delete val="0"/>
        <c:axPos val="l"/>
        <c:majorGridlines/>
        <c:title>
          <c:tx>
            <c:rich>
              <a:bodyPr rot="-5400000" vert="horz"/>
              <a:lstStyle/>
              <a:p>
                <a:pPr>
                  <a:defRPr/>
                </a:pPr>
                <a:r>
                  <a:rPr lang="en-US" dirty="0"/>
                  <a:t>Number </a:t>
                </a:r>
                <a:r>
                  <a:rPr lang="en-US" dirty="0" smtClean="0"/>
                  <a:t>of diagnoses</a:t>
                </a:r>
                <a:endParaRPr lang="en-US" dirty="0"/>
              </a:p>
            </c:rich>
          </c:tx>
          <c:layout/>
          <c:overlay val="0"/>
        </c:title>
        <c:numFmt formatCode="General" sourceLinked="1"/>
        <c:majorTickMark val="out"/>
        <c:minorTickMark val="none"/>
        <c:tickLblPos val="nextTo"/>
        <c:crossAx val="97589888"/>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Sheet2!$K$21</c:f>
              <c:strCache>
                <c:ptCount val="1"/>
                <c:pt idx="0">
                  <c:v>Irish born</c:v>
                </c:pt>
              </c:strCache>
            </c:strRef>
          </c:tx>
          <c:marker>
            <c:symbol val="none"/>
          </c:marker>
          <c:cat>
            <c:numRef>
              <c:f>Sheet2!$L$20:$O$20</c:f>
              <c:numCache>
                <c:formatCode>General</c:formatCode>
                <c:ptCount val="4"/>
                <c:pt idx="0">
                  <c:v>2012</c:v>
                </c:pt>
                <c:pt idx="1">
                  <c:v>2013</c:v>
                </c:pt>
                <c:pt idx="2">
                  <c:v>2014</c:v>
                </c:pt>
                <c:pt idx="3">
                  <c:v>2015</c:v>
                </c:pt>
              </c:numCache>
            </c:numRef>
          </c:cat>
          <c:val>
            <c:numRef>
              <c:f>Sheet2!$L$21:$O$21</c:f>
              <c:numCache>
                <c:formatCode>General</c:formatCode>
                <c:ptCount val="4"/>
                <c:pt idx="0">
                  <c:v>3.221206706981858</c:v>
                </c:pt>
                <c:pt idx="1">
                  <c:v>2.9527728147333701</c:v>
                </c:pt>
                <c:pt idx="2">
                  <c:v>3.9728216052776251</c:v>
                </c:pt>
                <c:pt idx="3">
                  <c:v>5.2613042880703684</c:v>
                </c:pt>
              </c:numCache>
            </c:numRef>
          </c:val>
          <c:smooth val="0"/>
        </c:ser>
        <c:ser>
          <c:idx val="1"/>
          <c:order val="1"/>
          <c:tx>
            <c:strRef>
              <c:f>Sheet2!$K$22</c:f>
              <c:strCache>
                <c:ptCount val="1"/>
                <c:pt idx="0">
                  <c:v>Migrant</c:v>
                </c:pt>
              </c:strCache>
            </c:strRef>
          </c:tx>
          <c:spPr>
            <a:ln>
              <a:solidFill>
                <a:schemeClr val="accent3"/>
              </a:solidFill>
            </a:ln>
          </c:spPr>
          <c:marker>
            <c:symbol val="none"/>
          </c:marker>
          <c:cat>
            <c:numRef>
              <c:f>Sheet2!$L$20:$O$20</c:f>
              <c:numCache>
                <c:formatCode>General</c:formatCode>
                <c:ptCount val="4"/>
                <c:pt idx="0">
                  <c:v>2012</c:v>
                </c:pt>
                <c:pt idx="1">
                  <c:v>2013</c:v>
                </c:pt>
                <c:pt idx="2">
                  <c:v>2014</c:v>
                </c:pt>
                <c:pt idx="3">
                  <c:v>2015</c:v>
                </c:pt>
              </c:numCache>
            </c:numRef>
          </c:cat>
          <c:val>
            <c:numRef>
              <c:f>Sheet2!$L$22:$O$22</c:f>
              <c:numCache>
                <c:formatCode>General</c:formatCode>
                <c:ptCount val="4"/>
                <c:pt idx="0">
                  <c:v>4.7479137108576408</c:v>
                </c:pt>
                <c:pt idx="1">
                  <c:v>13.964452090757767</c:v>
                </c:pt>
                <c:pt idx="2">
                  <c:v>15.360897299833544</c:v>
                </c:pt>
                <c:pt idx="3">
                  <c:v>27.370326097885222</c:v>
                </c:pt>
              </c:numCache>
            </c:numRef>
          </c:val>
          <c:smooth val="0"/>
        </c:ser>
        <c:dLbls>
          <c:showLegendKey val="0"/>
          <c:showVal val="0"/>
          <c:showCatName val="0"/>
          <c:showSerName val="0"/>
          <c:showPercent val="0"/>
          <c:showBubbleSize val="0"/>
        </c:dLbls>
        <c:marker val="1"/>
        <c:smooth val="0"/>
        <c:axId val="97614848"/>
        <c:axId val="97645696"/>
      </c:lineChart>
      <c:catAx>
        <c:axId val="97614848"/>
        <c:scaling>
          <c:orientation val="minMax"/>
        </c:scaling>
        <c:delete val="0"/>
        <c:axPos val="b"/>
        <c:title>
          <c:tx>
            <c:rich>
              <a:bodyPr/>
              <a:lstStyle/>
              <a:p>
                <a:pPr>
                  <a:defRPr sz="1800"/>
                </a:pPr>
                <a:r>
                  <a:rPr lang="en-GB" sz="1800" dirty="0" smtClean="0"/>
                  <a:t>Year</a:t>
                </a:r>
                <a:endParaRPr lang="en-GB" sz="1800" dirty="0"/>
              </a:p>
            </c:rich>
          </c:tx>
          <c:layout/>
          <c:overlay val="0"/>
        </c:title>
        <c:numFmt formatCode="General" sourceLinked="1"/>
        <c:majorTickMark val="out"/>
        <c:minorTickMark val="none"/>
        <c:tickLblPos val="nextTo"/>
        <c:txPr>
          <a:bodyPr/>
          <a:lstStyle/>
          <a:p>
            <a:pPr>
              <a:defRPr sz="1800"/>
            </a:pPr>
            <a:endParaRPr lang="en-US"/>
          </a:p>
        </c:txPr>
        <c:crossAx val="97645696"/>
        <c:crosses val="autoZero"/>
        <c:auto val="1"/>
        <c:lblAlgn val="ctr"/>
        <c:lblOffset val="100"/>
        <c:noMultiLvlLbl val="0"/>
      </c:catAx>
      <c:valAx>
        <c:axId val="97645696"/>
        <c:scaling>
          <c:orientation val="minMax"/>
        </c:scaling>
        <c:delete val="0"/>
        <c:axPos val="l"/>
        <c:majorGridlines/>
        <c:title>
          <c:tx>
            <c:rich>
              <a:bodyPr rot="-5400000" vert="horz"/>
              <a:lstStyle/>
              <a:p>
                <a:pPr>
                  <a:defRPr sz="1800"/>
                </a:pPr>
                <a:r>
                  <a:rPr lang="en-US" sz="1800"/>
                  <a:t>Rate per 100000 male population</a:t>
                </a:r>
              </a:p>
            </c:rich>
          </c:tx>
          <c:layout/>
          <c:overlay val="0"/>
        </c:title>
        <c:numFmt formatCode="General" sourceLinked="1"/>
        <c:majorTickMark val="out"/>
        <c:minorTickMark val="none"/>
        <c:tickLblPos val="nextTo"/>
        <c:txPr>
          <a:bodyPr/>
          <a:lstStyle/>
          <a:p>
            <a:pPr>
              <a:defRPr sz="1800"/>
            </a:pPr>
            <a:endParaRPr lang="en-US"/>
          </a:p>
        </c:txPr>
        <c:crossAx val="97614848"/>
        <c:crosses val="autoZero"/>
        <c:crossBetween val="between"/>
      </c:valAx>
    </c:plotArea>
    <c:legend>
      <c:legendPos val="b"/>
      <c:layout/>
      <c:overlay val="0"/>
      <c:txPr>
        <a:bodyPr/>
        <a:lstStyle/>
        <a:p>
          <a:pPr>
            <a:defRPr sz="1800"/>
          </a:pPr>
          <a:endParaRPr lang="en-US"/>
        </a:p>
      </c:txPr>
    </c:legend>
    <c:plotVisOnly val="1"/>
    <c:dispBlanksAs val="gap"/>
    <c:showDLblsOverMax val="0"/>
  </c:chart>
  <c:txPr>
    <a:bodyPr/>
    <a:lstStyle/>
    <a:p>
      <a:pPr>
        <a:defRPr sz="20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03253726287263"/>
          <c:y val="4.3515267778666586E-2"/>
          <c:w val="0.80505894308943093"/>
          <c:h val="0.69964870203160268"/>
        </c:manualLayout>
      </c:layout>
      <c:lineChart>
        <c:grouping val="standard"/>
        <c:varyColors val="0"/>
        <c:ser>
          <c:idx val="0"/>
          <c:order val="0"/>
          <c:tx>
            <c:strRef>
              <c:f>MSMEISregionofbirth!$A$20</c:f>
              <c:strCache>
                <c:ptCount val="1"/>
                <c:pt idx="0">
                  <c:v>Ireland</c:v>
                </c:pt>
              </c:strCache>
            </c:strRef>
          </c:tx>
          <c:marker>
            <c:symbol val="triangle"/>
            <c:size val="6"/>
          </c:marker>
          <c:cat>
            <c:numRef>
              <c:f>MSMEISregionofbirth!$B$19:$E$19</c:f>
              <c:numCache>
                <c:formatCode>General</c:formatCode>
                <c:ptCount val="4"/>
                <c:pt idx="0">
                  <c:v>2012</c:v>
                </c:pt>
                <c:pt idx="1">
                  <c:v>2013</c:v>
                </c:pt>
                <c:pt idx="2">
                  <c:v>2014</c:v>
                </c:pt>
                <c:pt idx="3">
                  <c:v>2015</c:v>
                </c:pt>
              </c:numCache>
            </c:numRef>
          </c:cat>
          <c:val>
            <c:numRef>
              <c:f>MSMEISregionofbirth!$B$20:$E$20</c:f>
              <c:numCache>
                <c:formatCode>General</c:formatCode>
                <c:ptCount val="4"/>
                <c:pt idx="0">
                  <c:v>60</c:v>
                </c:pt>
                <c:pt idx="1">
                  <c:v>55</c:v>
                </c:pt>
                <c:pt idx="2">
                  <c:v>74</c:v>
                </c:pt>
                <c:pt idx="3">
                  <c:v>96</c:v>
                </c:pt>
              </c:numCache>
            </c:numRef>
          </c:val>
          <c:smooth val="0"/>
        </c:ser>
        <c:ser>
          <c:idx val="1"/>
          <c:order val="1"/>
          <c:tx>
            <c:strRef>
              <c:f>MSMEISregionofbirth!$A$21</c:f>
              <c:strCache>
                <c:ptCount val="1"/>
                <c:pt idx="0">
                  <c:v>Europe</c:v>
                </c:pt>
              </c:strCache>
            </c:strRef>
          </c:tx>
          <c:marker>
            <c:symbol val="square"/>
            <c:size val="7"/>
          </c:marker>
          <c:cat>
            <c:numRef>
              <c:f>MSMEISregionofbirth!$B$19:$E$19</c:f>
              <c:numCache>
                <c:formatCode>General</c:formatCode>
                <c:ptCount val="4"/>
                <c:pt idx="0">
                  <c:v>2012</c:v>
                </c:pt>
                <c:pt idx="1">
                  <c:v>2013</c:v>
                </c:pt>
                <c:pt idx="2">
                  <c:v>2014</c:v>
                </c:pt>
                <c:pt idx="3">
                  <c:v>2015</c:v>
                </c:pt>
              </c:numCache>
            </c:numRef>
          </c:cat>
          <c:val>
            <c:numRef>
              <c:f>MSMEISregionofbirth!$B$21:$E$21</c:f>
              <c:numCache>
                <c:formatCode>General</c:formatCode>
                <c:ptCount val="4"/>
                <c:pt idx="0">
                  <c:v>9</c:v>
                </c:pt>
                <c:pt idx="1">
                  <c:v>19</c:v>
                </c:pt>
                <c:pt idx="2">
                  <c:v>17</c:v>
                </c:pt>
                <c:pt idx="3">
                  <c:v>35</c:v>
                </c:pt>
              </c:numCache>
            </c:numRef>
          </c:val>
          <c:smooth val="0"/>
        </c:ser>
        <c:ser>
          <c:idx val="2"/>
          <c:order val="2"/>
          <c:tx>
            <c:strRef>
              <c:f>MSMEISregionofbirth!$A$22</c:f>
              <c:strCache>
                <c:ptCount val="1"/>
                <c:pt idx="0">
                  <c:v>Latin America</c:v>
                </c:pt>
              </c:strCache>
            </c:strRef>
          </c:tx>
          <c:spPr>
            <a:ln>
              <a:solidFill>
                <a:schemeClr val="accent3"/>
              </a:solidFill>
            </a:ln>
          </c:spPr>
          <c:marker>
            <c:symbol val="triangle"/>
            <c:size val="9"/>
            <c:spPr>
              <a:ln>
                <a:solidFill>
                  <a:schemeClr val="accent3"/>
                </a:solidFill>
              </a:ln>
            </c:spPr>
          </c:marker>
          <c:cat>
            <c:numRef>
              <c:f>MSMEISregionofbirth!$B$19:$E$19</c:f>
              <c:numCache>
                <c:formatCode>General</c:formatCode>
                <c:ptCount val="4"/>
                <c:pt idx="0">
                  <c:v>2012</c:v>
                </c:pt>
                <c:pt idx="1">
                  <c:v>2013</c:v>
                </c:pt>
                <c:pt idx="2">
                  <c:v>2014</c:v>
                </c:pt>
                <c:pt idx="3">
                  <c:v>2015</c:v>
                </c:pt>
              </c:numCache>
            </c:numRef>
          </c:cat>
          <c:val>
            <c:numRef>
              <c:f>MSMEISregionofbirth!$B$22:$E$22</c:f>
              <c:numCache>
                <c:formatCode>General</c:formatCode>
                <c:ptCount val="4"/>
                <c:pt idx="0">
                  <c:v>5</c:v>
                </c:pt>
                <c:pt idx="1">
                  <c:v>23</c:v>
                </c:pt>
                <c:pt idx="2">
                  <c:v>26</c:v>
                </c:pt>
                <c:pt idx="3">
                  <c:v>58</c:v>
                </c:pt>
              </c:numCache>
            </c:numRef>
          </c:val>
          <c:smooth val="0"/>
        </c:ser>
        <c:ser>
          <c:idx val="3"/>
          <c:order val="3"/>
          <c:tx>
            <c:strRef>
              <c:f>MSMEISregionofbirth!$A$23</c:f>
              <c:strCache>
                <c:ptCount val="1"/>
                <c:pt idx="0">
                  <c:v>Other</c:v>
                </c:pt>
              </c:strCache>
            </c:strRef>
          </c:tx>
          <c:spPr>
            <a:ln>
              <a:solidFill>
                <a:schemeClr val="accent4"/>
              </a:solidFill>
            </a:ln>
          </c:spPr>
          <c:marker>
            <c:spPr>
              <a:ln>
                <a:solidFill>
                  <a:schemeClr val="accent4"/>
                </a:solidFill>
              </a:ln>
            </c:spPr>
          </c:marker>
          <c:cat>
            <c:numRef>
              <c:f>MSMEISregionofbirth!$B$19:$E$19</c:f>
              <c:numCache>
                <c:formatCode>General</c:formatCode>
                <c:ptCount val="4"/>
                <c:pt idx="0">
                  <c:v>2012</c:v>
                </c:pt>
                <c:pt idx="1">
                  <c:v>2013</c:v>
                </c:pt>
                <c:pt idx="2">
                  <c:v>2014</c:v>
                </c:pt>
                <c:pt idx="3">
                  <c:v>2015</c:v>
                </c:pt>
              </c:numCache>
            </c:numRef>
          </c:cat>
          <c:val>
            <c:numRef>
              <c:f>MSMEISregionofbirth!$B$23:$E$23</c:f>
              <c:numCache>
                <c:formatCode>General</c:formatCode>
                <c:ptCount val="4"/>
                <c:pt idx="0">
                  <c:v>3</c:v>
                </c:pt>
                <c:pt idx="1">
                  <c:v>8</c:v>
                </c:pt>
                <c:pt idx="2">
                  <c:v>11</c:v>
                </c:pt>
                <c:pt idx="3">
                  <c:v>5</c:v>
                </c:pt>
              </c:numCache>
            </c:numRef>
          </c:val>
          <c:smooth val="0"/>
        </c:ser>
        <c:ser>
          <c:idx val="4"/>
          <c:order val="4"/>
          <c:tx>
            <c:strRef>
              <c:f>MSMEISregionofbirth!$A$24</c:f>
              <c:strCache>
                <c:ptCount val="1"/>
                <c:pt idx="0">
                  <c:v>Unknown</c:v>
                </c:pt>
              </c:strCache>
            </c:strRef>
          </c:tx>
          <c:cat>
            <c:numRef>
              <c:f>MSMEISregionofbirth!$B$19:$E$19</c:f>
              <c:numCache>
                <c:formatCode>General</c:formatCode>
                <c:ptCount val="4"/>
                <c:pt idx="0">
                  <c:v>2012</c:v>
                </c:pt>
                <c:pt idx="1">
                  <c:v>2013</c:v>
                </c:pt>
                <c:pt idx="2">
                  <c:v>2014</c:v>
                </c:pt>
                <c:pt idx="3">
                  <c:v>2015</c:v>
                </c:pt>
              </c:numCache>
            </c:numRef>
          </c:cat>
          <c:val>
            <c:numRef>
              <c:f>MSMEISregionofbirth!$B$24:$E$24</c:f>
              <c:numCache>
                <c:formatCode>General</c:formatCode>
                <c:ptCount val="4"/>
                <c:pt idx="0">
                  <c:v>4</c:v>
                </c:pt>
                <c:pt idx="1">
                  <c:v>13</c:v>
                </c:pt>
                <c:pt idx="2">
                  <c:v>12</c:v>
                </c:pt>
                <c:pt idx="3">
                  <c:v>24</c:v>
                </c:pt>
              </c:numCache>
            </c:numRef>
          </c:val>
          <c:smooth val="0"/>
        </c:ser>
        <c:dLbls>
          <c:showLegendKey val="0"/>
          <c:showVal val="0"/>
          <c:showCatName val="0"/>
          <c:showSerName val="0"/>
          <c:showPercent val="0"/>
          <c:showBubbleSize val="0"/>
        </c:dLbls>
        <c:marker val="1"/>
        <c:smooth val="0"/>
        <c:axId val="97691520"/>
        <c:axId val="97701888"/>
      </c:lineChart>
      <c:catAx>
        <c:axId val="97691520"/>
        <c:scaling>
          <c:orientation val="minMax"/>
        </c:scaling>
        <c:delete val="0"/>
        <c:axPos val="b"/>
        <c:title>
          <c:tx>
            <c:rich>
              <a:bodyPr/>
              <a:lstStyle/>
              <a:p>
                <a:pPr>
                  <a:defRPr sz="1800"/>
                </a:pPr>
                <a:r>
                  <a:rPr lang="en-GB" sz="1800" dirty="0" smtClean="0"/>
                  <a:t>Year</a:t>
                </a:r>
                <a:endParaRPr lang="en-GB" sz="1800" dirty="0"/>
              </a:p>
            </c:rich>
          </c:tx>
          <c:layout/>
          <c:overlay val="0"/>
        </c:title>
        <c:numFmt formatCode="General" sourceLinked="1"/>
        <c:majorTickMark val="out"/>
        <c:minorTickMark val="none"/>
        <c:tickLblPos val="nextTo"/>
        <c:txPr>
          <a:bodyPr/>
          <a:lstStyle/>
          <a:p>
            <a:pPr>
              <a:defRPr sz="1800"/>
            </a:pPr>
            <a:endParaRPr lang="en-US"/>
          </a:p>
        </c:txPr>
        <c:crossAx val="97701888"/>
        <c:crosses val="autoZero"/>
        <c:auto val="1"/>
        <c:lblAlgn val="ctr"/>
        <c:lblOffset val="100"/>
        <c:noMultiLvlLbl val="0"/>
      </c:catAx>
      <c:valAx>
        <c:axId val="97701888"/>
        <c:scaling>
          <c:orientation val="minMax"/>
        </c:scaling>
        <c:delete val="0"/>
        <c:axPos val="l"/>
        <c:majorGridlines/>
        <c:title>
          <c:tx>
            <c:rich>
              <a:bodyPr rot="-5400000" vert="horz"/>
              <a:lstStyle/>
              <a:p>
                <a:pPr>
                  <a:defRPr sz="1800"/>
                </a:pPr>
                <a:r>
                  <a:rPr lang="en-US" sz="1800" dirty="0"/>
                  <a:t>Number of </a:t>
                </a:r>
                <a:r>
                  <a:rPr lang="en-US" sz="1800" dirty="0" smtClean="0"/>
                  <a:t>diagnoses</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7691520"/>
        <c:crosses val="autoZero"/>
        <c:crossBetween val="between"/>
      </c:valAx>
      <c:spPr>
        <a:ln>
          <a:noFill/>
        </a:ln>
      </c:spPr>
    </c:plotArea>
    <c:legend>
      <c:legendPos val="b"/>
      <c:layout/>
      <c:overlay val="0"/>
      <c:txPr>
        <a:bodyPr/>
        <a:lstStyle/>
        <a:p>
          <a:pPr>
            <a:defRPr sz="1800"/>
          </a:pPr>
          <a:endParaRPr lang="en-US"/>
        </a:p>
      </c:txPr>
    </c:legend>
    <c:plotVisOnly val="1"/>
    <c:dispBlanksAs val="gap"/>
    <c:showDLblsOverMax val="0"/>
  </c:chart>
  <c:spPr>
    <a:ln>
      <a:noFill/>
    </a:ln>
  </c:spPr>
  <c:txPr>
    <a:bodyPr/>
    <a:lstStyle/>
    <a:p>
      <a:pPr>
        <a:defRPr sz="16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Sheet2!$Q$21</c:f>
              <c:strCache>
                <c:ptCount val="1"/>
                <c:pt idx="0">
                  <c:v>Ireland</c:v>
                </c:pt>
              </c:strCache>
            </c:strRef>
          </c:tx>
          <c:marker>
            <c:symbol val="none"/>
          </c:marker>
          <c:cat>
            <c:numRef>
              <c:f>Sheet2!$R$20:$U$20</c:f>
              <c:numCache>
                <c:formatCode>General</c:formatCode>
                <c:ptCount val="4"/>
                <c:pt idx="0">
                  <c:v>2012</c:v>
                </c:pt>
                <c:pt idx="1">
                  <c:v>2013</c:v>
                </c:pt>
                <c:pt idx="2">
                  <c:v>2014</c:v>
                </c:pt>
                <c:pt idx="3">
                  <c:v>2015</c:v>
                </c:pt>
              </c:numCache>
            </c:numRef>
          </c:cat>
          <c:val>
            <c:numRef>
              <c:f>Sheet2!$R$21:$U$21</c:f>
              <c:numCache>
                <c:formatCode>General</c:formatCode>
                <c:ptCount val="4"/>
                <c:pt idx="0">
                  <c:v>3.221206706981858</c:v>
                </c:pt>
                <c:pt idx="1">
                  <c:v>2.9527728147333701</c:v>
                </c:pt>
                <c:pt idx="2">
                  <c:v>3.9728216052776251</c:v>
                </c:pt>
                <c:pt idx="3">
                  <c:v>5.2613042880703684</c:v>
                </c:pt>
              </c:numCache>
            </c:numRef>
          </c:val>
          <c:smooth val="0"/>
        </c:ser>
        <c:ser>
          <c:idx val="1"/>
          <c:order val="1"/>
          <c:tx>
            <c:strRef>
              <c:f>Sheet2!$Q$22</c:f>
              <c:strCache>
                <c:ptCount val="1"/>
                <c:pt idx="0">
                  <c:v>Europe</c:v>
                </c:pt>
              </c:strCache>
            </c:strRef>
          </c:tx>
          <c:marker>
            <c:symbol val="none"/>
          </c:marker>
          <c:cat>
            <c:numRef>
              <c:f>Sheet2!$R$20:$U$20</c:f>
              <c:numCache>
                <c:formatCode>General</c:formatCode>
                <c:ptCount val="4"/>
                <c:pt idx="0">
                  <c:v>2012</c:v>
                </c:pt>
                <c:pt idx="1">
                  <c:v>2013</c:v>
                </c:pt>
                <c:pt idx="2">
                  <c:v>2014</c:v>
                </c:pt>
                <c:pt idx="3">
                  <c:v>2015</c:v>
                </c:pt>
              </c:numCache>
            </c:numRef>
          </c:cat>
          <c:val>
            <c:numRef>
              <c:f>Sheet2!$R$22:$U$22</c:f>
              <c:numCache>
                <c:formatCode>General</c:formatCode>
                <c:ptCount val="4"/>
                <c:pt idx="0">
                  <c:v>3.1365223634044512</c:v>
                </c:pt>
                <c:pt idx="1">
                  <c:v>6.6215472116316194</c:v>
                </c:pt>
                <c:pt idx="2">
                  <c:v>6.2730447268089025</c:v>
                </c:pt>
                <c:pt idx="3">
                  <c:v>12.197586968795086</c:v>
                </c:pt>
              </c:numCache>
            </c:numRef>
          </c:val>
          <c:smooth val="0"/>
        </c:ser>
        <c:ser>
          <c:idx val="2"/>
          <c:order val="2"/>
          <c:tx>
            <c:strRef>
              <c:f>Sheet2!$Q$23</c:f>
              <c:strCache>
                <c:ptCount val="1"/>
                <c:pt idx="0">
                  <c:v>Latin America</c:v>
                </c:pt>
              </c:strCache>
            </c:strRef>
          </c:tx>
          <c:marker>
            <c:symbol val="none"/>
          </c:marker>
          <c:cat>
            <c:numRef>
              <c:f>Sheet2!$R$20:$U$20</c:f>
              <c:numCache>
                <c:formatCode>General</c:formatCode>
                <c:ptCount val="4"/>
                <c:pt idx="0">
                  <c:v>2012</c:v>
                </c:pt>
                <c:pt idx="1">
                  <c:v>2013</c:v>
                </c:pt>
                <c:pt idx="2">
                  <c:v>2014</c:v>
                </c:pt>
                <c:pt idx="3">
                  <c:v>2015</c:v>
                </c:pt>
              </c:numCache>
            </c:numRef>
          </c:cat>
          <c:val>
            <c:numRef>
              <c:f>Sheet2!$R$23:$U$23</c:f>
              <c:numCache>
                <c:formatCode>General</c:formatCode>
                <c:ptCount val="4"/>
                <c:pt idx="0">
                  <c:v>76.593137254901961</c:v>
                </c:pt>
                <c:pt idx="1">
                  <c:v>352.32843137254901</c:v>
                </c:pt>
                <c:pt idx="2">
                  <c:v>398.28431372549016</c:v>
                </c:pt>
                <c:pt idx="3">
                  <c:v>888.48039215686276</c:v>
                </c:pt>
              </c:numCache>
            </c:numRef>
          </c:val>
          <c:smooth val="0"/>
        </c:ser>
        <c:dLbls>
          <c:showLegendKey val="0"/>
          <c:showVal val="0"/>
          <c:showCatName val="0"/>
          <c:showSerName val="0"/>
          <c:showPercent val="0"/>
          <c:showBubbleSize val="0"/>
        </c:dLbls>
        <c:marker val="1"/>
        <c:smooth val="0"/>
        <c:axId val="97807360"/>
        <c:axId val="97817728"/>
      </c:lineChart>
      <c:catAx>
        <c:axId val="97807360"/>
        <c:scaling>
          <c:orientation val="minMax"/>
        </c:scaling>
        <c:delete val="0"/>
        <c:axPos val="b"/>
        <c:title>
          <c:tx>
            <c:rich>
              <a:bodyPr/>
              <a:lstStyle/>
              <a:p>
                <a:pPr>
                  <a:defRPr sz="1800"/>
                </a:pPr>
                <a:r>
                  <a:rPr lang="en-GB" sz="1800" dirty="0" smtClean="0"/>
                  <a:t>Year</a:t>
                </a:r>
              </a:p>
            </c:rich>
          </c:tx>
          <c:layout/>
          <c:overlay val="0"/>
        </c:title>
        <c:numFmt formatCode="General" sourceLinked="1"/>
        <c:majorTickMark val="out"/>
        <c:minorTickMark val="none"/>
        <c:tickLblPos val="nextTo"/>
        <c:txPr>
          <a:bodyPr/>
          <a:lstStyle/>
          <a:p>
            <a:pPr>
              <a:defRPr sz="1800"/>
            </a:pPr>
            <a:endParaRPr lang="en-US"/>
          </a:p>
        </c:txPr>
        <c:crossAx val="97817728"/>
        <c:crosses val="autoZero"/>
        <c:auto val="1"/>
        <c:lblAlgn val="ctr"/>
        <c:lblOffset val="100"/>
        <c:noMultiLvlLbl val="0"/>
      </c:catAx>
      <c:valAx>
        <c:axId val="97817728"/>
        <c:scaling>
          <c:logBase val="10"/>
          <c:orientation val="minMax"/>
        </c:scaling>
        <c:delete val="0"/>
        <c:axPos val="l"/>
        <c:majorGridlines/>
        <c:title>
          <c:tx>
            <c:rich>
              <a:bodyPr rot="-5400000" vert="horz"/>
              <a:lstStyle/>
              <a:p>
                <a:pPr>
                  <a:defRPr sz="1800"/>
                </a:pPr>
                <a:r>
                  <a:rPr lang="en-US" sz="1800" dirty="0"/>
                  <a:t>Rate per </a:t>
                </a:r>
                <a:r>
                  <a:rPr lang="en-US" sz="1800" dirty="0" smtClean="0"/>
                  <a:t>100,000 </a:t>
                </a:r>
                <a:r>
                  <a:rPr lang="en-US" sz="1800" dirty="0"/>
                  <a:t>male </a:t>
                </a:r>
                <a:r>
                  <a:rPr lang="en-US" sz="1800" dirty="0" smtClean="0"/>
                  <a:t>population</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7807360"/>
        <c:crosses val="autoZero"/>
        <c:crossBetween val="between"/>
      </c:valAx>
    </c:plotArea>
    <c:legend>
      <c:legendPos val="b"/>
      <c:layout/>
      <c:overlay val="0"/>
      <c:txPr>
        <a:bodyPr/>
        <a:lstStyle/>
        <a:p>
          <a:pPr>
            <a:defRPr sz="1800"/>
          </a:pPr>
          <a:endParaRPr lang="en-US"/>
        </a:p>
      </c:txPr>
    </c:legend>
    <c:plotVisOnly val="1"/>
    <c:dispBlanksAs val="gap"/>
    <c:showDLblsOverMax val="0"/>
  </c:chart>
  <c:txPr>
    <a:bodyPr/>
    <a:lstStyle/>
    <a:p>
      <a:pPr>
        <a:defRPr sz="16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[syphilis.xlsx]early x month!PivotTable1</c:name>
    <c:fmtId val="-1"/>
  </c:pivotSource>
  <c:chart>
    <c:autoTitleDeleted val="1"/>
    <c:pivotFmts>
      <c:pivotFmt>
        <c:idx val="0"/>
        <c:marker>
          <c:symbol val="none"/>
        </c:marker>
      </c:pivotFmt>
      <c:pivotFmt>
        <c:idx val="1"/>
        <c:marker>
          <c:symbol val="none"/>
        </c:marker>
      </c:pivotFmt>
      <c:pivotFmt>
        <c:idx val="2"/>
        <c:marker>
          <c:symbol val="none"/>
        </c:marker>
      </c:pivotFmt>
      <c:pivotFmt>
        <c:idx val="3"/>
        <c:spPr>
          <a:ln>
            <a:prstDash val="sysDot"/>
          </a:ln>
        </c:spPr>
        <c:marker>
          <c:symbol val="none"/>
        </c:marker>
      </c:pivotFmt>
      <c:pivotFmt>
        <c:idx val="4"/>
        <c:marker>
          <c:symbol val="none"/>
        </c:marker>
      </c:pivotFmt>
      <c:pivotFmt>
        <c:idx val="5"/>
        <c:spPr>
          <a:ln>
            <a:prstDash val="sysDot"/>
          </a:ln>
        </c:spPr>
        <c:marker>
          <c:symbol val="none"/>
        </c:marker>
      </c:pivotFmt>
      <c:pivotFmt>
        <c:idx val="6"/>
        <c:marker>
          <c:symbol val="none"/>
        </c:marker>
      </c:pivotFmt>
      <c:pivotFmt>
        <c:idx val="7"/>
        <c:spPr>
          <a:ln>
            <a:prstDash val="sysDot"/>
          </a:ln>
        </c:spPr>
        <c:marker>
          <c:symbol val="none"/>
        </c:marker>
      </c:pivotFmt>
    </c:pivotFmts>
    <c:plotArea>
      <c:layout/>
      <c:lineChart>
        <c:grouping val="standard"/>
        <c:varyColors val="0"/>
        <c:ser>
          <c:idx val="0"/>
          <c:order val="0"/>
          <c:tx>
            <c:strRef>
              <c:f>'early x month'!$H$1</c:f>
              <c:strCache>
                <c:ptCount val="1"/>
                <c:pt idx="0">
                  <c:v>Early infectios syphilis</c:v>
                </c:pt>
              </c:strCache>
            </c:strRef>
          </c:tx>
          <c:marker>
            <c:symbol val="none"/>
          </c:marker>
          <c:cat>
            <c:multiLvlStrRef>
              <c:f>'early x month'!$G$2:$G$37</c:f>
              <c:multiLvlStrCache>
                <c:ptCount val="32"/>
                <c:lvl>
                  <c:pt idx="0">
                    <c:v>1</c:v>
                  </c:pt>
                  <c:pt idx="1">
                    <c:v>2</c:v>
                  </c:pt>
                  <c:pt idx="2">
                    <c:v>3</c:v>
                  </c:pt>
                  <c:pt idx="3">
                    <c:v>4</c:v>
                  </c:pt>
                  <c:pt idx="4">
                    <c:v>5</c:v>
                  </c:pt>
                  <c:pt idx="5">
                    <c:v>6</c:v>
                  </c:pt>
                  <c:pt idx="6">
                    <c:v>7</c:v>
                  </c:pt>
                  <c:pt idx="7">
                    <c:v>8</c:v>
                  </c:pt>
                  <c:pt idx="8">
                    <c:v>9</c:v>
                  </c:pt>
                  <c:pt idx="9">
                    <c:v>10</c:v>
                  </c:pt>
                  <c:pt idx="10">
                    <c:v>11</c:v>
                  </c:pt>
                  <c:pt idx="11">
                    <c:v>12</c:v>
                  </c:pt>
                  <c:pt idx="12">
                    <c:v>1</c:v>
                  </c:pt>
                  <c:pt idx="13">
                    <c:v>2</c:v>
                  </c:pt>
                  <c:pt idx="14">
                    <c:v>3</c:v>
                  </c:pt>
                  <c:pt idx="15">
                    <c:v>4</c:v>
                  </c:pt>
                  <c:pt idx="16">
                    <c:v>5</c:v>
                  </c:pt>
                  <c:pt idx="17">
                    <c:v>6</c:v>
                  </c:pt>
                  <c:pt idx="18">
                    <c:v>7</c:v>
                  </c:pt>
                  <c:pt idx="19">
                    <c:v>8</c:v>
                  </c:pt>
                  <c:pt idx="20">
                    <c:v>9</c:v>
                  </c:pt>
                  <c:pt idx="21">
                    <c:v>10</c:v>
                  </c:pt>
                  <c:pt idx="22">
                    <c:v>11</c:v>
                  </c:pt>
                  <c:pt idx="23">
                    <c:v>12</c:v>
                  </c:pt>
                  <c:pt idx="24">
                    <c:v>1</c:v>
                  </c:pt>
                  <c:pt idx="25">
                    <c:v>2</c:v>
                  </c:pt>
                  <c:pt idx="26">
                    <c:v>3</c:v>
                  </c:pt>
                  <c:pt idx="27">
                    <c:v>4</c:v>
                  </c:pt>
                  <c:pt idx="28">
                    <c:v>5</c:v>
                  </c:pt>
                  <c:pt idx="29">
                    <c:v>6</c:v>
                  </c:pt>
                  <c:pt idx="30">
                    <c:v>7</c:v>
                  </c:pt>
                  <c:pt idx="31">
                    <c:v>8</c:v>
                  </c:pt>
                </c:lvl>
                <c:lvl>
                  <c:pt idx="0">
                    <c:v>2014</c:v>
                  </c:pt>
                  <c:pt idx="12">
                    <c:v>2015</c:v>
                  </c:pt>
                  <c:pt idx="24">
                    <c:v>2016</c:v>
                  </c:pt>
                </c:lvl>
              </c:multiLvlStrCache>
            </c:multiLvlStrRef>
          </c:cat>
          <c:val>
            <c:numRef>
              <c:f>'early x month'!$H$2:$H$37</c:f>
              <c:numCache>
                <c:formatCode>General</c:formatCode>
                <c:ptCount val="32"/>
                <c:pt idx="0">
                  <c:v>11</c:v>
                </c:pt>
                <c:pt idx="1">
                  <c:v>16</c:v>
                </c:pt>
                <c:pt idx="2">
                  <c:v>18</c:v>
                </c:pt>
                <c:pt idx="3">
                  <c:v>23</c:v>
                </c:pt>
                <c:pt idx="4">
                  <c:v>15</c:v>
                </c:pt>
                <c:pt idx="5">
                  <c:v>14</c:v>
                </c:pt>
                <c:pt idx="6">
                  <c:v>21</c:v>
                </c:pt>
                <c:pt idx="7">
                  <c:v>20</c:v>
                </c:pt>
                <c:pt idx="8">
                  <c:v>16</c:v>
                </c:pt>
                <c:pt idx="9">
                  <c:v>14</c:v>
                </c:pt>
                <c:pt idx="10">
                  <c:v>18</c:v>
                </c:pt>
                <c:pt idx="11">
                  <c:v>18</c:v>
                </c:pt>
                <c:pt idx="12">
                  <c:v>24</c:v>
                </c:pt>
                <c:pt idx="13">
                  <c:v>13</c:v>
                </c:pt>
                <c:pt idx="14">
                  <c:v>13</c:v>
                </c:pt>
                <c:pt idx="15">
                  <c:v>18</c:v>
                </c:pt>
                <c:pt idx="16">
                  <c:v>19</c:v>
                </c:pt>
                <c:pt idx="17">
                  <c:v>17</c:v>
                </c:pt>
                <c:pt idx="18">
                  <c:v>24</c:v>
                </c:pt>
                <c:pt idx="19">
                  <c:v>23</c:v>
                </c:pt>
                <c:pt idx="20">
                  <c:v>26</c:v>
                </c:pt>
                <c:pt idx="21">
                  <c:v>37</c:v>
                </c:pt>
                <c:pt idx="22">
                  <c:v>27</c:v>
                </c:pt>
                <c:pt idx="23">
                  <c:v>28</c:v>
                </c:pt>
                <c:pt idx="24">
                  <c:v>21</c:v>
                </c:pt>
                <c:pt idx="25">
                  <c:v>19</c:v>
                </c:pt>
                <c:pt idx="26">
                  <c:v>26</c:v>
                </c:pt>
                <c:pt idx="27">
                  <c:v>9</c:v>
                </c:pt>
                <c:pt idx="28">
                  <c:v>14</c:v>
                </c:pt>
                <c:pt idx="29">
                  <c:v>11</c:v>
                </c:pt>
                <c:pt idx="30">
                  <c:v>23</c:v>
                </c:pt>
                <c:pt idx="31">
                  <c:v>19</c:v>
                </c:pt>
              </c:numCache>
            </c:numRef>
          </c:val>
          <c:smooth val="0"/>
        </c:ser>
        <c:dLbls>
          <c:showLegendKey val="0"/>
          <c:showVal val="0"/>
          <c:showCatName val="0"/>
          <c:showSerName val="0"/>
          <c:showPercent val="0"/>
          <c:showBubbleSize val="0"/>
        </c:dLbls>
        <c:marker val="1"/>
        <c:smooth val="0"/>
        <c:axId val="97859456"/>
        <c:axId val="97860992"/>
      </c:lineChart>
      <c:lineChart>
        <c:grouping val="standard"/>
        <c:varyColors val="0"/>
        <c:ser>
          <c:idx val="1"/>
          <c:order val="1"/>
          <c:tx>
            <c:strRef>
              <c:f>'early x month'!$I$1</c:f>
              <c:strCache>
                <c:ptCount val="1"/>
                <c:pt idx="0">
                  <c:v>% cases with stage recorded</c:v>
                </c:pt>
              </c:strCache>
            </c:strRef>
          </c:tx>
          <c:spPr>
            <a:ln>
              <a:prstDash val="sysDot"/>
            </a:ln>
          </c:spPr>
          <c:marker>
            <c:symbol val="none"/>
          </c:marker>
          <c:cat>
            <c:multiLvlStrRef>
              <c:f>'early x month'!$G$2:$G$37</c:f>
              <c:multiLvlStrCache>
                <c:ptCount val="32"/>
                <c:lvl>
                  <c:pt idx="0">
                    <c:v>1</c:v>
                  </c:pt>
                  <c:pt idx="1">
                    <c:v>2</c:v>
                  </c:pt>
                  <c:pt idx="2">
                    <c:v>3</c:v>
                  </c:pt>
                  <c:pt idx="3">
                    <c:v>4</c:v>
                  </c:pt>
                  <c:pt idx="4">
                    <c:v>5</c:v>
                  </c:pt>
                  <c:pt idx="5">
                    <c:v>6</c:v>
                  </c:pt>
                  <c:pt idx="6">
                    <c:v>7</c:v>
                  </c:pt>
                  <c:pt idx="7">
                    <c:v>8</c:v>
                  </c:pt>
                  <c:pt idx="8">
                    <c:v>9</c:v>
                  </c:pt>
                  <c:pt idx="9">
                    <c:v>10</c:v>
                  </c:pt>
                  <c:pt idx="10">
                    <c:v>11</c:v>
                  </c:pt>
                  <c:pt idx="11">
                    <c:v>12</c:v>
                  </c:pt>
                  <c:pt idx="12">
                    <c:v>1</c:v>
                  </c:pt>
                  <c:pt idx="13">
                    <c:v>2</c:v>
                  </c:pt>
                  <c:pt idx="14">
                    <c:v>3</c:v>
                  </c:pt>
                  <c:pt idx="15">
                    <c:v>4</c:v>
                  </c:pt>
                  <c:pt idx="16">
                    <c:v>5</c:v>
                  </c:pt>
                  <c:pt idx="17">
                    <c:v>6</c:v>
                  </c:pt>
                  <c:pt idx="18">
                    <c:v>7</c:v>
                  </c:pt>
                  <c:pt idx="19">
                    <c:v>8</c:v>
                  </c:pt>
                  <c:pt idx="20">
                    <c:v>9</c:v>
                  </c:pt>
                  <c:pt idx="21">
                    <c:v>10</c:v>
                  </c:pt>
                  <c:pt idx="22">
                    <c:v>11</c:v>
                  </c:pt>
                  <c:pt idx="23">
                    <c:v>12</c:v>
                  </c:pt>
                  <c:pt idx="24">
                    <c:v>1</c:v>
                  </c:pt>
                  <c:pt idx="25">
                    <c:v>2</c:v>
                  </c:pt>
                  <c:pt idx="26">
                    <c:v>3</c:v>
                  </c:pt>
                  <c:pt idx="27">
                    <c:v>4</c:v>
                  </c:pt>
                  <c:pt idx="28">
                    <c:v>5</c:v>
                  </c:pt>
                  <c:pt idx="29">
                    <c:v>6</c:v>
                  </c:pt>
                  <c:pt idx="30">
                    <c:v>7</c:v>
                  </c:pt>
                  <c:pt idx="31">
                    <c:v>8</c:v>
                  </c:pt>
                </c:lvl>
                <c:lvl>
                  <c:pt idx="0">
                    <c:v>2014</c:v>
                  </c:pt>
                  <c:pt idx="12">
                    <c:v>2015</c:v>
                  </c:pt>
                  <c:pt idx="24">
                    <c:v>2016</c:v>
                  </c:pt>
                </c:lvl>
              </c:multiLvlStrCache>
            </c:multiLvlStrRef>
          </c:cat>
          <c:val>
            <c:numRef>
              <c:f>'early x month'!$I$2:$I$37</c:f>
              <c:numCache>
                <c:formatCode>General</c:formatCode>
                <c:ptCount val="32"/>
                <c:pt idx="0">
                  <c:v>68.75</c:v>
                </c:pt>
                <c:pt idx="1">
                  <c:v>84.210526315789465</c:v>
                </c:pt>
                <c:pt idx="2">
                  <c:v>94.73684210526315</c:v>
                </c:pt>
                <c:pt idx="3">
                  <c:v>74.193548387096769</c:v>
                </c:pt>
                <c:pt idx="4">
                  <c:v>65.217391304347828</c:v>
                </c:pt>
                <c:pt idx="5">
                  <c:v>70</c:v>
                </c:pt>
                <c:pt idx="6">
                  <c:v>72.41379310344827</c:v>
                </c:pt>
                <c:pt idx="7">
                  <c:v>95.238095238095227</c:v>
                </c:pt>
                <c:pt idx="8">
                  <c:v>76.19047619047619</c:v>
                </c:pt>
                <c:pt idx="9">
                  <c:v>58.333333333333336</c:v>
                </c:pt>
                <c:pt idx="10">
                  <c:v>64.285714285714292</c:v>
                </c:pt>
                <c:pt idx="11">
                  <c:v>72</c:v>
                </c:pt>
                <c:pt idx="12">
                  <c:v>92.307692307692307</c:v>
                </c:pt>
                <c:pt idx="13">
                  <c:v>76.470588235294116</c:v>
                </c:pt>
                <c:pt idx="14">
                  <c:v>56.521739130434781</c:v>
                </c:pt>
                <c:pt idx="15">
                  <c:v>66.666666666666657</c:v>
                </c:pt>
                <c:pt idx="16">
                  <c:v>70.370370370370367</c:v>
                </c:pt>
                <c:pt idx="17">
                  <c:v>45.945945945945951</c:v>
                </c:pt>
                <c:pt idx="18">
                  <c:v>52.173913043478258</c:v>
                </c:pt>
                <c:pt idx="19">
                  <c:v>60.526315789473685</c:v>
                </c:pt>
                <c:pt idx="20">
                  <c:v>59.090909090909093</c:v>
                </c:pt>
                <c:pt idx="21">
                  <c:v>68.518518518518519</c:v>
                </c:pt>
                <c:pt idx="22">
                  <c:v>57.446808510638306</c:v>
                </c:pt>
                <c:pt idx="23">
                  <c:v>53.846153846153847</c:v>
                </c:pt>
                <c:pt idx="24">
                  <c:v>40.384615384615387</c:v>
                </c:pt>
                <c:pt idx="25">
                  <c:v>43.18181818181818</c:v>
                </c:pt>
                <c:pt idx="26">
                  <c:v>46.428571428571431</c:v>
                </c:pt>
                <c:pt idx="27">
                  <c:v>25</c:v>
                </c:pt>
                <c:pt idx="28">
                  <c:v>30.434782608695656</c:v>
                </c:pt>
                <c:pt idx="29">
                  <c:v>16.417910447761194</c:v>
                </c:pt>
              </c:numCache>
            </c:numRef>
          </c:val>
          <c:smooth val="0"/>
        </c:ser>
        <c:dLbls>
          <c:showLegendKey val="0"/>
          <c:showVal val="0"/>
          <c:showCatName val="0"/>
          <c:showSerName val="0"/>
          <c:showPercent val="0"/>
          <c:showBubbleSize val="0"/>
        </c:dLbls>
        <c:marker val="1"/>
        <c:smooth val="0"/>
        <c:axId val="97873280"/>
        <c:axId val="97871360"/>
      </c:lineChart>
      <c:catAx>
        <c:axId val="97859456"/>
        <c:scaling>
          <c:orientation val="minMax"/>
        </c:scaling>
        <c:delete val="0"/>
        <c:axPos val="b"/>
        <c:majorTickMark val="out"/>
        <c:minorTickMark val="none"/>
        <c:tickLblPos val="nextTo"/>
        <c:crossAx val="97860992"/>
        <c:crosses val="autoZero"/>
        <c:auto val="1"/>
        <c:lblAlgn val="ctr"/>
        <c:lblOffset val="100"/>
        <c:noMultiLvlLbl val="0"/>
      </c:catAx>
      <c:valAx>
        <c:axId val="97860992"/>
        <c:scaling>
          <c:orientation val="minMax"/>
        </c:scaling>
        <c:delete val="0"/>
        <c:axPos val="l"/>
        <c:majorGridlines/>
        <c:title>
          <c:tx>
            <c:rich>
              <a:bodyPr rot="-5400000" vert="horz"/>
              <a:lstStyle/>
              <a:p>
                <a:pPr>
                  <a:defRPr/>
                </a:pPr>
                <a:r>
                  <a:rPr lang="en-US"/>
                  <a:t>Number of early infectious syphilis cases</a:t>
                </a:r>
              </a:p>
            </c:rich>
          </c:tx>
          <c:layout/>
          <c:overlay val="0"/>
        </c:title>
        <c:numFmt formatCode="General" sourceLinked="1"/>
        <c:majorTickMark val="out"/>
        <c:minorTickMark val="none"/>
        <c:tickLblPos val="nextTo"/>
        <c:crossAx val="97859456"/>
        <c:crosses val="autoZero"/>
        <c:crossBetween val="between"/>
      </c:valAx>
      <c:valAx>
        <c:axId val="97871360"/>
        <c:scaling>
          <c:orientation val="minMax"/>
          <c:max val="100"/>
        </c:scaling>
        <c:delete val="0"/>
        <c:axPos val="r"/>
        <c:title>
          <c:tx>
            <c:rich>
              <a:bodyPr rot="-5400000" vert="horz"/>
              <a:lstStyle/>
              <a:p>
                <a:pPr>
                  <a:defRPr/>
                </a:pPr>
                <a:r>
                  <a:rPr lang="en-US"/>
                  <a:t>% cases with stage recorded</a:t>
                </a:r>
              </a:p>
            </c:rich>
          </c:tx>
          <c:layout/>
          <c:overlay val="0"/>
        </c:title>
        <c:numFmt formatCode="General" sourceLinked="1"/>
        <c:majorTickMark val="out"/>
        <c:minorTickMark val="none"/>
        <c:tickLblPos val="nextTo"/>
        <c:crossAx val="97873280"/>
        <c:crosses val="max"/>
        <c:crossBetween val="between"/>
      </c:valAx>
      <c:catAx>
        <c:axId val="97873280"/>
        <c:scaling>
          <c:orientation val="minMax"/>
        </c:scaling>
        <c:delete val="1"/>
        <c:axPos val="b"/>
        <c:majorTickMark val="out"/>
        <c:minorTickMark val="none"/>
        <c:tickLblPos val="nextTo"/>
        <c:crossAx val="97871360"/>
        <c:crosses val="autoZero"/>
        <c:auto val="1"/>
        <c:lblAlgn val="ctr"/>
        <c:lblOffset val="100"/>
        <c:noMultiLvlLbl val="0"/>
      </c:catAx>
    </c:plotArea>
    <c:legend>
      <c:legendPos val="b"/>
      <c:layout/>
      <c:overlay val="0"/>
    </c:legend>
    <c:plotVisOnly val="1"/>
    <c:dispBlanksAs val="gap"/>
    <c:showDLblsOverMax val="0"/>
  </c:chart>
  <c:spPr>
    <a:ln>
      <a:solidFill>
        <a:schemeClr val="tx1"/>
      </a:solidFill>
    </a:ln>
  </c:spPr>
  <c:txPr>
    <a:bodyPr/>
    <a:lstStyle/>
    <a:p>
      <a:pPr>
        <a:defRPr sz="1400"/>
      </a:pPr>
      <a:endParaRPr lang="en-US"/>
    </a:p>
  </c:txPr>
  <c:externalData r:id="rId1">
    <c:autoUpdate val="0"/>
  </c:externalData>
  <c:userShapes r:id="rId2"/>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128139429095574"/>
          <c:y val="2.6707931218940304E-2"/>
          <c:w val="0.85569486453196564"/>
          <c:h val="0.60339497511270923"/>
        </c:manualLayout>
      </c:layout>
      <c:lineChart>
        <c:grouping val="standard"/>
        <c:varyColors val="0"/>
        <c:ser>
          <c:idx val="0"/>
          <c:order val="0"/>
          <c:tx>
            <c:strRef>
              <c:f>'[HIVanalysis_copy.xlsx]male msm by not date'!$Q$3</c:f>
              <c:strCache>
                <c:ptCount val="1"/>
                <c:pt idx="0">
                  <c:v>MSM</c:v>
                </c:pt>
              </c:strCache>
            </c:strRef>
          </c:tx>
          <c:marker>
            <c:symbol val="none"/>
          </c:marker>
          <c:cat>
            <c:multiLvlStrRef>
              <c:f>'[HIVanalysis_copy.xlsx]male msm by not date'!$O$4:$P$23</c:f>
              <c:multiLvlStrCache>
                <c:ptCount val="20"/>
                <c:lvl>
                  <c:pt idx="0">
                    <c:v>1</c:v>
                  </c:pt>
                  <c:pt idx="1">
                    <c:v>2</c:v>
                  </c:pt>
                  <c:pt idx="2">
                    <c:v>3</c:v>
                  </c:pt>
                  <c:pt idx="3">
                    <c:v>4</c:v>
                  </c:pt>
                  <c:pt idx="4">
                    <c:v>5</c:v>
                  </c:pt>
                  <c:pt idx="5">
                    <c:v>6</c:v>
                  </c:pt>
                  <c:pt idx="6">
                    <c:v>7</c:v>
                  </c:pt>
                  <c:pt idx="7">
                    <c:v>8</c:v>
                  </c:pt>
                  <c:pt idx="8">
                    <c:v>9</c:v>
                  </c:pt>
                  <c:pt idx="9">
                    <c:v>10</c:v>
                  </c:pt>
                  <c:pt idx="10">
                    <c:v>11</c:v>
                  </c:pt>
                  <c:pt idx="11">
                    <c:v>12</c:v>
                  </c:pt>
                  <c:pt idx="12">
                    <c:v>1</c:v>
                  </c:pt>
                  <c:pt idx="13">
                    <c:v>2</c:v>
                  </c:pt>
                  <c:pt idx="14">
                    <c:v>3</c:v>
                  </c:pt>
                  <c:pt idx="15">
                    <c:v>4</c:v>
                  </c:pt>
                  <c:pt idx="16">
                    <c:v>5</c:v>
                  </c:pt>
                  <c:pt idx="17">
                    <c:v>6</c:v>
                  </c:pt>
                  <c:pt idx="18">
                    <c:v>7</c:v>
                  </c:pt>
                  <c:pt idx="19">
                    <c:v>8</c:v>
                  </c:pt>
                </c:lvl>
                <c:lvl>
                  <c:pt idx="0">
                    <c:v>2015</c:v>
                  </c:pt>
                  <c:pt idx="12">
                    <c:v>2016</c:v>
                  </c:pt>
                </c:lvl>
              </c:multiLvlStrCache>
            </c:multiLvlStrRef>
          </c:cat>
          <c:val>
            <c:numRef>
              <c:f>'[HIVanalysis_copy.xlsx]male msm by not date'!$Q$4:$Q$23</c:f>
              <c:numCache>
                <c:formatCode>General</c:formatCode>
                <c:ptCount val="20"/>
                <c:pt idx="0">
                  <c:v>13.333333333333334</c:v>
                </c:pt>
                <c:pt idx="1">
                  <c:v>13</c:v>
                </c:pt>
                <c:pt idx="2">
                  <c:v>18.333333333333332</c:v>
                </c:pt>
                <c:pt idx="3">
                  <c:v>15.333333333333334</c:v>
                </c:pt>
                <c:pt idx="4">
                  <c:v>20.666666666666668</c:v>
                </c:pt>
                <c:pt idx="5">
                  <c:v>17.666666666666668</c:v>
                </c:pt>
                <c:pt idx="6">
                  <c:v>27.333333333333332</c:v>
                </c:pt>
                <c:pt idx="7">
                  <c:v>24</c:v>
                </c:pt>
                <c:pt idx="8">
                  <c:v>27.666666666666668</c:v>
                </c:pt>
                <c:pt idx="9">
                  <c:v>21.333333333333332</c:v>
                </c:pt>
                <c:pt idx="10">
                  <c:v>24.666666666666668</c:v>
                </c:pt>
                <c:pt idx="11">
                  <c:v>22</c:v>
                </c:pt>
                <c:pt idx="12">
                  <c:v>23</c:v>
                </c:pt>
                <c:pt idx="13">
                  <c:v>22</c:v>
                </c:pt>
                <c:pt idx="14">
                  <c:v>23.333333333333332</c:v>
                </c:pt>
                <c:pt idx="15">
                  <c:v>19</c:v>
                </c:pt>
                <c:pt idx="16">
                  <c:v>19.666666666666668</c:v>
                </c:pt>
                <c:pt idx="17">
                  <c:v>15</c:v>
                </c:pt>
              </c:numCache>
            </c:numRef>
          </c:val>
          <c:smooth val="0"/>
        </c:ser>
        <c:ser>
          <c:idx val="1"/>
          <c:order val="1"/>
          <c:tx>
            <c:strRef>
              <c:f>'[HIVanalysis_copy.xlsx]male msm by not date'!$R$3</c:f>
              <c:strCache>
                <c:ptCount val="1"/>
                <c:pt idx="0">
                  <c:v>All male</c:v>
                </c:pt>
              </c:strCache>
            </c:strRef>
          </c:tx>
          <c:marker>
            <c:symbol val="none"/>
          </c:marker>
          <c:cat>
            <c:multiLvlStrRef>
              <c:f>'[HIVanalysis_copy.xlsx]male msm by not date'!$O$4:$P$23</c:f>
              <c:multiLvlStrCache>
                <c:ptCount val="20"/>
                <c:lvl>
                  <c:pt idx="0">
                    <c:v>1</c:v>
                  </c:pt>
                  <c:pt idx="1">
                    <c:v>2</c:v>
                  </c:pt>
                  <c:pt idx="2">
                    <c:v>3</c:v>
                  </c:pt>
                  <c:pt idx="3">
                    <c:v>4</c:v>
                  </c:pt>
                  <c:pt idx="4">
                    <c:v>5</c:v>
                  </c:pt>
                  <c:pt idx="5">
                    <c:v>6</c:v>
                  </c:pt>
                  <c:pt idx="6">
                    <c:v>7</c:v>
                  </c:pt>
                  <c:pt idx="7">
                    <c:v>8</c:v>
                  </c:pt>
                  <c:pt idx="8">
                    <c:v>9</c:v>
                  </c:pt>
                  <c:pt idx="9">
                    <c:v>10</c:v>
                  </c:pt>
                  <c:pt idx="10">
                    <c:v>11</c:v>
                  </c:pt>
                  <c:pt idx="11">
                    <c:v>12</c:v>
                  </c:pt>
                  <c:pt idx="12">
                    <c:v>1</c:v>
                  </c:pt>
                  <c:pt idx="13">
                    <c:v>2</c:v>
                  </c:pt>
                  <c:pt idx="14">
                    <c:v>3</c:v>
                  </c:pt>
                  <c:pt idx="15">
                    <c:v>4</c:v>
                  </c:pt>
                  <c:pt idx="16">
                    <c:v>5</c:v>
                  </c:pt>
                  <c:pt idx="17">
                    <c:v>6</c:v>
                  </c:pt>
                  <c:pt idx="18">
                    <c:v>7</c:v>
                  </c:pt>
                  <c:pt idx="19">
                    <c:v>8</c:v>
                  </c:pt>
                </c:lvl>
                <c:lvl>
                  <c:pt idx="0">
                    <c:v>2015</c:v>
                  </c:pt>
                  <c:pt idx="12">
                    <c:v>2016</c:v>
                  </c:pt>
                </c:lvl>
              </c:multiLvlStrCache>
            </c:multiLvlStrRef>
          </c:cat>
          <c:val>
            <c:numRef>
              <c:f>'[HIVanalysis_copy.xlsx]male msm by not date'!$R$4:$R$23</c:f>
              <c:numCache>
                <c:formatCode>General</c:formatCode>
                <c:ptCount val="20"/>
                <c:pt idx="0">
                  <c:v>20.333333333333332</c:v>
                </c:pt>
                <c:pt idx="1">
                  <c:v>18.333333333333332</c:v>
                </c:pt>
                <c:pt idx="2">
                  <c:v>27</c:v>
                </c:pt>
                <c:pt idx="3">
                  <c:v>23.666666666666668</c:v>
                </c:pt>
                <c:pt idx="4">
                  <c:v>32</c:v>
                </c:pt>
                <c:pt idx="5">
                  <c:v>26</c:v>
                </c:pt>
                <c:pt idx="6">
                  <c:v>38</c:v>
                </c:pt>
                <c:pt idx="7">
                  <c:v>36.333333333333336</c:v>
                </c:pt>
                <c:pt idx="8">
                  <c:v>40.333333333333336</c:v>
                </c:pt>
                <c:pt idx="9">
                  <c:v>36</c:v>
                </c:pt>
                <c:pt idx="10">
                  <c:v>36.333333333333336</c:v>
                </c:pt>
                <c:pt idx="11">
                  <c:v>36</c:v>
                </c:pt>
                <c:pt idx="12">
                  <c:v>37.333333333333336</c:v>
                </c:pt>
                <c:pt idx="13">
                  <c:v>38</c:v>
                </c:pt>
                <c:pt idx="14">
                  <c:v>39.333333333333336</c:v>
                </c:pt>
                <c:pt idx="15">
                  <c:v>30.333333333333332</c:v>
                </c:pt>
                <c:pt idx="16">
                  <c:v>36</c:v>
                </c:pt>
                <c:pt idx="17">
                  <c:v>34.333333333333336</c:v>
                </c:pt>
              </c:numCache>
            </c:numRef>
          </c:val>
          <c:smooth val="0"/>
        </c:ser>
        <c:dLbls>
          <c:showLegendKey val="0"/>
          <c:showVal val="0"/>
          <c:showCatName val="0"/>
          <c:showSerName val="0"/>
          <c:showPercent val="0"/>
          <c:showBubbleSize val="0"/>
        </c:dLbls>
        <c:marker val="1"/>
        <c:smooth val="0"/>
        <c:axId val="106115456"/>
        <c:axId val="106116992"/>
      </c:lineChart>
      <c:catAx>
        <c:axId val="106115456"/>
        <c:scaling>
          <c:orientation val="minMax"/>
        </c:scaling>
        <c:delete val="0"/>
        <c:axPos val="b"/>
        <c:majorTickMark val="out"/>
        <c:minorTickMark val="none"/>
        <c:tickLblPos val="nextTo"/>
        <c:crossAx val="106116992"/>
        <c:crosses val="autoZero"/>
        <c:auto val="1"/>
        <c:lblAlgn val="ctr"/>
        <c:lblOffset val="100"/>
        <c:noMultiLvlLbl val="0"/>
      </c:catAx>
      <c:valAx>
        <c:axId val="106116992"/>
        <c:scaling>
          <c:orientation val="minMax"/>
        </c:scaling>
        <c:delete val="0"/>
        <c:axPos val="l"/>
        <c:majorGridlines/>
        <c:title>
          <c:tx>
            <c:rich>
              <a:bodyPr rot="-5400000" vert="horz"/>
              <a:lstStyle/>
              <a:p>
                <a:pPr>
                  <a:defRPr/>
                </a:pPr>
                <a:r>
                  <a:rPr lang="en-US"/>
                  <a:t>Number of diagnoses</a:t>
                </a:r>
              </a:p>
            </c:rich>
          </c:tx>
          <c:layout>
            <c:manualLayout>
              <c:xMode val="edge"/>
              <c:yMode val="edge"/>
              <c:x val="1.8152656469069741E-2"/>
              <c:y val="0.24135350776811945"/>
            </c:manualLayout>
          </c:layout>
          <c:overlay val="0"/>
        </c:title>
        <c:numFmt formatCode="General" sourceLinked="1"/>
        <c:majorTickMark val="out"/>
        <c:minorTickMark val="none"/>
        <c:tickLblPos val="nextTo"/>
        <c:crossAx val="106115456"/>
        <c:crosses val="autoZero"/>
        <c:crossBetween val="between"/>
      </c:valAx>
    </c:plotArea>
    <c:legend>
      <c:legendPos val="b"/>
      <c:layout>
        <c:manualLayout>
          <c:xMode val="edge"/>
          <c:yMode val="edge"/>
          <c:x val="0.43146543680966348"/>
          <c:y val="0.87764656292966403"/>
          <c:w val="0.28771895459924229"/>
          <c:h val="0.10819160035817181"/>
        </c:manualLayout>
      </c:layout>
      <c:overlay val="0"/>
    </c:legend>
    <c:plotVisOnly val="1"/>
    <c:dispBlanksAs val="gap"/>
    <c:showDLblsOverMax val="0"/>
  </c:chart>
  <c:spPr>
    <a:ln>
      <a:solidFill>
        <a:schemeClr val="tx1"/>
      </a:solidFill>
    </a:ln>
  </c:spPr>
  <c:txPr>
    <a:bodyPr/>
    <a:lstStyle/>
    <a:p>
      <a:pPr>
        <a:defRPr sz="14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'[gonorrhoea.xlsx]M F number by month'!$L$40</c:f>
              <c:strCache>
                <c:ptCount val="1"/>
                <c:pt idx="0">
                  <c:v>Female</c:v>
                </c:pt>
              </c:strCache>
            </c:strRef>
          </c:tx>
          <c:marker>
            <c:symbol val="none"/>
          </c:marker>
          <c:cat>
            <c:multiLvlStrRef>
              <c:f>'[gonorrhoea.xlsx]M F number by month'!$J$41:$K$61</c:f>
              <c:multiLvlStrCache>
                <c:ptCount val="21"/>
                <c:lvl>
                  <c:pt idx="0">
                    <c:v>Jan</c:v>
                  </c:pt>
                  <c:pt idx="1">
                    <c:v>Feb</c:v>
                  </c:pt>
                  <c:pt idx="2">
                    <c:v>Mar</c:v>
                  </c:pt>
                  <c:pt idx="3">
                    <c:v>Apr</c:v>
                  </c:pt>
                  <c:pt idx="4">
                    <c:v>May</c:v>
                  </c:pt>
                  <c:pt idx="5">
                    <c:v>Jun</c:v>
                  </c:pt>
                  <c:pt idx="6">
                    <c:v>Jul</c:v>
                  </c:pt>
                  <c:pt idx="7">
                    <c:v>Aug</c:v>
                  </c:pt>
                  <c:pt idx="8">
                    <c:v>Sep</c:v>
                  </c:pt>
                  <c:pt idx="9">
                    <c:v>Oct</c:v>
                  </c:pt>
                  <c:pt idx="10">
                    <c:v>Nov</c:v>
                  </c:pt>
                  <c:pt idx="11">
                    <c:v>Dec</c:v>
                  </c:pt>
                  <c:pt idx="12">
                    <c:v>Jan</c:v>
                  </c:pt>
                  <c:pt idx="13">
                    <c:v>Feb</c:v>
                  </c:pt>
                  <c:pt idx="14">
                    <c:v>Mar</c:v>
                  </c:pt>
                  <c:pt idx="15">
                    <c:v>Apr</c:v>
                  </c:pt>
                  <c:pt idx="16">
                    <c:v>May</c:v>
                  </c:pt>
                  <c:pt idx="17">
                    <c:v>Jun</c:v>
                  </c:pt>
                  <c:pt idx="18">
                    <c:v>Jul</c:v>
                  </c:pt>
                  <c:pt idx="19">
                    <c:v>Aug</c:v>
                  </c:pt>
                  <c:pt idx="20">
                    <c:v>Sep</c:v>
                  </c:pt>
                </c:lvl>
                <c:lvl>
                  <c:pt idx="0">
                    <c:v>2015</c:v>
                  </c:pt>
                  <c:pt idx="12">
                    <c:v>2016</c:v>
                  </c:pt>
                </c:lvl>
              </c:multiLvlStrCache>
            </c:multiLvlStrRef>
          </c:cat>
          <c:val>
            <c:numRef>
              <c:f>'[gonorrhoea.xlsx]M F number by month'!$L$41:$L$61</c:f>
              <c:numCache>
                <c:formatCode>General</c:formatCode>
                <c:ptCount val="21"/>
                <c:pt idx="0">
                  <c:v>18</c:v>
                </c:pt>
                <c:pt idx="1">
                  <c:v>20</c:v>
                </c:pt>
                <c:pt idx="2">
                  <c:v>25</c:v>
                </c:pt>
                <c:pt idx="3">
                  <c:v>14</c:v>
                </c:pt>
                <c:pt idx="4">
                  <c:v>16</c:v>
                </c:pt>
                <c:pt idx="5">
                  <c:v>12</c:v>
                </c:pt>
                <c:pt idx="6">
                  <c:v>13</c:v>
                </c:pt>
                <c:pt idx="7">
                  <c:v>18</c:v>
                </c:pt>
                <c:pt idx="8">
                  <c:v>15</c:v>
                </c:pt>
                <c:pt idx="9">
                  <c:v>21</c:v>
                </c:pt>
                <c:pt idx="10">
                  <c:v>20</c:v>
                </c:pt>
                <c:pt idx="11">
                  <c:v>28</c:v>
                </c:pt>
                <c:pt idx="12">
                  <c:v>7</c:v>
                </c:pt>
                <c:pt idx="13">
                  <c:v>14</c:v>
                </c:pt>
                <c:pt idx="14">
                  <c:v>19</c:v>
                </c:pt>
                <c:pt idx="15">
                  <c:v>21</c:v>
                </c:pt>
                <c:pt idx="16">
                  <c:v>27</c:v>
                </c:pt>
                <c:pt idx="17">
                  <c:v>13</c:v>
                </c:pt>
                <c:pt idx="18">
                  <c:v>19</c:v>
                </c:pt>
                <c:pt idx="19">
                  <c:v>12</c:v>
                </c:pt>
              </c:numCache>
            </c:numRef>
          </c:val>
          <c:smooth val="0"/>
        </c:ser>
        <c:ser>
          <c:idx val="1"/>
          <c:order val="1"/>
          <c:tx>
            <c:strRef>
              <c:f>'[gonorrhoea.xlsx]M F number by month'!$M$40</c:f>
              <c:strCache>
                <c:ptCount val="1"/>
                <c:pt idx="0">
                  <c:v>Male</c:v>
                </c:pt>
              </c:strCache>
            </c:strRef>
          </c:tx>
          <c:marker>
            <c:symbol val="none"/>
          </c:marker>
          <c:cat>
            <c:multiLvlStrRef>
              <c:f>'[gonorrhoea.xlsx]M F number by month'!$J$41:$K$61</c:f>
              <c:multiLvlStrCache>
                <c:ptCount val="21"/>
                <c:lvl>
                  <c:pt idx="0">
                    <c:v>Jan</c:v>
                  </c:pt>
                  <c:pt idx="1">
                    <c:v>Feb</c:v>
                  </c:pt>
                  <c:pt idx="2">
                    <c:v>Mar</c:v>
                  </c:pt>
                  <c:pt idx="3">
                    <c:v>Apr</c:v>
                  </c:pt>
                  <c:pt idx="4">
                    <c:v>May</c:v>
                  </c:pt>
                  <c:pt idx="5">
                    <c:v>Jun</c:v>
                  </c:pt>
                  <c:pt idx="6">
                    <c:v>Jul</c:v>
                  </c:pt>
                  <c:pt idx="7">
                    <c:v>Aug</c:v>
                  </c:pt>
                  <c:pt idx="8">
                    <c:v>Sep</c:v>
                  </c:pt>
                  <c:pt idx="9">
                    <c:v>Oct</c:v>
                  </c:pt>
                  <c:pt idx="10">
                    <c:v>Nov</c:v>
                  </c:pt>
                  <c:pt idx="11">
                    <c:v>Dec</c:v>
                  </c:pt>
                  <c:pt idx="12">
                    <c:v>Jan</c:v>
                  </c:pt>
                  <c:pt idx="13">
                    <c:v>Feb</c:v>
                  </c:pt>
                  <c:pt idx="14">
                    <c:v>Mar</c:v>
                  </c:pt>
                  <c:pt idx="15">
                    <c:v>Apr</c:v>
                  </c:pt>
                  <c:pt idx="16">
                    <c:v>May</c:v>
                  </c:pt>
                  <c:pt idx="17">
                    <c:v>Jun</c:v>
                  </c:pt>
                  <c:pt idx="18">
                    <c:v>Jul</c:v>
                  </c:pt>
                  <c:pt idx="19">
                    <c:v>Aug</c:v>
                  </c:pt>
                  <c:pt idx="20">
                    <c:v>Sep</c:v>
                  </c:pt>
                </c:lvl>
                <c:lvl>
                  <c:pt idx="0">
                    <c:v>2015</c:v>
                  </c:pt>
                  <c:pt idx="12">
                    <c:v>2016</c:v>
                  </c:pt>
                </c:lvl>
              </c:multiLvlStrCache>
            </c:multiLvlStrRef>
          </c:cat>
          <c:val>
            <c:numRef>
              <c:f>'[gonorrhoea.xlsx]M F number by month'!$M$41:$M$61</c:f>
              <c:numCache>
                <c:formatCode>General</c:formatCode>
                <c:ptCount val="21"/>
                <c:pt idx="0">
                  <c:v>85</c:v>
                </c:pt>
                <c:pt idx="1">
                  <c:v>85</c:v>
                </c:pt>
                <c:pt idx="2">
                  <c:v>77</c:v>
                </c:pt>
                <c:pt idx="3">
                  <c:v>70</c:v>
                </c:pt>
                <c:pt idx="4">
                  <c:v>70</c:v>
                </c:pt>
                <c:pt idx="5">
                  <c:v>79</c:v>
                </c:pt>
                <c:pt idx="6">
                  <c:v>88</c:v>
                </c:pt>
                <c:pt idx="7">
                  <c:v>91</c:v>
                </c:pt>
                <c:pt idx="8">
                  <c:v>107</c:v>
                </c:pt>
                <c:pt idx="9">
                  <c:v>105</c:v>
                </c:pt>
                <c:pt idx="10">
                  <c:v>109</c:v>
                </c:pt>
                <c:pt idx="11">
                  <c:v>115</c:v>
                </c:pt>
                <c:pt idx="12">
                  <c:v>77</c:v>
                </c:pt>
                <c:pt idx="13">
                  <c:v>132</c:v>
                </c:pt>
                <c:pt idx="14">
                  <c:v>143</c:v>
                </c:pt>
                <c:pt idx="15">
                  <c:v>120</c:v>
                </c:pt>
                <c:pt idx="16">
                  <c:v>149</c:v>
                </c:pt>
                <c:pt idx="17">
                  <c:v>144</c:v>
                </c:pt>
                <c:pt idx="18">
                  <c:v>147</c:v>
                </c:pt>
                <c:pt idx="19">
                  <c:v>140</c:v>
                </c:pt>
              </c:numCache>
            </c:numRef>
          </c:val>
          <c:smooth val="0"/>
        </c:ser>
        <c:dLbls>
          <c:showLegendKey val="0"/>
          <c:showVal val="0"/>
          <c:showCatName val="0"/>
          <c:showSerName val="0"/>
          <c:showPercent val="0"/>
          <c:showBubbleSize val="0"/>
        </c:dLbls>
        <c:marker val="1"/>
        <c:smooth val="0"/>
        <c:axId val="106157952"/>
        <c:axId val="106159488"/>
      </c:lineChart>
      <c:catAx>
        <c:axId val="106157952"/>
        <c:scaling>
          <c:orientation val="minMax"/>
        </c:scaling>
        <c:delete val="0"/>
        <c:axPos val="b"/>
        <c:majorTickMark val="out"/>
        <c:minorTickMark val="none"/>
        <c:tickLblPos val="nextTo"/>
        <c:crossAx val="106159488"/>
        <c:crosses val="autoZero"/>
        <c:auto val="1"/>
        <c:lblAlgn val="ctr"/>
        <c:lblOffset val="100"/>
        <c:noMultiLvlLbl val="0"/>
      </c:catAx>
      <c:valAx>
        <c:axId val="106159488"/>
        <c:scaling>
          <c:orientation val="minMax"/>
        </c:scaling>
        <c:delete val="0"/>
        <c:axPos val="l"/>
        <c:majorGridlines/>
        <c:title>
          <c:tx>
            <c:rich>
              <a:bodyPr rot="-5400000" vert="horz"/>
              <a:lstStyle/>
              <a:p>
                <a:pPr>
                  <a:defRPr/>
                </a:pPr>
                <a:r>
                  <a:rPr lang="en-US"/>
                  <a:t>Number of diagnoses</a:t>
                </a:r>
              </a:p>
            </c:rich>
          </c:tx>
          <c:layout/>
          <c:overlay val="0"/>
        </c:title>
        <c:numFmt formatCode="General" sourceLinked="1"/>
        <c:majorTickMark val="out"/>
        <c:minorTickMark val="none"/>
        <c:tickLblPos val="nextTo"/>
        <c:crossAx val="106157952"/>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Sheet2!$C$28</c:f>
              <c:strCache>
                <c:ptCount val="1"/>
                <c:pt idx="0">
                  <c:v>Irish born</c:v>
                </c:pt>
              </c:strCache>
            </c:strRef>
          </c:tx>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Sheet2!$H$28:$Q$28</c:f>
              <c:numCache>
                <c:formatCode>General</c:formatCode>
                <c:ptCount val="10"/>
                <c:pt idx="0">
                  <c:v>62</c:v>
                </c:pt>
                <c:pt idx="1">
                  <c:v>54</c:v>
                </c:pt>
                <c:pt idx="2">
                  <c:v>57</c:v>
                </c:pt>
                <c:pt idx="3">
                  <c:v>87</c:v>
                </c:pt>
                <c:pt idx="4">
                  <c:v>91</c:v>
                </c:pt>
                <c:pt idx="5">
                  <c:v>75</c:v>
                </c:pt>
                <c:pt idx="6">
                  <c:v>92</c:v>
                </c:pt>
                <c:pt idx="7">
                  <c:v>85</c:v>
                </c:pt>
                <c:pt idx="8">
                  <c:v>89</c:v>
                </c:pt>
                <c:pt idx="9">
                  <c:v>81</c:v>
                </c:pt>
              </c:numCache>
            </c:numRef>
          </c:val>
          <c:smooth val="0"/>
        </c:ser>
        <c:ser>
          <c:idx val="1"/>
          <c:order val="1"/>
          <c:tx>
            <c:strRef>
              <c:f>Sheet2!$C$29</c:f>
              <c:strCache>
                <c:ptCount val="1"/>
                <c:pt idx="0">
                  <c:v>Migrant</c:v>
                </c:pt>
              </c:strCache>
            </c:strRef>
          </c:tx>
          <c:spPr>
            <a:ln>
              <a:solidFill>
                <a:schemeClr val="accent3"/>
              </a:solidFill>
            </a:ln>
          </c:spPr>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Sheet2!$H$29:$Q$29</c:f>
              <c:numCache>
                <c:formatCode>General</c:formatCode>
                <c:ptCount val="10"/>
                <c:pt idx="0">
                  <c:v>24</c:v>
                </c:pt>
                <c:pt idx="1">
                  <c:v>29</c:v>
                </c:pt>
                <c:pt idx="2">
                  <c:v>40</c:v>
                </c:pt>
                <c:pt idx="3">
                  <c:v>38</c:v>
                </c:pt>
                <c:pt idx="4">
                  <c:v>33</c:v>
                </c:pt>
                <c:pt idx="5">
                  <c:v>56</c:v>
                </c:pt>
                <c:pt idx="6">
                  <c:v>58</c:v>
                </c:pt>
                <c:pt idx="7">
                  <c:v>70</c:v>
                </c:pt>
                <c:pt idx="8">
                  <c:v>88</c:v>
                </c:pt>
                <c:pt idx="9">
                  <c:v>141</c:v>
                </c:pt>
              </c:numCache>
            </c:numRef>
          </c:val>
          <c:smooth val="0"/>
        </c:ser>
        <c:ser>
          <c:idx val="2"/>
          <c:order val="2"/>
          <c:tx>
            <c:strRef>
              <c:f>Sheet2!$C$30</c:f>
              <c:strCache>
                <c:ptCount val="1"/>
                <c:pt idx="0">
                  <c:v>Unknown</c:v>
                </c:pt>
              </c:strCache>
            </c:strRef>
          </c:tx>
          <c:spPr>
            <a:ln>
              <a:solidFill>
                <a:schemeClr val="accent4"/>
              </a:solidFill>
            </a:ln>
          </c:spPr>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Sheet2!$H$30:$Q$30</c:f>
              <c:numCache>
                <c:formatCode>General</c:formatCode>
                <c:ptCount val="10"/>
                <c:pt idx="0">
                  <c:v>3</c:v>
                </c:pt>
                <c:pt idx="1">
                  <c:v>8</c:v>
                </c:pt>
                <c:pt idx="2">
                  <c:v>8</c:v>
                </c:pt>
                <c:pt idx="3">
                  <c:v>13</c:v>
                </c:pt>
                <c:pt idx="4">
                  <c:v>10</c:v>
                </c:pt>
                <c:pt idx="5">
                  <c:v>10</c:v>
                </c:pt>
                <c:pt idx="6">
                  <c:v>15</c:v>
                </c:pt>
                <c:pt idx="7">
                  <c:v>3</c:v>
                </c:pt>
                <c:pt idx="8">
                  <c:v>7</c:v>
                </c:pt>
                <c:pt idx="9">
                  <c:v>25</c:v>
                </c:pt>
              </c:numCache>
            </c:numRef>
          </c:val>
          <c:smooth val="0"/>
        </c:ser>
        <c:dLbls>
          <c:showLegendKey val="0"/>
          <c:showVal val="0"/>
          <c:showCatName val="0"/>
          <c:showSerName val="0"/>
          <c:showPercent val="0"/>
          <c:showBubbleSize val="0"/>
        </c:dLbls>
        <c:marker val="1"/>
        <c:smooth val="0"/>
        <c:axId val="95098368"/>
        <c:axId val="95100288"/>
      </c:lineChart>
      <c:catAx>
        <c:axId val="95098368"/>
        <c:scaling>
          <c:orientation val="minMax"/>
        </c:scaling>
        <c:delete val="0"/>
        <c:axPos val="b"/>
        <c:title>
          <c:tx>
            <c:rich>
              <a:bodyPr/>
              <a:lstStyle/>
              <a:p>
                <a:pPr>
                  <a:defRPr sz="1800"/>
                </a:pPr>
                <a:r>
                  <a:rPr lang="en-US" sz="1800" dirty="0" smtClean="0"/>
                  <a:t>Year</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5100288"/>
        <c:crosses val="autoZero"/>
        <c:auto val="1"/>
        <c:lblAlgn val="ctr"/>
        <c:lblOffset val="100"/>
        <c:noMultiLvlLbl val="0"/>
      </c:catAx>
      <c:valAx>
        <c:axId val="95100288"/>
        <c:scaling>
          <c:orientation val="minMax"/>
        </c:scaling>
        <c:delete val="0"/>
        <c:axPos val="l"/>
        <c:majorGridlines/>
        <c:title>
          <c:tx>
            <c:rich>
              <a:bodyPr rot="-5400000" vert="horz"/>
              <a:lstStyle/>
              <a:p>
                <a:pPr>
                  <a:defRPr sz="1800"/>
                </a:pPr>
                <a:r>
                  <a:rPr lang="en-US" sz="1800" dirty="0"/>
                  <a:t>Number of </a:t>
                </a:r>
                <a:r>
                  <a:rPr lang="en-US" sz="1800" dirty="0" smtClean="0"/>
                  <a:t>diagnoses</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5098368"/>
        <c:crosses val="autoZero"/>
        <c:crossBetween val="between"/>
      </c:valAx>
    </c:plotArea>
    <c:legend>
      <c:legendPos val="b"/>
      <c:layout/>
      <c:overlay val="0"/>
      <c:txPr>
        <a:bodyPr/>
        <a:lstStyle/>
        <a:p>
          <a:pPr>
            <a:defRPr sz="1800"/>
          </a:pPr>
          <a:endParaRPr lang="en-US"/>
        </a:p>
      </c:txPr>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Sheet2!$C$28</c:f>
              <c:strCache>
                <c:ptCount val="1"/>
                <c:pt idx="0">
                  <c:v>Irish born</c:v>
                </c:pt>
              </c:strCache>
            </c:strRef>
          </c:tx>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Sheet2!$H$28:$Q$28</c:f>
              <c:numCache>
                <c:formatCode>General</c:formatCode>
                <c:ptCount val="10"/>
                <c:pt idx="0">
                  <c:v>62</c:v>
                </c:pt>
                <c:pt idx="1">
                  <c:v>54</c:v>
                </c:pt>
                <c:pt idx="2">
                  <c:v>57</c:v>
                </c:pt>
                <c:pt idx="3">
                  <c:v>87</c:v>
                </c:pt>
                <c:pt idx="4">
                  <c:v>91</c:v>
                </c:pt>
                <c:pt idx="5">
                  <c:v>75</c:v>
                </c:pt>
                <c:pt idx="6">
                  <c:v>92</c:v>
                </c:pt>
                <c:pt idx="7">
                  <c:v>85</c:v>
                </c:pt>
                <c:pt idx="8">
                  <c:v>89</c:v>
                </c:pt>
                <c:pt idx="9">
                  <c:v>81</c:v>
                </c:pt>
              </c:numCache>
            </c:numRef>
          </c:val>
          <c:smooth val="0"/>
        </c:ser>
        <c:ser>
          <c:idx val="1"/>
          <c:order val="1"/>
          <c:tx>
            <c:strRef>
              <c:f>Sheet2!$C$29</c:f>
              <c:strCache>
                <c:ptCount val="1"/>
                <c:pt idx="0">
                  <c:v>Migrant</c:v>
                </c:pt>
              </c:strCache>
            </c:strRef>
          </c:tx>
          <c:spPr>
            <a:ln>
              <a:solidFill>
                <a:schemeClr val="accent3"/>
              </a:solidFill>
            </a:ln>
          </c:spPr>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Sheet2!$H$29:$Q$29</c:f>
              <c:numCache>
                <c:formatCode>General</c:formatCode>
                <c:ptCount val="10"/>
                <c:pt idx="0">
                  <c:v>24</c:v>
                </c:pt>
                <c:pt idx="1">
                  <c:v>29</c:v>
                </c:pt>
                <c:pt idx="2">
                  <c:v>40</c:v>
                </c:pt>
                <c:pt idx="3">
                  <c:v>38</c:v>
                </c:pt>
                <c:pt idx="4">
                  <c:v>33</c:v>
                </c:pt>
                <c:pt idx="5">
                  <c:v>56</c:v>
                </c:pt>
                <c:pt idx="6">
                  <c:v>58</c:v>
                </c:pt>
                <c:pt idx="7">
                  <c:v>70</c:v>
                </c:pt>
                <c:pt idx="8">
                  <c:v>88</c:v>
                </c:pt>
                <c:pt idx="9">
                  <c:v>141</c:v>
                </c:pt>
              </c:numCache>
            </c:numRef>
          </c:val>
          <c:smooth val="0"/>
        </c:ser>
        <c:ser>
          <c:idx val="2"/>
          <c:order val="2"/>
          <c:tx>
            <c:strRef>
              <c:f>Sheet2!$C$30</c:f>
              <c:strCache>
                <c:ptCount val="1"/>
                <c:pt idx="0">
                  <c:v>Unknown</c:v>
                </c:pt>
              </c:strCache>
            </c:strRef>
          </c:tx>
          <c:spPr>
            <a:ln>
              <a:solidFill>
                <a:schemeClr val="accent4"/>
              </a:solidFill>
            </a:ln>
          </c:spPr>
          <c:marker>
            <c:symbol val="none"/>
          </c:marker>
          <c:cat>
            <c:numRef>
              <c:f>Sheet2!$H$27:$Q$27</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Sheet2!$H$30:$Q$30</c:f>
              <c:numCache>
                <c:formatCode>General</c:formatCode>
                <c:ptCount val="10"/>
                <c:pt idx="0">
                  <c:v>3</c:v>
                </c:pt>
                <c:pt idx="1">
                  <c:v>8</c:v>
                </c:pt>
                <c:pt idx="2">
                  <c:v>8</c:v>
                </c:pt>
                <c:pt idx="3">
                  <c:v>13</c:v>
                </c:pt>
                <c:pt idx="4">
                  <c:v>10</c:v>
                </c:pt>
                <c:pt idx="5">
                  <c:v>10</c:v>
                </c:pt>
                <c:pt idx="6">
                  <c:v>15</c:v>
                </c:pt>
                <c:pt idx="7">
                  <c:v>3</c:v>
                </c:pt>
                <c:pt idx="8">
                  <c:v>7</c:v>
                </c:pt>
                <c:pt idx="9">
                  <c:v>25</c:v>
                </c:pt>
              </c:numCache>
            </c:numRef>
          </c:val>
          <c:smooth val="0"/>
        </c:ser>
        <c:dLbls>
          <c:showLegendKey val="0"/>
          <c:showVal val="0"/>
          <c:showCatName val="0"/>
          <c:showSerName val="0"/>
          <c:showPercent val="0"/>
          <c:showBubbleSize val="0"/>
        </c:dLbls>
        <c:marker val="1"/>
        <c:smooth val="0"/>
        <c:axId val="95137792"/>
        <c:axId val="95139712"/>
      </c:lineChart>
      <c:catAx>
        <c:axId val="95137792"/>
        <c:scaling>
          <c:orientation val="minMax"/>
        </c:scaling>
        <c:delete val="0"/>
        <c:axPos val="b"/>
        <c:title>
          <c:tx>
            <c:rich>
              <a:bodyPr/>
              <a:lstStyle/>
              <a:p>
                <a:pPr>
                  <a:defRPr sz="1800"/>
                </a:pPr>
                <a:r>
                  <a:rPr lang="en-US" sz="1800" dirty="0" smtClean="0"/>
                  <a:t>Year</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5139712"/>
        <c:crosses val="autoZero"/>
        <c:auto val="1"/>
        <c:lblAlgn val="ctr"/>
        <c:lblOffset val="100"/>
        <c:noMultiLvlLbl val="0"/>
      </c:catAx>
      <c:valAx>
        <c:axId val="95139712"/>
        <c:scaling>
          <c:orientation val="minMax"/>
        </c:scaling>
        <c:delete val="0"/>
        <c:axPos val="l"/>
        <c:majorGridlines/>
        <c:title>
          <c:tx>
            <c:rich>
              <a:bodyPr rot="-5400000" vert="horz"/>
              <a:lstStyle/>
              <a:p>
                <a:pPr>
                  <a:defRPr sz="1800"/>
                </a:pPr>
                <a:r>
                  <a:rPr lang="en-US" sz="1800" dirty="0"/>
                  <a:t>Number </a:t>
                </a:r>
                <a:r>
                  <a:rPr lang="en-US" sz="1800" dirty="0" smtClean="0"/>
                  <a:t>f</a:t>
                </a:r>
                <a:r>
                  <a:rPr lang="en-US" sz="1800" baseline="0" dirty="0" smtClean="0"/>
                  <a:t> diagnoses</a:t>
                </a:r>
                <a:endParaRPr lang="en-US" sz="1800" dirty="0"/>
              </a:p>
            </c:rich>
          </c:tx>
          <c:layout/>
          <c:overlay val="0"/>
        </c:title>
        <c:numFmt formatCode="General" sourceLinked="1"/>
        <c:majorTickMark val="out"/>
        <c:minorTickMark val="none"/>
        <c:tickLblPos val="nextTo"/>
        <c:txPr>
          <a:bodyPr/>
          <a:lstStyle/>
          <a:p>
            <a:pPr>
              <a:defRPr sz="1800"/>
            </a:pPr>
            <a:endParaRPr lang="en-US"/>
          </a:p>
        </c:txPr>
        <c:crossAx val="95137792"/>
        <c:crosses val="autoZero"/>
        <c:crossBetween val="between"/>
      </c:valAx>
    </c:plotArea>
    <c:legend>
      <c:legendPos val="b"/>
      <c:layout/>
      <c:overlay val="0"/>
      <c:txPr>
        <a:bodyPr/>
        <a:lstStyle/>
        <a:p>
          <a:pPr>
            <a:defRPr sz="1800"/>
          </a:pPr>
          <a:endParaRPr lang="en-US"/>
        </a:p>
      </c:txPr>
    </c:legend>
    <c:plotVisOnly val="1"/>
    <c:dispBlanksAs val="gap"/>
    <c:showDLblsOverMax val="0"/>
  </c:chart>
  <c:txPr>
    <a:bodyPr/>
    <a:lstStyle/>
    <a:p>
      <a:pPr>
        <a:defRPr sz="16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009847222222221"/>
          <c:y val="4.6229735883424411E-2"/>
          <c:w val="0.84049874999999996"/>
          <c:h val="0.65121448087431699"/>
        </c:manualLayout>
      </c:layout>
      <c:lineChart>
        <c:grouping val="standard"/>
        <c:varyColors val="0"/>
        <c:ser>
          <c:idx val="0"/>
          <c:order val="0"/>
          <c:tx>
            <c:strRef>
              <c:f>Sheet2!$A$46</c:f>
              <c:strCache>
                <c:ptCount val="1"/>
                <c:pt idx="0">
                  <c:v>Irish born</c:v>
                </c:pt>
              </c:strCache>
            </c:strRef>
          </c:tx>
          <c:marker>
            <c:symbol val="none"/>
          </c:marker>
          <c:cat>
            <c:numRef>
              <c:f>Sheet2!$F$45:$O$45</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Sheet2!$F$46:$O$46</c:f>
              <c:numCache>
                <c:formatCode>General</c:formatCode>
                <c:ptCount val="10"/>
                <c:pt idx="0">
                  <c:v>3.5090499530240087</c:v>
                </c:pt>
                <c:pt idx="1">
                  <c:v>3.0562693139241368</c:v>
                </c:pt>
                <c:pt idx="2">
                  <c:v>3.2260620535865887</c:v>
                </c:pt>
                <c:pt idx="3">
                  <c:v>4.6707497251236942</c:v>
                </c:pt>
                <c:pt idx="4">
                  <c:v>4.8854968389224851</c:v>
                </c:pt>
                <c:pt idx="5">
                  <c:v>4.0265083837273226</c:v>
                </c:pt>
                <c:pt idx="6">
                  <c:v>4.9391836173721826</c:v>
                </c:pt>
                <c:pt idx="7">
                  <c:v>4.5633761682242993</c:v>
                </c:pt>
                <c:pt idx="8">
                  <c:v>4.7781232820230901</c:v>
                </c:pt>
                <c:pt idx="9">
                  <c:v>4.3486290544255084</c:v>
                </c:pt>
              </c:numCache>
            </c:numRef>
          </c:val>
          <c:smooth val="0"/>
        </c:ser>
        <c:ser>
          <c:idx val="1"/>
          <c:order val="1"/>
          <c:tx>
            <c:strRef>
              <c:f>Sheet2!$A$47</c:f>
              <c:strCache>
                <c:ptCount val="1"/>
                <c:pt idx="0">
                  <c:v>Migrant</c:v>
                </c:pt>
              </c:strCache>
            </c:strRef>
          </c:tx>
          <c:spPr>
            <a:ln>
              <a:solidFill>
                <a:schemeClr val="accent3"/>
              </a:solidFill>
            </a:ln>
          </c:spPr>
          <c:marker>
            <c:symbol val="none"/>
          </c:marker>
          <c:cat>
            <c:numRef>
              <c:f>Sheet2!$F$45:$O$45</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Sheet2!$F$47:$O$47</c:f>
              <c:numCache>
                <c:formatCode>General</c:formatCode>
                <c:ptCount val="10"/>
                <c:pt idx="0">
                  <c:v>8.091242241678664</c:v>
                </c:pt>
                <c:pt idx="1">
                  <c:v>9.7769177086950503</c:v>
                </c:pt>
                <c:pt idx="2">
                  <c:v>13.485403736131104</c:v>
                </c:pt>
                <c:pt idx="3">
                  <c:v>10.612983588975904</c:v>
                </c:pt>
                <c:pt idx="4">
                  <c:v>9.2165383799001255</c:v>
                </c:pt>
                <c:pt idx="5">
                  <c:v>15.640186341648699</c:v>
                </c:pt>
                <c:pt idx="6">
                  <c:v>16.198764425279009</c:v>
                </c:pt>
                <c:pt idx="7">
                  <c:v>19.550232927060872</c:v>
                </c:pt>
                <c:pt idx="8">
                  <c:v>24.577435679733671</c:v>
                </c:pt>
                <c:pt idx="9">
                  <c:v>39.379754895936905</c:v>
                </c:pt>
              </c:numCache>
            </c:numRef>
          </c:val>
          <c:smooth val="0"/>
        </c:ser>
        <c:dLbls>
          <c:showLegendKey val="0"/>
          <c:showVal val="0"/>
          <c:showCatName val="0"/>
          <c:showSerName val="0"/>
          <c:showPercent val="0"/>
          <c:showBubbleSize val="0"/>
        </c:dLbls>
        <c:marker val="1"/>
        <c:smooth val="0"/>
        <c:axId val="95189248"/>
        <c:axId val="95203712"/>
      </c:lineChart>
      <c:catAx>
        <c:axId val="95189248"/>
        <c:scaling>
          <c:orientation val="minMax"/>
        </c:scaling>
        <c:delete val="0"/>
        <c:axPos val="b"/>
        <c:title>
          <c:tx>
            <c:rich>
              <a:bodyPr/>
              <a:lstStyle/>
              <a:p>
                <a:pPr>
                  <a:defRPr/>
                </a:pPr>
                <a:r>
                  <a:rPr lang="en-US" dirty="0" smtClean="0"/>
                  <a:t>Year</a:t>
                </a:r>
                <a:endParaRPr lang="en-US" dirty="0"/>
              </a:p>
            </c:rich>
          </c:tx>
          <c:layout/>
          <c:overlay val="0"/>
        </c:title>
        <c:numFmt formatCode="General" sourceLinked="1"/>
        <c:majorTickMark val="out"/>
        <c:minorTickMark val="none"/>
        <c:tickLblPos val="nextTo"/>
        <c:crossAx val="95203712"/>
        <c:crosses val="autoZero"/>
        <c:auto val="1"/>
        <c:lblAlgn val="ctr"/>
        <c:lblOffset val="100"/>
        <c:noMultiLvlLbl val="0"/>
      </c:catAx>
      <c:valAx>
        <c:axId val="95203712"/>
        <c:scaling>
          <c:orientation val="minMax"/>
        </c:scaling>
        <c:delete val="0"/>
        <c:axPos val="l"/>
        <c:majorGridlines/>
        <c:title>
          <c:tx>
            <c:rich>
              <a:bodyPr rot="-5400000" vert="horz"/>
              <a:lstStyle/>
              <a:p>
                <a:pPr>
                  <a:defRPr/>
                </a:pPr>
                <a:r>
                  <a:rPr lang="en-US"/>
                  <a:t>Rate per 100.000 male population</a:t>
                </a:r>
              </a:p>
            </c:rich>
          </c:tx>
          <c:layout>
            <c:manualLayout>
              <c:xMode val="edge"/>
              <c:yMode val="edge"/>
              <c:x val="1.7638888888888888E-2"/>
              <c:y val="4.044649362477231E-2"/>
            </c:manualLayout>
          </c:layout>
          <c:overlay val="0"/>
        </c:title>
        <c:numFmt formatCode="General" sourceLinked="1"/>
        <c:majorTickMark val="out"/>
        <c:minorTickMark val="none"/>
        <c:tickLblPos val="nextTo"/>
        <c:crossAx val="95189248"/>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[HIVanalysis_copy.xlsx]MSMregionoforigin!$N$4</c:f>
              <c:strCache>
                <c:ptCount val="1"/>
                <c:pt idx="0">
                  <c:v>Ireland</c:v>
                </c:pt>
              </c:strCache>
            </c:strRef>
          </c:tx>
          <c:cat>
            <c:numRef>
              <c:f>[HIVanalysis_copy.xlsx]MSMregionoforigin!$O$3:$R$3</c:f>
              <c:numCache>
                <c:formatCode>General</c:formatCode>
                <c:ptCount val="4"/>
                <c:pt idx="0">
                  <c:v>2012</c:v>
                </c:pt>
                <c:pt idx="1">
                  <c:v>2013</c:v>
                </c:pt>
                <c:pt idx="2">
                  <c:v>2014</c:v>
                </c:pt>
                <c:pt idx="3">
                  <c:v>2015</c:v>
                </c:pt>
              </c:numCache>
            </c:numRef>
          </c:cat>
          <c:val>
            <c:numRef>
              <c:f>[HIVanalysis_copy.xlsx]MSMregionoforigin!$O$4:$R$4</c:f>
              <c:numCache>
                <c:formatCode>General</c:formatCode>
                <c:ptCount val="4"/>
                <c:pt idx="0">
                  <c:v>92</c:v>
                </c:pt>
                <c:pt idx="1">
                  <c:v>85</c:v>
                </c:pt>
                <c:pt idx="2">
                  <c:v>89</c:v>
                </c:pt>
                <c:pt idx="3">
                  <c:v>81</c:v>
                </c:pt>
              </c:numCache>
            </c:numRef>
          </c:val>
          <c:smooth val="0"/>
        </c:ser>
        <c:ser>
          <c:idx val="1"/>
          <c:order val="1"/>
          <c:tx>
            <c:strRef>
              <c:f>[HIVanalysis_copy.xlsx]MSMregionoforigin!$N$5</c:f>
              <c:strCache>
                <c:ptCount val="1"/>
                <c:pt idx="0">
                  <c:v>Europe </c:v>
                </c:pt>
              </c:strCache>
            </c:strRef>
          </c:tx>
          <c:cat>
            <c:numRef>
              <c:f>[HIVanalysis_copy.xlsx]MSMregionoforigin!$O$3:$R$3</c:f>
              <c:numCache>
                <c:formatCode>General</c:formatCode>
                <c:ptCount val="4"/>
                <c:pt idx="0">
                  <c:v>2012</c:v>
                </c:pt>
                <c:pt idx="1">
                  <c:v>2013</c:v>
                </c:pt>
                <c:pt idx="2">
                  <c:v>2014</c:v>
                </c:pt>
                <c:pt idx="3">
                  <c:v>2015</c:v>
                </c:pt>
              </c:numCache>
            </c:numRef>
          </c:cat>
          <c:val>
            <c:numRef>
              <c:f>[HIVanalysis_copy.xlsx]MSMregionoforigin!$O$5:$R$5</c:f>
              <c:numCache>
                <c:formatCode>General</c:formatCode>
                <c:ptCount val="4"/>
                <c:pt idx="0">
                  <c:v>28</c:v>
                </c:pt>
                <c:pt idx="1">
                  <c:v>29</c:v>
                </c:pt>
                <c:pt idx="2">
                  <c:v>34</c:v>
                </c:pt>
                <c:pt idx="3">
                  <c:v>42</c:v>
                </c:pt>
              </c:numCache>
            </c:numRef>
          </c:val>
          <c:smooth val="0"/>
        </c:ser>
        <c:ser>
          <c:idx val="2"/>
          <c:order val="2"/>
          <c:tx>
            <c:strRef>
              <c:f>[HIVanalysis_copy.xlsx]MSMregionoforigin!$N$6</c:f>
              <c:strCache>
                <c:ptCount val="1"/>
                <c:pt idx="0">
                  <c:v>Latin America</c:v>
                </c:pt>
              </c:strCache>
            </c:strRef>
          </c:tx>
          <c:cat>
            <c:numRef>
              <c:f>[HIVanalysis_copy.xlsx]MSMregionoforigin!$O$3:$R$3</c:f>
              <c:numCache>
                <c:formatCode>General</c:formatCode>
                <c:ptCount val="4"/>
                <c:pt idx="0">
                  <c:v>2012</c:v>
                </c:pt>
                <c:pt idx="1">
                  <c:v>2013</c:v>
                </c:pt>
                <c:pt idx="2">
                  <c:v>2014</c:v>
                </c:pt>
                <c:pt idx="3">
                  <c:v>2015</c:v>
                </c:pt>
              </c:numCache>
            </c:numRef>
          </c:cat>
          <c:val>
            <c:numRef>
              <c:f>[HIVanalysis_copy.xlsx]MSMregionoforigin!$O$6:$R$6</c:f>
              <c:numCache>
                <c:formatCode>General</c:formatCode>
                <c:ptCount val="4"/>
                <c:pt idx="0">
                  <c:v>22</c:v>
                </c:pt>
                <c:pt idx="1">
                  <c:v>31</c:v>
                </c:pt>
                <c:pt idx="2">
                  <c:v>39</c:v>
                </c:pt>
                <c:pt idx="3">
                  <c:v>84</c:v>
                </c:pt>
              </c:numCache>
            </c:numRef>
          </c:val>
          <c:smooth val="0"/>
        </c:ser>
        <c:ser>
          <c:idx val="3"/>
          <c:order val="3"/>
          <c:tx>
            <c:strRef>
              <c:f>[HIVanalysis_copy.xlsx]MSMregionoforigin!$N$7</c:f>
              <c:strCache>
                <c:ptCount val="1"/>
                <c:pt idx="0">
                  <c:v>Other</c:v>
                </c:pt>
              </c:strCache>
            </c:strRef>
          </c:tx>
          <c:cat>
            <c:numRef>
              <c:f>[HIVanalysis_copy.xlsx]MSMregionoforigin!$O$3:$R$3</c:f>
              <c:numCache>
                <c:formatCode>General</c:formatCode>
                <c:ptCount val="4"/>
                <c:pt idx="0">
                  <c:v>2012</c:v>
                </c:pt>
                <c:pt idx="1">
                  <c:v>2013</c:v>
                </c:pt>
                <c:pt idx="2">
                  <c:v>2014</c:v>
                </c:pt>
                <c:pt idx="3">
                  <c:v>2015</c:v>
                </c:pt>
              </c:numCache>
            </c:numRef>
          </c:cat>
          <c:val>
            <c:numRef>
              <c:f>[HIVanalysis_copy.xlsx]MSMregionoforigin!$O$7:$R$7</c:f>
              <c:numCache>
                <c:formatCode>General</c:formatCode>
                <c:ptCount val="4"/>
                <c:pt idx="0">
                  <c:v>8</c:v>
                </c:pt>
                <c:pt idx="1">
                  <c:v>10</c:v>
                </c:pt>
                <c:pt idx="2">
                  <c:v>15</c:v>
                </c:pt>
                <c:pt idx="3">
                  <c:v>15</c:v>
                </c:pt>
              </c:numCache>
            </c:numRef>
          </c:val>
          <c:smooth val="0"/>
        </c:ser>
        <c:ser>
          <c:idx val="4"/>
          <c:order val="4"/>
          <c:tx>
            <c:strRef>
              <c:f>[HIVanalysis_copy.xlsx]MSMregionoforigin!$N$8</c:f>
              <c:strCache>
                <c:ptCount val="1"/>
                <c:pt idx="0">
                  <c:v>Unknown</c:v>
                </c:pt>
              </c:strCache>
            </c:strRef>
          </c:tx>
          <c:cat>
            <c:numRef>
              <c:f>[HIVanalysis_copy.xlsx]MSMregionoforigin!$O$3:$R$3</c:f>
              <c:numCache>
                <c:formatCode>General</c:formatCode>
                <c:ptCount val="4"/>
                <c:pt idx="0">
                  <c:v>2012</c:v>
                </c:pt>
                <c:pt idx="1">
                  <c:v>2013</c:v>
                </c:pt>
                <c:pt idx="2">
                  <c:v>2014</c:v>
                </c:pt>
                <c:pt idx="3">
                  <c:v>2015</c:v>
                </c:pt>
              </c:numCache>
            </c:numRef>
          </c:cat>
          <c:val>
            <c:numRef>
              <c:f>[HIVanalysis_copy.xlsx]MSMregionoforigin!$O$8:$R$8</c:f>
              <c:numCache>
                <c:formatCode>General</c:formatCode>
                <c:ptCount val="4"/>
                <c:pt idx="0">
                  <c:v>15</c:v>
                </c:pt>
                <c:pt idx="1">
                  <c:v>3</c:v>
                </c:pt>
                <c:pt idx="2">
                  <c:v>7</c:v>
                </c:pt>
                <c:pt idx="3">
                  <c:v>25</c:v>
                </c:pt>
              </c:numCache>
            </c:numRef>
          </c:val>
          <c:smooth val="0"/>
        </c:ser>
        <c:dLbls>
          <c:showLegendKey val="0"/>
          <c:showVal val="0"/>
          <c:showCatName val="0"/>
          <c:showSerName val="0"/>
          <c:showPercent val="0"/>
          <c:showBubbleSize val="0"/>
        </c:dLbls>
        <c:marker val="1"/>
        <c:smooth val="0"/>
        <c:axId val="95324416"/>
        <c:axId val="95326592"/>
      </c:lineChart>
      <c:catAx>
        <c:axId val="95324416"/>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nextTo"/>
        <c:crossAx val="95326592"/>
        <c:crosses val="autoZero"/>
        <c:auto val="1"/>
        <c:lblAlgn val="ctr"/>
        <c:lblOffset val="100"/>
        <c:noMultiLvlLbl val="0"/>
      </c:catAx>
      <c:valAx>
        <c:axId val="95326592"/>
        <c:scaling>
          <c:orientation val="minMax"/>
        </c:scaling>
        <c:delete val="0"/>
        <c:axPos val="l"/>
        <c:majorGridlines/>
        <c:title>
          <c:tx>
            <c:rich>
              <a:bodyPr rot="-5400000" vert="horz"/>
              <a:lstStyle/>
              <a:p>
                <a:pPr>
                  <a:defRPr/>
                </a:pPr>
                <a:r>
                  <a:rPr lang="en-US"/>
                  <a:t>Number of diagnoses</a:t>
                </a:r>
              </a:p>
            </c:rich>
          </c:tx>
          <c:layout/>
          <c:overlay val="0"/>
        </c:title>
        <c:numFmt formatCode="General" sourceLinked="1"/>
        <c:majorTickMark val="out"/>
        <c:minorTickMark val="none"/>
        <c:tickLblPos val="nextTo"/>
        <c:crossAx val="95324416"/>
        <c:crosses val="autoZero"/>
        <c:crossBetween val="between"/>
      </c:valAx>
    </c:plotArea>
    <c:legend>
      <c:legendPos val="b"/>
      <c:layout/>
      <c:overlay val="0"/>
    </c:legend>
    <c:plotVisOnly val="1"/>
    <c:dispBlanksAs val="gap"/>
    <c:showDLblsOverMax val="0"/>
  </c:chart>
  <c:spPr>
    <a:ln>
      <a:noFill/>
    </a:ln>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Sheet9!$A$2</c:f>
              <c:strCache>
                <c:ptCount val="1"/>
                <c:pt idx="0">
                  <c:v>Ireland</c:v>
                </c:pt>
              </c:strCache>
            </c:strRef>
          </c:tx>
          <c:marker>
            <c:symbol val="none"/>
          </c:marker>
          <c:cat>
            <c:strRef>
              <c:f>Sheet9!$B$1:$K$1</c:f>
              <c:strCache>
                <c:ptCount val="10"/>
                <c:pt idx="0">
                  <c:v>2006</c:v>
                </c:pt>
                <c:pt idx="1">
                  <c:v>2007</c:v>
                </c:pt>
                <c:pt idx="2">
                  <c:v>2008</c:v>
                </c:pt>
                <c:pt idx="3">
                  <c:v>2009</c:v>
                </c:pt>
                <c:pt idx="4">
                  <c:v>2010</c:v>
                </c:pt>
                <c:pt idx="5">
                  <c:v>2011</c:v>
                </c:pt>
                <c:pt idx="6">
                  <c:v>2012</c:v>
                </c:pt>
                <c:pt idx="7">
                  <c:v>2013</c:v>
                </c:pt>
                <c:pt idx="8">
                  <c:v>2014</c:v>
                </c:pt>
                <c:pt idx="9">
                  <c:v>2015</c:v>
                </c:pt>
              </c:strCache>
            </c:strRef>
          </c:cat>
          <c:val>
            <c:numRef>
              <c:f>Sheet9!$B$2:$K$2</c:f>
              <c:numCache>
                <c:formatCode>General</c:formatCode>
                <c:ptCount val="10"/>
                <c:pt idx="0">
                  <c:v>3.5090499530240087</c:v>
                </c:pt>
                <c:pt idx="1">
                  <c:v>3.0562693139241368</c:v>
                </c:pt>
                <c:pt idx="2">
                  <c:v>3.2260620535865887</c:v>
                </c:pt>
                <c:pt idx="3">
                  <c:v>4.6707497251236942</c:v>
                </c:pt>
                <c:pt idx="4">
                  <c:v>4.8854968389224851</c:v>
                </c:pt>
                <c:pt idx="5">
                  <c:v>4.0265083837273226</c:v>
                </c:pt>
                <c:pt idx="6">
                  <c:v>4.9928703958218801</c:v>
                </c:pt>
                <c:pt idx="7">
                  <c:v>4.6170629466739967</c:v>
                </c:pt>
                <c:pt idx="8">
                  <c:v>4.7781232820230901</c:v>
                </c:pt>
                <c:pt idx="9">
                  <c:v>4.3486290544255084</c:v>
                </c:pt>
              </c:numCache>
            </c:numRef>
          </c:val>
          <c:smooth val="0"/>
        </c:ser>
        <c:ser>
          <c:idx val="1"/>
          <c:order val="1"/>
          <c:tx>
            <c:strRef>
              <c:f>Sheet9!$A$3</c:f>
              <c:strCache>
                <c:ptCount val="1"/>
                <c:pt idx="0">
                  <c:v>Europe</c:v>
                </c:pt>
              </c:strCache>
            </c:strRef>
          </c:tx>
          <c:marker>
            <c:symbol val="none"/>
          </c:marker>
          <c:cat>
            <c:strRef>
              <c:f>Sheet9!$B$1:$K$1</c:f>
              <c:strCache>
                <c:ptCount val="10"/>
                <c:pt idx="0">
                  <c:v>2006</c:v>
                </c:pt>
                <c:pt idx="1">
                  <c:v>2007</c:v>
                </c:pt>
                <c:pt idx="2">
                  <c:v>2008</c:v>
                </c:pt>
                <c:pt idx="3">
                  <c:v>2009</c:v>
                </c:pt>
                <c:pt idx="4">
                  <c:v>2010</c:v>
                </c:pt>
                <c:pt idx="5">
                  <c:v>2011</c:v>
                </c:pt>
                <c:pt idx="6">
                  <c:v>2012</c:v>
                </c:pt>
                <c:pt idx="7">
                  <c:v>2013</c:v>
                </c:pt>
                <c:pt idx="8">
                  <c:v>2014</c:v>
                </c:pt>
                <c:pt idx="9">
                  <c:v>2015</c:v>
                </c:pt>
              </c:strCache>
            </c:strRef>
          </c:cat>
          <c:val>
            <c:numRef>
              <c:f>Sheet9!$B$3:$K$3</c:f>
              <c:numCache>
                <c:formatCode>General</c:formatCode>
                <c:ptCount val="10"/>
                <c:pt idx="0">
                  <c:v>6.1360484666014878</c:v>
                </c:pt>
                <c:pt idx="1">
                  <c:v>6.5451183643749209</c:v>
                </c:pt>
                <c:pt idx="2">
                  <c:v>11.453957137656111</c:v>
                </c:pt>
                <c:pt idx="3">
                  <c:v>8.0155571509224863</c:v>
                </c:pt>
                <c:pt idx="4">
                  <c:v>5.9245422419861855</c:v>
                </c:pt>
                <c:pt idx="5">
                  <c:v>8.3640596357452033</c:v>
                </c:pt>
                <c:pt idx="6">
                  <c:v>9.0610646053906372</c:v>
                </c:pt>
                <c:pt idx="7">
                  <c:v>10.455074544681505</c:v>
                </c:pt>
                <c:pt idx="8">
                  <c:v>11.849084483972371</c:v>
                </c:pt>
                <c:pt idx="9">
                  <c:v>14.637104362554105</c:v>
                </c:pt>
              </c:numCache>
            </c:numRef>
          </c:val>
          <c:smooth val="0"/>
        </c:ser>
        <c:ser>
          <c:idx val="2"/>
          <c:order val="2"/>
          <c:tx>
            <c:strRef>
              <c:f>Sheet9!$A$4</c:f>
              <c:strCache>
                <c:ptCount val="1"/>
                <c:pt idx="0">
                  <c:v>Latin America</c:v>
                </c:pt>
              </c:strCache>
            </c:strRef>
          </c:tx>
          <c:marker>
            <c:symbol val="none"/>
          </c:marker>
          <c:cat>
            <c:strRef>
              <c:f>Sheet9!$B$1:$K$1</c:f>
              <c:strCache>
                <c:ptCount val="10"/>
                <c:pt idx="0">
                  <c:v>2006</c:v>
                </c:pt>
                <c:pt idx="1">
                  <c:v>2007</c:v>
                </c:pt>
                <c:pt idx="2">
                  <c:v>2008</c:v>
                </c:pt>
                <c:pt idx="3">
                  <c:v>2009</c:v>
                </c:pt>
                <c:pt idx="4">
                  <c:v>2010</c:v>
                </c:pt>
                <c:pt idx="5">
                  <c:v>2011</c:v>
                </c:pt>
                <c:pt idx="6">
                  <c:v>2012</c:v>
                </c:pt>
                <c:pt idx="7">
                  <c:v>2013</c:v>
                </c:pt>
                <c:pt idx="8">
                  <c:v>2014</c:v>
                </c:pt>
                <c:pt idx="9">
                  <c:v>2015</c:v>
                </c:pt>
              </c:strCache>
            </c:strRef>
          </c:cat>
          <c:val>
            <c:numRef>
              <c:f>Sheet9!$B$4:$K$4</c:f>
              <c:numCache>
                <c:formatCode>General</c:formatCode>
                <c:ptCount val="10"/>
                <c:pt idx="0">
                  <c:v>73.601570166830228</c:v>
                </c:pt>
                <c:pt idx="1">
                  <c:v>98.135426889106967</c:v>
                </c:pt>
                <c:pt idx="2">
                  <c:v>147.20314033366046</c:v>
                </c:pt>
                <c:pt idx="3">
                  <c:v>183.8235294117647</c:v>
                </c:pt>
                <c:pt idx="4">
                  <c:v>229.77941176470588</c:v>
                </c:pt>
                <c:pt idx="5">
                  <c:v>321.69117647058823</c:v>
                </c:pt>
                <c:pt idx="6">
                  <c:v>321.69117647058823</c:v>
                </c:pt>
                <c:pt idx="7">
                  <c:v>490.19607843137254</c:v>
                </c:pt>
                <c:pt idx="8">
                  <c:v>597.42647058823525</c:v>
                </c:pt>
                <c:pt idx="9">
                  <c:v>1286.7647058823529</c:v>
                </c:pt>
              </c:numCache>
            </c:numRef>
          </c:val>
          <c:smooth val="0"/>
        </c:ser>
        <c:dLbls>
          <c:showLegendKey val="0"/>
          <c:showVal val="0"/>
          <c:showCatName val="0"/>
          <c:showSerName val="0"/>
          <c:showPercent val="0"/>
          <c:showBubbleSize val="0"/>
        </c:dLbls>
        <c:marker val="1"/>
        <c:smooth val="0"/>
        <c:axId val="95366144"/>
        <c:axId val="95368320"/>
      </c:lineChart>
      <c:catAx>
        <c:axId val="95366144"/>
        <c:scaling>
          <c:orientation val="minMax"/>
        </c:scaling>
        <c:delete val="0"/>
        <c:axPos val="b"/>
        <c:title>
          <c:tx>
            <c:rich>
              <a:bodyPr/>
              <a:lstStyle/>
              <a:p>
                <a:pPr>
                  <a:defRPr/>
                </a:pPr>
                <a:r>
                  <a:rPr lang="en-GB" dirty="0" smtClean="0"/>
                  <a:t>Year</a:t>
                </a:r>
                <a:endParaRPr lang="en-GB" dirty="0"/>
              </a:p>
            </c:rich>
          </c:tx>
          <c:layout/>
          <c:overlay val="0"/>
        </c:title>
        <c:majorTickMark val="out"/>
        <c:minorTickMark val="none"/>
        <c:tickLblPos val="nextTo"/>
        <c:txPr>
          <a:bodyPr rot="0"/>
          <a:lstStyle/>
          <a:p>
            <a:pPr>
              <a:defRPr sz="1800" b="0">
                <a:latin typeface="+mn-lt"/>
              </a:defRPr>
            </a:pPr>
            <a:endParaRPr lang="en-US"/>
          </a:p>
        </c:txPr>
        <c:crossAx val="95368320"/>
        <c:crosses val="autoZero"/>
        <c:auto val="1"/>
        <c:lblAlgn val="ctr"/>
        <c:lblOffset val="100"/>
        <c:noMultiLvlLbl val="0"/>
      </c:catAx>
      <c:valAx>
        <c:axId val="95368320"/>
        <c:scaling>
          <c:logBase val="10"/>
          <c:orientation val="minMax"/>
        </c:scaling>
        <c:delete val="0"/>
        <c:axPos val="l"/>
        <c:majorGridlines/>
        <c:title>
          <c:tx>
            <c:rich>
              <a:bodyPr rot="-5400000" vert="horz"/>
              <a:lstStyle/>
              <a:p>
                <a:pPr>
                  <a:defRPr/>
                </a:pPr>
                <a:r>
                  <a:rPr lang="en-US" dirty="0"/>
                  <a:t>Rate per </a:t>
                </a:r>
                <a:r>
                  <a:rPr lang="en-US" dirty="0" smtClean="0"/>
                  <a:t>100,000 </a:t>
                </a:r>
                <a:r>
                  <a:rPr lang="en-US" dirty="0"/>
                  <a:t>male </a:t>
                </a:r>
                <a:r>
                  <a:rPr lang="en-US" dirty="0" smtClean="0"/>
                  <a:t>population</a:t>
                </a:r>
                <a:endParaRPr lang="en-US" dirty="0"/>
              </a:p>
            </c:rich>
          </c:tx>
          <c:layout/>
          <c:overlay val="0"/>
        </c:title>
        <c:numFmt formatCode="General" sourceLinked="1"/>
        <c:majorTickMark val="out"/>
        <c:minorTickMark val="none"/>
        <c:tickLblPos val="nextTo"/>
        <c:crossAx val="95366144"/>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[HIVanalysis_copy.xlsx]MSMpreviouspositiveabroad!$A$18</c:f>
              <c:strCache>
                <c:ptCount val="1"/>
                <c:pt idx="0">
                  <c:v>% previously tested abroad</c:v>
                </c:pt>
              </c:strCache>
            </c:strRef>
          </c:tx>
          <c:invertIfNegative val="0"/>
          <c:dLbls>
            <c:txPr>
              <a:bodyPr/>
              <a:lstStyle/>
              <a:p>
                <a:pPr>
                  <a:defRPr sz="2000"/>
                </a:pPr>
                <a:endParaRPr lang="en-US"/>
              </a:p>
            </c:txPr>
            <c:dLblPos val="inEnd"/>
            <c:showLegendKey val="0"/>
            <c:showVal val="1"/>
            <c:showCatName val="0"/>
            <c:showSerName val="0"/>
            <c:showPercent val="0"/>
            <c:showBubbleSize val="0"/>
            <c:showLeaderLines val="0"/>
          </c:dLbls>
          <c:cat>
            <c:numRef>
              <c:f>[HIVanalysis_copy.xlsx]MSMpreviouspositiveabroad!$B$15:$E$15</c:f>
              <c:numCache>
                <c:formatCode>General</c:formatCode>
                <c:ptCount val="4"/>
                <c:pt idx="0">
                  <c:v>2012</c:v>
                </c:pt>
                <c:pt idx="1">
                  <c:v>2013</c:v>
                </c:pt>
                <c:pt idx="2">
                  <c:v>2014</c:v>
                </c:pt>
                <c:pt idx="3">
                  <c:v>2015</c:v>
                </c:pt>
              </c:numCache>
            </c:numRef>
          </c:cat>
          <c:val>
            <c:numRef>
              <c:f>[HIVanalysis_copy.xlsx]MSMpreviouspositiveabroad!$B$18:$E$18</c:f>
              <c:numCache>
                <c:formatCode>0.0%</c:formatCode>
                <c:ptCount val="4"/>
                <c:pt idx="0">
                  <c:v>0.16363636363636364</c:v>
                </c:pt>
                <c:pt idx="1">
                  <c:v>0.16455696202531644</c:v>
                </c:pt>
                <c:pt idx="2">
                  <c:v>0.21195652173913043</c:v>
                </c:pt>
                <c:pt idx="3">
                  <c:v>0.291497975708502</c:v>
                </c:pt>
              </c:numCache>
            </c:numRef>
          </c:val>
        </c:ser>
        <c:dLbls>
          <c:showLegendKey val="0"/>
          <c:showVal val="0"/>
          <c:showCatName val="0"/>
          <c:showSerName val="0"/>
          <c:showPercent val="0"/>
          <c:showBubbleSize val="0"/>
        </c:dLbls>
        <c:gapWidth val="150"/>
        <c:axId val="95411200"/>
        <c:axId val="95417472"/>
      </c:barChart>
      <c:catAx>
        <c:axId val="95411200"/>
        <c:scaling>
          <c:orientation val="minMax"/>
        </c:scaling>
        <c:delete val="0"/>
        <c:axPos val="b"/>
        <c:title>
          <c:tx>
            <c:rich>
              <a:bodyPr/>
              <a:lstStyle/>
              <a:p>
                <a:pPr>
                  <a:defRPr/>
                </a:pPr>
                <a:r>
                  <a:rPr lang="en-GB" dirty="0" smtClean="0"/>
                  <a:t>Year</a:t>
                </a:r>
                <a:endParaRPr lang="en-GB" dirty="0"/>
              </a:p>
            </c:rich>
          </c:tx>
          <c:layout/>
          <c:overlay val="0"/>
        </c:title>
        <c:numFmt formatCode="General" sourceLinked="1"/>
        <c:majorTickMark val="out"/>
        <c:minorTickMark val="none"/>
        <c:tickLblPos val="nextTo"/>
        <c:crossAx val="95417472"/>
        <c:crosses val="autoZero"/>
        <c:auto val="1"/>
        <c:lblAlgn val="ctr"/>
        <c:lblOffset val="100"/>
        <c:noMultiLvlLbl val="0"/>
      </c:catAx>
      <c:valAx>
        <c:axId val="95417472"/>
        <c:scaling>
          <c:orientation val="minMax"/>
          <c:max val="0.5"/>
        </c:scaling>
        <c:delete val="0"/>
        <c:axPos val="l"/>
        <c:majorGridlines/>
        <c:title>
          <c:tx>
            <c:rich>
              <a:bodyPr rot="-5400000" vert="horz"/>
              <a:lstStyle/>
              <a:p>
                <a:pPr>
                  <a:defRPr/>
                </a:pPr>
                <a:r>
                  <a:rPr lang="en-US" dirty="0" smtClean="0"/>
                  <a:t>Percentage of diagnoses </a:t>
                </a:r>
                <a:endParaRPr lang="en-US" dirty="0"/>
              </a:p>
            </c:rich>
          </c:tx>
          <c:layout/>
          <c:overlay val="0"/>
        </c:title>
        <c:numFmt formatCode="0%" sourceLinked="0"/>
        <c:majorTickMark val="out"/>
        <c:minorTickMark val="none"/>
        <c:tickLblPos val="nextTo"/>
        <c:crossAx val="95411200"/>
        <c:crosses val="autoZero"/>
        <c:crossBetween val="between"/>
      </c:valAx>
    </c:plotArea>
    <c:legend>
      <c:legendPos val="b"/>
      <c:legendEntry>
        <c:idx val="0"/>
        <c:delete val="1"/>
      </c:legendEntry>
      <c:layout/>
      <c:overlay val="0"/>
    </c:legend>
    <c:plotVisOnly val="1"/>
    <c:dispBlanksAs val="gap"/>
    <c:showDLblsOverMax val="0"/>
  </c:chart>
  <c:spPr>
    <a:ln>
      <a:noFill/>
    </a:ln>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[HIVanalysis_copy.xlsx]MSMinfectedinIreland!$A$19</c:f>
              <c:strCache>
                <c:ptCount val="1"/>
                <c:pt idx="0">
                  <c:v>Ireland</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[HIVanalysis_copy.xlsx]MSMinfectedinIreland!$B$19:$E$19</c:f>
              <c:numCache>
                <c:formatCode>General</c:formatCode>
                <c:ptCount val="4"/>
                <c:pt idx="0">
                  <c:v>70</c:v>
                </c:pt>
                <c:pt idx="1">
                  <c:v>52</c:v>
                </c:pt>
                <c:pt idx="2">
                  <c:v>64</c:v>
                </c:pt>
                <c:pt idx="3">
                  <c:v>56</c:v>
                </c:pt>
              </c:numCache>
            </c:numRef>
          </c:val>
          <c:smooth val="0"/>
        </c:ser>
        <c:ser>
          <c:idx val="1"/>
          <c:order val="1"/>
          <c:tx>
            <c:strRef>
              <c:f>[HIVanalysis_copy.xlsx]MSMinfectedinIreland!$A$20</c:f>
              <c:strCache>
                <c:ptCount val="1"/>
                <c:pt idx="0">
                  <c:v>Europe </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[HIVanalysis_copy.xlsx]MSMinfectedinIreland!$B$20:$E$20</c:f>
              <c:numCache>
                <c:formatCode>General</c:formatCode>
                <c:ptCount val="4"/>
                <c:pt idx="0">
                  <c:v>12</c:v>
                </c:pt>
                <c:pt idx="1">
                  <c:v>18</c:v>
                </c:pt>
                <c:pt idx="2">
                  <c:v>17</c:v>
                </c:pt>
                <c:pt idx="3">
                  <c:v>18</c:v>
                </c:pt>
              </c:numCache>
            </c:numRef>
          </c:val>
          <c:smooth val="0"/>
        </c:ser>
        <c:ser>
          <c:idx val="2"/>
          <c:order val="2"/>
          <c:tx>
            <c:strRef>
              <c:f>[HIVanalysis_copy.xlsx]MSMinfectedinIreland!$A$21</c:f>
              <c:strCache>
                <c:ptCount val="1"/>
                <c:pt idx="0">
                  <c:v>Latin America</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[HIVanalysis_copy.xlsx]MSMinfectedinIreland!$B$21:$E$21</c:f>
              <c:numCache>
                <c:formatCode>General</c:formatCode>
                <c:ptCount val="4"/>
                <c:pt idx="0">
                  <c:v>5</c:v>
                </c:pt>
                <c:pt idx="1">
                  <c:v>10</c:v>
                </c:pt>
                <c:pt idx="2">
                  <c:v>13</c:v>
                </c:pt>
                <c:pt idx="3">
                  <c:v>26</c:v>
                </c:pt>
              </c:numCache>
            </c:numRef>
          </c:val>
          <c:smooth val="0"/>
        </c:ser>
        <c:ser>
          <c:idx val="3"/>
          <c:order val="3"/>
          <c:tx>
            <c:strRef>
              <c:f>[HIVanalysis_copy.xlsx]MSMinfectedinIreland!$A$22</c:f>
              <c:strCache>
                <c:ptCount val="1"/>
                <c:pt idx="0">
                  <c:v>Other</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[HIVanalysis_copy.xlsx]MSMinfectedinIreland!$B$22:$E$22</c:f>
              <c:numCache>
                <c:formatCode>General</c:formatCode>
                <c:ptCount val="4"/>
                <c:pt idx="0">
                  <c:v>3</c:v>
                </c:pt>
                <c:pt idx="1">
                  <c:v>4</c:v>
                </c:pt>
                <c:pt idx="2">
                  <c:v>9</c:v>
                </c:pt>
                <c:pt idx="3">
                  <c:v>6</c:v>
                </c:pt>
              </c:numCache>
            </c:numRef>
          </c:val>
          <c:smooth val="0"/>
        </c:ser>
        <c:ser>
          <c:idx val="4"/>
          <c:order val="4"/>
          <c:tx>
            <c:strRef>
              <c:f>[HIVanalysis_copy.xlsx]MSMinfectedinIreland!$A$23</c:f>
              <c:strCache>
                <c:ptCount val="1"/>
                <c:pt idx="0">
                  <c:v>Unknown</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[HIVanalysis_copy.xlsx]MSMinfectedinIreland!$B$23:$E$23</c:f>
              <c:numCache>
                <c:formatCode>General</c:formatCode>
                <c:ptCount val="4"/>
                <c:pt idx="0">
                  <c:v>1</c:v>
                </c:pt>
                <c:pt idx="1">
                  <c:v>0</c:v>
                </c:pt>
                <c:pt idx="2">
                  <c:v>1</c:v>
                </c:pt>
                <c:pt idx="3">
                  <c:v>1</c:v>
                </c:pt>
              </c:numCache>
            </c:numRef>
          </c:val>
          <c:smooth val="0"/>
        </c:ser>
        <c:ser>
          <c:idx val="5"/>
          <c:order val="5"/>
          <c:tx>
            <c:strRef>
              <c:f>[HIVanalysis_copy.xlsx]MSMinfectedinIreland!$A$24</c:f>
              <c:strCache>
                <c:ptCount val="1"/>
                <c:pt idx="0">
                  <c:v>Total</c:v>
                </c:pt>
              </c:strCache>
            </c:strRef>
          </c:tx>
          <c:cat>
            <c:numRef>
              <c:f>[HIVanalysis_copy.xlsx]MSMinfectedinIreland!$B$17:$E$17</c:f>
              <c:numCache>
                <c:formatCode>General</c:formatCode>
                <c:ptCount val="4"/>
                <c:pt idx="0">
                  <c:v>2012</c:v>
                </c:pt>
                <c:pt idx="1">
                  <c:v>2013</c:v>
                </c:pt>
                <c:pt idx="2">
                  <c:v>2014</c:v>
                </c:pt>
                <c:pt idx="3">
                  <c:v>2015</c:v>
                </c:pt>
              </c:numCache>
            </c:numRef>
          </c:cat>
          <c:val>
            <c:numRef>
              <c:f>[HIVanalysis_copy.xlsx]MSMinfectedinIreland!$B$24:$E$24</c:f>
              <c:numCache>
                <c:formatCode>General</c:formatCode>
                <c:ptCount val="4"/>
                <c:pt idx="0">
                  <c:v>91</c:v>
                </c:pt>
                <c:pt idx="1">
                  <c:v>84</c:v>
                </c:pt>
                <c:pt idx="2">
                  <c:v>104</c:v>
                </c:pt>
                <c:pt idx="3">
                  <c:v>107</c:v>
                </c:pt>
              </c:numCache>
            </c:numRef>
          </c:val>
          <c:smooth val="0"/>
        </c:ser>
        <c:dLbls>
          <c:showLegendKey val="0"/>
          <c:showVal val="0"/>
          <c:showCatName val="0"/>
          <c:showSerName val="0"/>
          <c:showPercent val="0"/>
          <c:showBubbleSize val="0"/>
        </c:dLbls>
        <c:marker val="1"/>
        <c:smooth val="0"/>
        <c:axId val="95592832"/>
        <c:axId val="95594752"/>
      </c:lineChart>
      <c:catAx>
        <c:axId val="95592832"/>
        <c:scaling>
          <c:orientation val="minMax"/>
        </c:scaling>
        <c:delete val="0"/>
        <c:axPos val="b"/>
        <c:title>
          <c:tx>
            <c:rich>
              <a:bodyPr/>
              <a:lstStyle/>
              <a:p>
                <a:pPr>
                  <a:defRPr/>
                </a:pPr>
                <a:r>
                  <a:rPr lang="en-GB" dirty="0" smtClean="0"/>
                  <a:t>Year</a:t>
                </a:r>
                <a:endParaRPr lang="en-GB" dirty="0"/>
              </a:p>
            </c:rich>
          </c:tx>
          <c:layout/>
          <c:overlay val="0"/>
        </c:title>
        <c:numFmt formatCode="General" sourceLinked="1"/>
        <c:majorTickMark val="out"/>
        <c:minorTickMark val="none"/>
        <c:tickLblPos val="nextTo"/>
        <c:crossAx val="95594752"/>
        <c:crosses val="autoZero"/>
        <c:auto val="1"/>
        <c:lblAlgn val="ctr"/>
        <c:lblOffset val="100"/>
        <c:noMultiLvlLbl val="0"/>
      </c:catAx>
      <c:valAx>
        <c:axId val="95594752"/>
        <c:scaling>
          <c:orientation val="minMax"/>
        </c:scaling>
        <c:delete val="0"/>
        <c:axPos val="l"/>
        <c:majorGridlines/>
        <c:title>
          <c:tx>
            <c:rich>
              <a:bodyPr rot="-5400000" vert="horz"/>
              <a:lstStyle/>
              <a:p>
                <a:pPr>
                  <a:defRPr/>
                </a:pPr>
                <a:r>
                  <a:rPr lang="en-US" dirty="0"/>
                  <a:t>Number of </a:t>
                </a:r>
                <a:r>
                  <a:rPr lang="en-US" dirty="0" smtClean="0"/>
                  <a:t>diagnoses</a:t>
                </a:r>
                <a:endParaRPr lang="en-US" dirty="0"/>
              </a:p>
            </c:rich>
          </c:tx>
          <c:layout/>
          <c:overlay val="0"/>
        </c:title>
        <c:numFmt formatCode="General" sourceLinked="1"/>
        <c:majorTickMark val="out"/>
        <c:minorTickMark val="none"/>
        <c:tickLblPos val="nextTo"/>
        <c:crossAx val="95592832"/>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tx>
            <c:strRef>
              <c:f>allmode!$A$8</c:f>
              <c:strCache>
                <c:ptCount val="1"/>
                <c:pt idx="0">
                  <c:v>Heterosexual</c:v>
                </c:pt>
              </c:strCache>
            </c:strRef>
          </c:tx>
          <c:cat>
            <c:numRef>
              <c:f>allmode!$B$6:$E$6</c:f>
              <c:numCache>
                <c:formatCode>General</c:formatCode>
                <c:ptCount val="4"/>
                <c:pt idx="0">
                  <c:v>2012</c:v>
                </c:pt>
                <c:pt idx="1">
                  <c:v>2013</c:v>
                </c:pt>
                <c:pt idx="2">
                  <c:v>2014</c:v>
                </c:pt>
                <c:pt idx="3">
                  <c:v>2015</c:v>
                </c:pt>
              </c:numCache>
            </c:numRef>
          </c:cat>
          <c:val>
            <c:numRef>
              <c:f>allmode!$B$8:$E$8</c:f>
              <c:numCache>
                <c:formatCode>General</c:formatCode>
                <c:ptCount val="4"/>
                <c:pt idx="0">
                  <c:v>24</c:v>
                </c:pt>
                <c:pt idx="1">
                  <c:v>22</c:v>
                </c:pt>
                <c:pt idx="2">
                  <c:v>36</c:v>
                </c:pt>
                <c:pt idx="3">
                  <c:v>33</c:v>
                </c:pt>
              </c:numCache>
            </c:numRef>
          </c:val>
          <c:smooth val="0"/>
        </c:ser>
        <c:ser>
          <c:idx val="2"/>
          <c:order val="1"/>
          <c:tx>
            <c:strRef>
              <c:f>allmode!$A$9</c:f>
              <c:strCache>
                <c:ptCount val="1"/>
                <c:pt idx="0">
                  <c:v>MSM</c:v>
                </c:pt>
              </c:strCache>
            </c:strRef>
          </c:tx>
          <c:spPr>
            <a:ln>
              <a:solidFill>
                <a:schemeClr val="accent4">
                  <a:lumMod val="75000"/>
                </a:schemeClr>
              </a:solidFill>
            </a:ln>
          </c:spPr>
          <c:marker>
            <c:symbol val="x"/>
            <c:size val="7"/>
            <c:spPr>
              <a:ln>
                <a:solidFill>
                  <a:schemeClr val="accent4">
                    <a:lumMod val="75000"/>
                  </a:schemeClr>
                </a:solidFill>
              </a:ln>
            </c:spPr>
          </c:marker>
          <c:cat>
            <c:numRef>
              <c:f>allmode!$B$6:$E$6</c:f>
              <c:numCache>
                <c:formatCode>General</c:formatCode>
                <c:ptCount val="4"/>
                <c:pt idx="0">
                  <c:v>2012</c:v>
                </c:pt>
                <c:pt idx="1">
                  <c:v>2013</c:v>
                </c:pt>
                <c:pt idx="2">
                  <c:v>2014</c:v>
                </c:pt>
                <c:pt idx="3">
                  <c:v>2015</c:v>
                </c:pt>
              </c:numCache>
            </c:numRef>
          </c:cat>
          <c:val>
            <c:numRef>
              <c:f>allmode!$B$9:$E$9</c:f>
              <c:numCache>
                <c:formatCode>General</c:formatCode>
                <c:ptCount val="4"/>
                <c:pt idx="0">
                  <c:v>81</c:v>
                </c:pt>
                <c:pt idx="1">
                  <c:v>118</c:v>
                </c:pt>
                <c:pt idx="2">
                  <c:v>140</c:v>
                </c:pt>
                <c:pt idx="3">
                  <c:v>218</c:v>
                </c:pt>
              </c:numCache>
            </c:numRef>
          </c:val>
          <c:smooth val="0"/>
        </c:ser>
        <c:ser>
          <c:idx val="3"/>
          <c:order val="2"/>
          <c:tx>
            <c:strRef>
              <c:f>allmode!$A$10</c:f>
              <c:strCache>
                <c:ptCount val="1"/>
                <c:pt idx="0">
                  <c:v>Other</c:v>
                </c:pt>
              </c:strCache>
            </c:strRef>
          </c:tx>
          <c:spPr>
            <a:ln>
              <a:solidFill>
                <a:schemeClr val="accent3">
                  <a:lumMod val="75000"/>
                </a:schemeClr>
              </a:solidFill>
            </a:ln>
          </c:spPr>
          <c:marker>
            <c:symbol val="triangle"/>
            <c:size val="7"/>
            <c:spPr>
              <a:solidFill>
                <a:schemeClr val="accent3">
                  <a:lumMod val="75000"/>
                </a:schemeClr>
              </a:solidFill>
              <a:ln>
                <a:solidFill>
                  <a:schemeClr val="accent3">
                    <a:lumMod val="75000"/>
                  </a:schemeClr>
                </a:solidFill>
              </a:ln>
            </c:spPr>
          </c:marker>
          <c:cat>
            <c:numRef>
              <c:f>allmode!$B$6:$E$6</c:f>
              <c:numCache>
                <c:formatCode>General</c:formatCode>
                <c:ptCount val="4"/>
                <c:pt idx="0">
                  <c:v>2012</c:v>
                </c:pt>
                <c:pt idx="1">
                  <c:v>2013</c:v>
                </c:pt>
                <c:pt idx="2">
                  <c:v>2014</c:v>
                </c:pt>
                <c:pt idx="3">
                  <c:v>2015</c:v>
                </c:pt>
              </c:numCache>
            </c:numRef>
          </c:cat>
          <c:val>
            <c:numRef>
              <c:f>allmode!$B$10:$E$10</c:f>
              <c:numCache>
                <c:formatCode>General</c:formatCode>
                <c:ptCount val="4"/>
                <c:pt idx="0">
                  <c:v>0</c:v>
                </c:pt>
                <c:pt idx="1">
                  <c:v>1</c:v>
                </c:pt>
                <c:pt idx="2">
                  <c:v>0</c:v>
                </c:pt>
                <c:pt idx="3">
                  <c:v>0</c:v>
                </c:pt>
              </c:numCache>
            </c:numRef>
          </c:val>
          <c:smooth val="0"/>
        </c:ser>
        <c:ser>
          <c:idx val="4"/>
          <c:order val="3"/>
          <c:tx>
            <c:strRef>
              <c:f>allmode!$A$11</c:f>
              <c:strCache>
                <c:ptCount val="1"/>
                <c:pt idx="0">
                  <c:v>Unknown or unspecified</c:v>
                </c:pt>
              </c:strCache>
            </c:strRef>
          </c:tx>
          <c:spPr>
            <a:ln>
              <a:solidFill>
                <a:schemeClr val="accent6"/>
              </a:solidFill>
            </a:ln>
          </c:spPr>
          <c:marker>
            <c:symbol val="circle"/>
            <c:size val="7"/>
            <c:spPr>
              <a:solidFill>
                <a:schemeClr val="accent6"/>
              </a:solidFill>
              <a:ln>
                <a:solidFill>
                  <a:schemeClr val="accent6"/>
                </a:solidFill>
              </a:ln>
            </c:spPr>
          </c:marker>
          <c:cat>
            <c:numRef>
              <c:f>allmode!$B$6:$E$6</c:f>
              <c:numCache>
                <c:formatCode>General</c:formatCode>
                <c:ptCount val="4"/>
                <c:pt idx="0">
                  <c:v>2012</c:v>
                </c:pt>
                <c:pt idx="1">
                  <c:v>2013</c:v>
                </c:pt>
                <c:pt idx="2">
                  <c:v>2014</c:v>
                </c:pt>
                <c:pt idx="3">
                  <c:v>2015</c:v>
                </c:pt>
              </c:numCache>
            </c:numRef>
          </c:cat>
          <c:val>
            <c:numRef>
              <c:f>allmode!$B$11:$E$11</c:f>
              <c:numCache>
                <c:formatCode>General</c:formatCode>
                <c:ptCount val="4"/>
                <c:pt idx="0">
                  <c:v>10</c:v>
                </c:pt>
                <c:pt idx="1">
                  <c:v>43</c:v>
                </c:pt>
                <c:pt idx="2">
                  <c:v>28</c:v>
                </c:pt>
                <c:pt idx="3">
                  <c:v>17</c:v>
                </c:pt>
              </c:numCache>
            </c:numRef>
          </c:val>
          <c:smooth val="0"/>
        </c:ser>
        <c:dLbls>
          <c:showLegendKey val="0"/>
          <c:showVal val="0"/>
          <c:showCatName val="0"/>
          <c:showSerName val="0"/>
          <c:showPercent val="0"/>
          <c:showBubbleSize val="0"/>
        </c:dLbls>
        <c:marker val="1"/>
        <c:smooth val="0"/>
        <c:axId val="95644672"/>
        <c:axId val="95663616"/>
      </c:lineChart>
      <c:catAx>
        <c:axId val="95644672"/>
        <c:scaling>
          <c:orientation val="minMax"/>
        </c:scaling>
        <c:delete val="0"/>
        <c:axPos val="b"/>
        <c:title>
          <c:tx>
            <c:rich>
              <a:bodyPr/>
              <a:lstStyle/>
              <a:p>
                <a:pPr>
                  <a:defRPr/>
                </a:pPr>
                <a:r>
                  <a:rPr lang="en-GB"/>
                  <a:t>Year</a:t>
                </a:r>
              </a:p>
            </c:rich>
          </c:tx>
          <c:layout/>
          <c:overlay val="0"/>
        </c:title>
        <c:numFmt formatCode="General" sourceLinked="1"/>
        <c:majorTickMark val="out"/>
        <c:minorTickMark val="none"/>
        <c:tickLblPos val="nextTo"/>
        <c:crossAx val="95663616"/>
        <c:crosses val="autoZero"/>
        <c:auto val="1"/>
        <c:lblAlgn val="ctr"/>
        <c:lblOffset val="100"/>
        <c:noMultiLvlLbl val="0"/>
      </c:catAx>
      <c:valAx>
        <c:axId val="95663616"/>
        <c:scaling>
          <c:orientation val="minMax"/>
        </c:scaling>
        <c:delete val="0"/>
        <c:axPos val="l"/>
        <c:majorGridlines/>
        <c:title>
          <c:tx>
            <c:rich>
              <a:bodyPr rot="-5400000" vert="horz"/>
              <a:lstStyle/>
              <a:p>
                <a:pPr>
                  <a:defRPr/>
                </a:pPr>
                <a:r>
                  <a:rPr lang="en-US"/>
                  <a:t>Number of diagnoses</a:t>
                </a:r>
              </a:p>
            </c:rich>
          </c:tx>
          <c:layout/>
          <c:overlay val="0"/>
        </c:title>
        <c:numFmt formatCode="General" sourceLinked="1"/>
        <c:majorTickMark val="out"/>
        <c:minorTickMark val="none"/>
        <c:tickLblPos val="nextTo"/>
        <c:crossAx val="95644672"/>
        <c:crosses val="autoZero"/>
        <c:crossBetween val="between"/>
      </c:valAx>
    </c:plotArea>
    <c:legend>
      <c:legendPos val="b"/>
      <c:layout/>
      <c:overlay val="0"/>
    </c:legend>
    <c:plotVisOnly val="1"/>
    <c:dispBlanksAs val="gap"/>
    <c:showDLblsOverMax val="0"/>
  </c:chart>
  <c:spPr>
    <a:ln>
      <a:noFill/>
    </a:ln>
  </c:spPr>
  <c:txPr>
    <a:bodyPr/>
    <a:lstStyle/>
    <a:p>
      <a:pPr>
        <a:defRPr sz="1800"/>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0.82722</cdr:x>
      <cdr:y>0.12858</cdr:y>
    </cdr:from>
    <cdr:to>
      <cdr:x>0.83172</cdr:x>
      <cdr:y>0.70247</cdr:y>
    </cdr:to>
    <cdr:cxnSp macro="">
      <cdr:nvCxnSpPr>
        <cdr:cNvPr id="2" name="Straight Connector 1"/>
        <cdr:cNvCxnSpPr/>
      </cdr:nvCxnSpPr>
      <cdr:spPr>
        <a:xfrm xmlns:a="http://schemas.openxmlformats.org/drawingml/2006/main" flipV="1">
          <a:off x="4766323" y="366773"/>
          <a:ext cx="25925" cy="1636967"/>
        </a:xfrm>
        <a:prstGeom xmlns:a="http://schemas.openxmlformats.org/drawingml/2006/main" prst="line">
          <a:avLst/>
        </a:prstGeom>
        <a:ln xmlns:a="http://schemas.openxmlformats.org/drawingml/2006/main" w="15875">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36069D4-84B0-4495-BA8F-080929DCBE2E}" type="datetimeFigureOut">
              <a:rPr lang="en-GB" smtClean="0"/>
              <a:t>02/08/2017</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64206C8-3594-4B17-8CCA-20B361FC5BDB}" type="slidenum">
              <a:rPr lang="en-GB" smtClean="0"/>
              <a:t>‹#›</a:t>
            </a:fld>
            <a:endParaRPr lang="en-GB"/>
          </a:p>
        </p:txBody>
      </p:sp>
    </p:spTree>
    <p:extLst>
      <p:ext uri="{BB962C8B-B14F-4D97-AF65-F5344CB8AC3E}">
        <p14:creationId xmlns:p14="http://schemas.microsoft.com/office/powerpoint/2010/main" val="1226833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57B5576-9BF8-4FD7-9888-22BE1AD62481}" type="datetimeFigureOut">
              <a:rPr lang="en-GB" smtClean="0"/>
              <a:t>02/08/2017</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0E3BC3C8-5BCF-409B-AC2F-36C401ABB4BD}" type="slidenum">
              <a:rPr lang="en-GB" smtClean="0"/>
              <a:t>‹#›</a:t>
            </a:fld>
            <a:endParaRPr lang="en-GB"/>
          </a:p>
        </p:txBody>
      </p:sp>
    </p:spTree>
    <p:extLst>
      <p:ext uri="{BB962C8B-B14F-4D97-AF65-F5344CB8AC3E}">
        <p14:creationId xmlns:p14="http://schemas.microsoft.com/office/powerpoint/2010/main" val="3081767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E3BC3C8-5BCF-409B-AC2F-36C401ABB4BD}" type="slidenum">
              <a:rPr lang="en-GB" smtClean="0"/>
              <a:t>2</a:t>
            </a:fld>
            <a:endParaRPr lang="en-GB"/>
          </a:p>
        </p:txBody>
      </p:sp>
    </p:spTree>
    <p:extLst>
      <p:ext uri="{BB962C8B-B14F-4D97-AF65-F5344CB8AC3E}">
        <p14:creationId xmlns:p14="http://schemas.microsoft.com/office/powerpoint/2010/main" val="2444325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2015</a:t>
            </a:r>
            <a:r>
              <a:rPr lang="en-GB" baseline="0" dirty="0" smtClean="0"/>
              <a:t> first year when number of migrant MSM diagnosed with HIV in Ireland exceeded the number of </a:t>
            </a:r>
            <a:r>
              <a:rPr lang="en-GB" baseline="0" dirty="0" err="1" smtClean="0"/>
              <a:t>irish</a:t>
            </a:r>
            <a:r>
              <a:rPr lang="en-GB" baseline="0" dirty="0" smtClean="0"/>
              <a:t> born.</a:t>
            </a:r>
            <a:endParaRPr lang="en-GB" dirty="0"/>
          </a:p>
        </p:txBody>
      </p:sp>
      <p:sp>
        <p:nvSpPr>
          <p:cNvPr id="4" name="Slide Number Placeholder 3"/>
          <p:cNvSpPr>
            <a:spLocks noGrp="1"/>
          </p:cNvSpPr>
          <p:nvPr>
            <p:ph type="sldNum" sz="quarter" idx="10"/>
          </p:nvPr>
        </p:nvSpPr>
        <p:spPr/>
        <p:txBody>
          <a:bodyPr/>
          <a:lstStyle/>
          <a:p>
            <a:fld id="{0E3BC3C8-5BCF-409B-AC2F-36C401ABB4BD}" type="slidenum">
              <a:rPr lang="en-GB" smtClean="0"/>
              <a:t>6</a:t>
            </a:fld>
            <a:endParaRPr lang="en-GB"/>
          </a:p>
        </p:txBody>
      </p:sp>
    </p:spTree>
    <p:extLst>
      <p:ext uri="{BB962C8B-B14F-4D97-AF65-F5344CB8AC3E}">
        <p14:creationId xmlns:p14="http://schemas.microsoft.com/office/powerpoint/2010/main" val="291948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2015</a:t>
            </a:r>
            <a:r>
              <a:rPr lang="en-GB" baseline="0" dirty="0" smtClean="0"/>
              <a:t> first year when number of migrant MSM diagnosed with HIV in Ireland exceeded the number of </a:t>
            </a:r>
            <a:r>
              <a:rPr lang="en-GB" baseline="0" dirty="0" err="1" smtClean="0"/>
              <a:t>irish</a:t>
            </a:r>
            <a:r>
              <a:rPr lang="en-GB" baseline="0" dirty="0" smtClean="0"/>
              <a:t> born.</a:t>
            </a:r>
            <a:endParaRPr lang="en-GB" dirty="0"/>
          </a:p>
        </p:txBody>
      </p:sp>
      <p:sp>
        <p:nvSpPr>
          <p:cNvPr id="4" name="Slide Number Placeholder 3"/>
          <p:cNvSpPr>
            <a:spLocks noGrp="1"/>
          </p:cNvSpPr>
          <p:nvPr>
            <p:ph type="sldNum" sz="quarter" idx="10"/>
          </p:nvPr>
        </p:nvSpPr>
        <p:spPr/>
        <p:txBody>
          <a:bodyPr/>
          <a:lstStyle/>
          <a:p>
            <a:fld id="{0E3BC3C8-5BCF-409B-AC2F-36C401ABB4BD}" type="slidenum">
              <a:rPr lang="en-GB" smtClean="0"/>
              <a:t>7</a:t>
            </a:fld>
            <a:endParaRPr lang="en-GB"/>
          </a:p>
        </p:txBody>
      </p:sp>
    </p:spTree>
    <p:extLst>
      <p:ext uri="{BB962C8B-B14F-4D97-AF65-F5344CB8AC3E}">
        <p14:creationId xmlns:p14="http://schemas.microsoft.com/office/powerpoint/2010/main" val="291948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Take into consideration the population,</a:t>
            </a:r>
            <a:r>
              <a:rPr lang="en-GB" baseline="0" dirty="0" smtClean="0"/>
              <a:t> MSM born abroad have always had a higher burden</a:t>
            </a:r>
            <a:endParaRPr lang="en-GB" dirty="0"/>
          </a:p>
        </p:txBody>
      </p:sp>
      <p:sp>
        <p:nvSpPr>
          <p:cNvPr id="4" name="Slide Number Placeholder 3"/>
          <p:cNvSpPr>
            <a:spLocks noGrp="1"/>
          </p:cNvSpPr>
          <p:nvPr>
            <p:ph type="sldNum" sz="quarter" idx="10"/>
          </p:nvPr>
        </p:nvSpPr>
        <p:spPr/>
        <p:txBody>
          <a:bodyPr/>
          <a:lstStyle/>
          <a:p>
            <a:fld id="{0E3BC3C8-5BCF-409B-AC2F-36C401ABB4BD}" type="slidenum">
              <a:rPr lang="en-GB" smtClean="0"/>
              <a:t>8</a:t>
            </a:fld>
            <a:endParaRPr lang="en-GB"/>
          </a:p>
        </p:txBody>
      </p:sp>
    </p:spTree>
    <p:extLst>
      <p:ext uri="{BB962C8B-B14F-4D97-AF65-F5344CB8AC3E}">
        <p14:creationId xmlns:p14="http://schemas.microsoft.com/office/powerpoint/2010/main" val="2587022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proportion</a:t>
            </a:r>
            <a:r>
              <a:rPr lang="en-GB" baseline="0" dirty="0" smtClean="0"/>
              <a:t> of notifications of HIV amongst MSM where it is reported that they were previously diagnosed abroad has increased </a:t>
            </a:r>
            <a:endParaRPr lang="en-GB" dirty="0"/>
          </a:p>
        </p:txBody>
      </p:sp>
      <p:sp>
        <p:nvSpPr>
          <p:cNvPr id="4" name="Slide Number Placeholder 3"/>
          <p:cNvSpPr>
            <a:spLocks noGrp="1"/>
          </p:cNvSpPr>
          <p:nvPr>
            <p:ph type="sldNum" sz="quarter" idx="10"/>
          </p:nvPr>
        </p:nvSpPr>
        <p:spPr/>
        <p:txBody>
          <a:bodyPr/>
          <a:lstStyle/>
          <a:p>
            <a:fld id="{0E3BC3C8-5BCF-409B-AC2F-36C401ABB4BD}" type="slidenum">
              <a:rPr lang="en-GB" smtClean="0"/>
              <a:t>11</a:t>
            </a:fld>
            <a:endParaRPr lang="en-GB"/>
          </a:p>
        </p:txBody>
      </p:sp>
    </p:spTree>
    <p:extLst>
      <p:ext uri="{BB962C8B-B14F-4D97-AF65-F5344CB8AC3E}">
        <p14:creationId xmlns:p14="http://schemas.microsoft.com/office/powerpoint/2010/main" val="1227264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If we look at where people report they were infected - overall, the number of MSM who reported that they acquired infection in Ireland has remained stable between 2014 and 2015 (104 and 102). However, we can see the number of Latin American MSM who reported acquiring infection in Ireland doubled between 2014 and 2015. Reported country of infection does need to be interpreted with caution though. We don’t know if it is always based on a direct question to the patient, or the assumption of the person filling out the form.</a:t>
            </a:r>
          </a:p>
          <a:p>
            <a:endParaRPr lang="en-GB" dirty="0"/>
          </a:p>
        </p:txBody>
      </p:sp>
      <p:sp>
        <p:nvSpPr>
          <p:cNvPr id="4" name="Slide Number Placeholder 3"/>
          <p:cNvSpPr>
            <a:spLocks noGrp="1"/>
          </p:cNvSpPr>
          <p:nvPr>
            <p:ph type="sldNum" sz="quarter" idx="10"/>
          </p:nvPr>
        </p:nvSpPr>
        <p:spPr/>
        <p:txBody>
          <a:bodyPr/>
          <a:lstStyle/>
          <a:p>
            <a:fld id="{0E3BC3C8-5BCF-409B-AC2F-36C401ABB4BD}" type="slidenum">
              <a:rPr lang="en-GB" smtClean="0"/>
              <a:t>12</a:t>
            </a:fld>
            <a:endParaRPr lang="en-GB"/>
          </a:p>
        </p:txBody>
      </p:sp>
    </p:spTree>
    <p:extLst>
      <p:ext uri="{BB962C8B-B14F-4D97-AF65-F5344CB8AC3E}">
        <p14:creationId xmlns:p14="http://schemas.microsoft.com/office/powerpoint/2010/main" val="124659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1B84F8AD-61FA-4D66-A9BC-F48C85A86B5B}" type="datetime1">
              <a:rPr lang="en-IE" smtClean="0"/>
              <a:t>02/08/2017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3015228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57F2571-3F89-425F-AFDC-59A6F89AC5B1}" type="datetime1">
              <a:rPr lang="en-IE" smtClean="0"/>
              <a:t>02/08/2017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441188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128A9F1-D44E-483B-9238-3C828A3B365C}" type="datetime1">
              <a:rPr lang="en-IE" smtClean="0"/>
              <a:t>02/08/2017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463806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1E7AD73A-583A-4E1C-BA3E-5D0BFCA62730}" type="datetime1">
              <a:rPr lang="en-IE" smtClean="0"/>
              <a:t>02/08/2017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3479416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14B554-E431-4B97-A8CE-C3A37516A01F}" type="datetime1">
              <a:rPr lang="en-IE" smtClean="0"/>
              <a:t>02/08/2017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2577467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85C1D60C-0EB7-47FB-A06D-D6216D42AA9D}" type="datetime1">
              <a:rPr lang="en-IE" smtClean="0"/>
              <a:t>02/08/2017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1582500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60C65338-FFB4-42FC-A2AA-893C553FDFD1}" type="datetime1">
              <a:rPr lang="en-IE" smtClean="0"/>
              <a:t>02/08/2017</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4087768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5337E5DD-B805-469B-AFDA-4278E5222C7B}" type="datetime1">
              <a:rPr lang="en-IE" smtClean="0"/>
              <a:t>02/08/2017</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137707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2EEE40-8F6C-45AA-90AA-E057AA726208}" type="datetime1">
              <a:rPr lang="en-IE" smtClean="0"/>
              <a:t>02/08/2017</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1472459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7E8A05-CAD6-45FF-9BA0-47FF33495791}" type="datetime1">
              <a:rPr lang="en-IE" smtClean="0"/>
              <a:t>02/08/2017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259386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09355C-C7FA-4B9A-9A9C-C6B869F7BAB2}" type="datetime1">
              <a:rPr lang="en-IE" smtClean="0"/>
              <a:t>02/08/2017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961EE92-2EA8-4647-9D9F-09DAC6804E83}" type="slidenum">
              <a:rPr lang="en-IE" smtClean="0"/>
              <a:t>‹#›</a:t>
            </a:fld>
            <a:endParaRPr lang="en-IE"/>
          </a:p>
        </p:txBody>
      </p:sp>
    </p:spTree>
    <p:extLst>
      <p:ext uri="{BB962C8B-B14F-4D97-AF65-F5344CB8AC3E}">
        <p14:creationId xmlns:p14="http://schemas.microsoft.com/office/powerpoint/2010/main" val="2329960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D1CF4E-7A39-4EAE-94C0-4117D89041A2}" type="datetime1">
              <a:rPr lang="en-IE" smtClean="0"/>
              <a:t>02/08/2017</a:t>
            </a:fld>
            <a:endParaRPr lang="en-IE"/>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1EE92-2EA8-4647-9D9F-09DAC6804E83}" type="slidenum">
              <a:rPr lang="en-IE" smtClean="0"/>
              <a:t>‹#›</a:t>
            </a:fld>
            <a:endParaRPr lang="en-IE"/>
          </a:p>
        </p:txBody>
      </p:sp>
    </p:spTree>
    <p:extLst>
      <p:ext uri="{BB962C8B-B14F-4D97-AF65-F5344CB8AC3E}">
        <p14:creationId xmlns:p14="http://schemas.microsoft.com/office/powerpoint/2010/main" val="204549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7" descr="C:\Documents and Settings\MauriceKelly\Desktop\maurice's pr 2003\powe bann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683568" y="2130425"/>
            <a:ext cx="741682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E" sz="4000" dirty="0"/>
              <a:t>Increases in HIV and syphilis among migrant men who have sex with men in Ireland</a:t>
            </a:r>
          </a:p>
        </p:txBody>
      </p:sp>
      <p:sp>
        <p:nvSpPr>
          <p:cNvPr id="3" name="Subtitle 2"/>
          <p:cNvSpPr>
            <a:spLocks noGrp="1"/>
          </p:cNvSpPr>
          <p:nvPr>
            <p:ph type="subTitle" idx="1"/>
          </p:nvPr>
        </p:nvSpPr>
        <p:spPr>
          <a:xfrm>
            <a:off x="0" y="4197085"/>
            <a:ext cx="8964488" cy="1752600"/>
          </a:xfrm>
        </p:spPr>
        <p:txBody>
          <a:bodyPr>
            <a:normAutofit fontScale="92500"/>
          </a:bodyPr>
          <a:lstStyle/>
          <a:p>
            <a:r>
              <a:rPr lang="en-GB" sz="3000" dirty="0" smtClean="0"/>
              <a:t>International </a:t>
            </a:r>
            <a:r>
              <a:rPr lang="en-GB" sz="3000" dirty="0"/>
              <a:t>Union against Sexually Transmitted Infections </a:t>
            </a:r>
          </a:p>
          <a:p>
            <a:r>
              <a:rPr lang="en-GB" sz="3000" dirty="0" smtClean="0"/>
              <a:t>Europe Congress - 16 September, 2016</a:t>
            </a:r>
            <a:endParaRPr lang="en-GB" sz="3000" dirty="0"/>
          </a:p>
          <a:p>
            <a:r>
              <a:rPr lang="en-GB" dirty="0" smtClean="0"/>
              <a:t>Eve Robinson</a:t>
            </a:r>
            <a:endParaRPr lang="en-GB" dirty="0" smtClean="0"/>
          </a:p>
        </p:txBody>
      </p:sp>
    </p:spTree>
    <p:extLst>
      <p:ext uri="{BB962C8B-B14F-4D97-AF65-F5344CB8AC3E}">
        <p14:creationId xmlns:p14="http://schemas.microsoft.com/office/powerpoint/2010/main" val="32564558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000" dirty="0"/>
              <a:t>HIV diagnoses in </a:t>
            </a:r>
            <a:r>
              <a:rPr lang="en-GB" sz="3000" dirty="0" smtClean="0"/>
              <a:t>MSM in Ireland by region of origin, </a:t>
            </a:r>
            <a:r>
              <a:rPr lang="en-GB" sz="3000" dirty="0"/>
              <a:t>rate per 100,000 male population, 2006-2015</a:t>
            </a:r>
          </a:p>
        </p:txBody>
      </p:sp>
      <p:sp>
        <p:nvSpPr>
          <p:cNvPr id="4" name="Slide Number Placeholder 3"/>
          <p:cNvSpPr>
            <a:spLocks noGrp="1"/>
          </p:cNvSpPr>
          <p:nvPr>
            <p:ph type="sldNum" sz="quarter" idx="12"/>
          </p:nvPr>
        </p:nvSpPr>
        <p:spPr/>
        <p:txBody>
          <a:bodyPr/>
          <a:lstStyle/>
          <a:p>
            <a:fld id="{9961EE92-2EA8-4647-9D9F-09DAC6804E83}" type="slidenum">
              <a:rPr lang="en-IE" smtClean="0"/>
              <a:t>10</a:t>
            </a:fld>
            <a:endParaRPr lang="en-IE"/>
          </a:p>
        </p:txBody>
      </p:sp>
      <p:graphicFrame>
        <p:nvGraphicFramePr>
          <p:cNvPr id="5" name="Chart 4"/>
          <p:cNvGraphicFramePr>
            <a:graphicFrameLocks/>
          </p:cNvGraphicFramePr>
          <p:nvPr>
            <p:extLst>
              <p:ext uri="{D42A27DB-BD31-4B8C-83A1-F6EECF244321}">
                <p14:modId xmlns:p14="http://schemas.microsoft.com/office/powerpoint/2010/main" val="1869298211"/>
              </p:ext>
            </p:extLst>
          </p:nvPr>
        </p:nvGraphicFramePr>
        <p:xfrm>
          <a:off x="899592"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Footer Placeholder 3"/>
          <p:cNvSpPr txBox="1">
            <a:spLocks/>
          </p:cNvSpPr>
          <p:nvPr/>
        </p:nvSpPr>
        <p:spPr>
          <a:xfrm>
            <a:off x="899592" y="6237312"/>
            <a:ext cx="741682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l">
              <a:buFont typeface="Arial" charset="0"/>
              <a:buChar char="•"/>
            </a:pPr>
            <a:r>
              <a:rPr lang="en-IE" sz="1600" dirty="0" smtClean="0"/>
              <a:t>Change in laboratory notification criteria May 2015 for one region</a:t>
            </a:r>
          </a:p>
          <a:p>
            <a:pPr marL="285750" indent="-285750" algn="l">
              <a:buFont typeface="Arial" charset="0"/>
              <a:buChar char="•"/>
            </a:pPr>
            <a:r>
              <a:rPr lang="en-IE" sz="1600" dirty="0" smtClean="0"/>
              <a:t>Census 2011 data applied from 2009 </a:t>
            </a:r>
            <a:endParaRPr lang="en-IE" sz="1600" dirty="0"/>
          </a:p>
        </p:txBody>
      </p:sp>
    </p:spTree>
    <p:extLst>
      <p:ext uri="{BB962C8B-B14F-4D97-AF65-F5344CB8AC3E}">
        <p14:creationId xmlns:p14="http://schemas.microsoft.com/office/powerpoint/2010/main" val="1377550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000" dirty="0" smtClean="0"/>
              <a:t>Diagnoses of HIV amongst MSM previously tested HIV positive abroad, 2012-2015</a:t>
            </a:r>
            <a:endParaRPr lang="en-GB" sz="3000" dirty="0"/>
          </a:p>
        </p:txBody>
      </p:sp>
      <p:graphicFrame>
        <p:nvGraphicFramePr>
          <p:cNvPr id="4" name="Chart 3"/>
          <p:cNvGraphicFramePr>
            <a:graphicFrameLocks/>
          </p:cNvGraphicFramePr>
          <p:nvPr>
            <p:extLst>
              <p:ext uri="{D42A27DB-BD31-4B8C-83A1-F6EECF244321}">
                <p14:modId xmlns:p14="http://schemas.microsoft.com/office/powerpoint/2010/main" val="3140348061"/>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11</a:t>
            </a:fld>
            <a:endParaRPr lang="en-IE"/>
          </a:p>
        </p:txBody>
      </p:sp>
      <p:sp>
        <p:nvSpPr>
          <p:cNvPr id="5" name="Footer Placeholder 3"/>
          <p:cNvSpPr>
            <a:spLocks noGrp="1"/>
          </p:cNvSpPr>
          <p:nvPr>
            <p:ph type="ftr" sz="quarter" idx="11"/>
          </p:nvPr>
        </p:nvSpPr>
        <p:spPr>
          <a:xfrm>
            <a:off x="755576" y="6356351"/>
            <a:ext cx="7416824" cy="365125"/>
          </a:xfrm>
        </p:spPr>
        <p:txBody>
          <a:bodyPr/>
          <a:lstStyle/>
          <a:p>
            <a:pPr algn="l"/>
            <a:r>
              <a:rPr lang="en-IE" sz="1600" dirty="0" smtClean="0"/>
              <a:t>* Change in laboratory notification criteria May 2015 for one region </a:t>
            </a:r>
            <a:endParaRPr lang="en-IE" sz="1600" dirty="0"/>
          </a:p>
        </p:txBody>
      </p:sp>
    </p:spTree>
    <p:extLst>
      <p:ext uri="{BB962C8B-B14F-4D97-AF65-F5344CB8AC3E}">
        <p14:creationId xmlns:p14="http://schemas.microsoft.com/office/powerpoint/2010/main" val="91413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000" dirty="0" smtClean="0"/>
              <a:t>Diagnoses of HIV amongst MSM reported to be infected in Ireland by region of origin, 2012-2015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12</a:t>
            </a:fld>
            <a:endParaRPr lang="en-IE"/>
          </a:p>
        </p:txBody>
      </p:sp>
      <p:graphicFrame>
        <p:nvGraphicFramePr>
          <p:cNvPr id="5" name="Chart 4"/>
          <p:cNvGraphicFramePr>
            <a:graphicFrameLocks/>
          </p:cNvGraphicFramePr>
          <p:nvPr>
            <p:extLst>
              <p:ext uri="{D42A27DB-BD31-4B8C-83A1-F6EECF244321}">
                <p14:modId xmlns:p14="http://schemas.microsoft.com/office/powerpoint/2010/main" val="2824909417"/>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3"/>
          </a:graphicData>
        </a:graphic>
      </p:graphicFrame>
      <p:sp>
        <p:nvSpPr>
          <p:cNvPr id="6" name="Footer Placeholder 3"/>
          <p:cNvSpPr>
            <a:spLocks noGrp="1"/>
          </p:cNvSpPr>
          <p:nvPr>
            <p:ph type="ftr" sz="quarter" idx="11"/>
          </p:nvPr>
        </p:nvSpPr>
        <p:spPr>
          <a:xfrm>
            <a:off x="755576" y="6356351"/>
            <a:ext cx="7416824" cy="365125"/>
          </a:xfrm>
        </p:spPr>
        <p:txBody>
          <a:bodyPr/>
          <a:lstStyle/>
          <a:p>
            <a:pPr algn="l"/>
            <a:r>
              <a:rPr lang="en-IE" sz="1600" dirty="0" smtClean="0"/>
              <a:t>* Change in laboratory notification criteria May 2015 for one region </a:t>
            </a:r>
            <a:endParaRPr lang="en-IE" sz="1600" dirty="0"/>
          </a:p>
        </p:txBody>
      </p:sp>
    </p:spTree>
    <p:extLst>
      <p:ext uri="{BB962C8B-B14F-4D97-AF65-F5344CB8AC3E}">
        <p14:creationId xmlns:p14="http://schemas.microsoft.com/office/powerpoint/2010/main" val="40641305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000" dirty="0" smtClean="0"/>
              <a:t>Early infectious syphilis by mode of transmission, 2012 - 2015</a:t>
            </a:r>
            <a:endParaRPr lang="en-IE" sz="3000" dirty="0"/>
          </a:p>
        </p:txBody>
      </p:sp>
      <p:graphicFrame>
        <p:nvGraphicFramePr>
          <p:cNvPr id="7" name="Chart 6"/>
          <p:cNvGraphicFramePr>
            <a:graphicFrameLocks/>
          </p:cNvGraphicFramePr>
          <p:nvPr>
            <p:extLst>
              <p:ext uri="{D42A27DB-BD31-4B8C-83A1-F6EECF244321}">
                <p14:modId xmlns:p14="http://schemas.microsoft.com/office/powerpoint/2010/main" val="3162051427"/>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13</a:t>
            </a:fld>
            <a:endParaRPr lang="en-IE"/>
          </a:p>
        </p:txBody>
      </p:sp>
      <p:sp>
        <p:nvSpPr>
          <p:cNvPr id="4" name="Footer Placeholder 3"/>
          <p:cNvSpPr>
            <a:spLocks noGrp="1"/>
          </p:cNvSpPr>
          <p:nvPr>
            <p:ph type="ftr" sz="quarter" idx="11"/>
          </p:nvPr>
        </p:nvSpPr>
        <p:spPr>
          <a:xfrm>
            <a:off x="755576" y="6356351"/>
            <a:ext cx="5264224" cy="365125"/>
          </a:xfrm>
        </p:spPr>
        <p:txBody>
          <a:bodyPr/>
          <a:lstStyle/>
          <a:p>
            <a:pPr algn="l"/>
            <a:r>
              <a:rPr lang="en-IE" sz="1600" dirty="0" smtClean="0"/>
              <a:t>* Change in laboratory notification criteria January 2014 </a:t>
            </a:r>
            <a:endParaRPr lang="en-IE" sz="1600" dirty="0"/>
          </a:p>
        </p:txBody>
      </p:sp>
    </p:spTree>
    <p:extLst>
      <p:ext uri="{BB962C8B-B14F-4D97-AF65-F5344CB8AC3E}">
        <p14:creationId xmlns:p14="http://schemas.microsoft.com/office/powerpoint/2010/main" val="2238518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000" dirty="0" smtClean="0"/>
              <a:t>Early infectious syphilis by mode of transmission, 2012 - 2015</a:t>
            </a:r>
            <a:endParaRPr lang="en-IE" sz="3000" dirty="0"/>
          </a:p>
        </p:txBody>
      </p:sp>
      <p:graphicFrame>
        <p:nvGraphicFramePr>
          <p:cNvPr id="7" name="Chart 6"/>
          <p:cNvGraphicFramePr>
            <a:graphicFrameLocks/>
          </p:cNvGraphicFramePr>
          <p:nvPr>
            <p:extLst>
              <p:ext uri="{D42A27DB-BD31-4B8C-83A1-F6EECF244321}">
                <p14:modId xmlns:p14="http://schemas.microsoft.com/office/powerpoint/2010/main" val="2479971950"/>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14</a:t>
            </a:fld>
            <a:endParaRPr lang="en-IE"/>
          </a:p>
        </p:txBody>
      </p:sp>
      <p:sp>
        <p:nvSpPr>
          <p:cNvPr id="4" name="Footer Placeholder 3"/>
          <p:cNvSpPr>
            <a:spLocks noGrp="1"/>
          </p:cNvSpPr>
          <p:nvPr>
            <p:ph type="ftr" sz="quarter" idx="11"/>
          </p:nvPr>
        </p:nvSpPr>
        <p:spPr>
          <a:xfrm>
            <a:off x="755576" y="6356351"/>
            <a:ext cx="5264224" cy="365125"/>
          </a:xfrm>
        </p:spPr>
        <p:txBody>
          <a:bodyPr/>
          <a:lstStyle/>
          <a:p>
            <a:pPr algn="l"/>
            <a:r>
              <a:rPr lang="en-IE" sz="1600" dirty="0" smtClean="0"/>
              <a:t>* Change in laboratory notification criteria January 2014 </a:t>
            </a:r>
            <a:endParaRPr lang="en-IE" sz="1600" dirty="0"/>
          </a:p>
        </p:txBody>
      </p:sp>
      <p:sp>
        <p:nvSpPr>
          <p:cNvPr id="6" name="Oval 5"/>
          <p:cNvSpPr/>
          <p:nvPr/>
        </p:nvSpPr>
        <p:spPr>
          <a:xfrm>
            <a:off x="7013010" y="1736613"/>
            <a:ext cx="1769200" cy="165658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8" name="TextBox 7"/>
          <p:cNvSpPr txBox="1"/>
          <p:nvPr/>
        </p:nvSpPr>
        <p:spPr>
          <a:xfrm>
            <a:off x="7361318" y="2210961"/>
            <a:ext cx="962976" cy="707886"/>
          </a:xfrm>
          <a:prstGeom prst="rect">
            <a:avLst/>
          </a:prstGeom>
          <a:noFill/>
        </p:spPr>
        <p:txBody>
          <a:bodyPr wrap="square" rtlCol="0">
            <a:spAutoFit/>
          </a:bodyPr>
          <a:lstStyle/>
          <a:p>
            <a:pPr algn="ctr"/>
            <a:r>
              <a:rPr lang="en-IE" sz="2000" dirty="0"/>
              <a:t>MSM </a:t>
            </a:r>
            <a:r>
              <a:rPr lang="en-IE" sz="2000" dirty="0" smtClean="0"/>
              <a:t>↑ 56% </a:t>
            </a:r>
            <a:endParaRPr lang="en-IE" sz="2000" dirty="0"/>
          </a:p>
        </p:txBody>
      </p:sp>
    </p:spTree>
    <p:extLst>
      <p:ext uri="{BB962C8B-B14F-4D97-AF65-F5344CB8AC3E}">
        <p14:creationId xmlns:p14="http://schemas.microsoft.com/office/powerpoint/2010/main" val="1937392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000" dirty="0"/>
              <a:t>Early infectious syphilis among MSM in Ireland by migrant status, 2012 - 2015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15</a:t>
            </a:fld>
            <a:endParaRPr lang="en-IE"/>
          </a:p>
        </p:txBody>
      </p:sp>
      <p:graphicFrame>
        <p:nvGraphicFramePr>
          <p:cNvPr id="4" name="Chart 3"/>
          <p:cNvGraphicFramePr>
            <a:graphicFrameLocks/>
          </p:cNvGraphicFramePr>
          <p:nvPr>
            <p:extLst>
              <p:ext uri="{D42A27DB-BD31-4B8C-83A1-F6EECF244321}">
                <p14:modId xmlns:p14="http://schemas.microsoft.com/office/powerpoint/2010/main" val="808163421"/>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Footer Placeholder 3"/>
          <p:cNvSpPr>
            <a:spLocks noGrp="1"/>
          </p:cNvSpPr>
          <p:nvPr>
            <p:ph type="ftr" sz="quarter" idx="11"/>
          </p:nvPr>
        </p:nvSpPr>
        <p:spPr>
          <a:xfrm>
            <a:off x="755576" y="6309320"/>
            <a:ext cx="7416824" cy="365125"/>
          </a:xfrm>
        </p:spPr>
        <p:txBody>
          <a:bodyPr/>
          <a:lstStyle/>
          <a:p>
            <a:pPr algn="l"/>
            <a:r>
              <a:rPr lang="en-IE" sz="1600" dirty="0" smtClean="0"/>
              <a:t>* Change in laboratory notification criteria January 2014</a:t>
            </a:r>
            <a:endParaRPr lang="en-IE" sz="1600" dirty="0"/>
          </a:p>
        </p:txBody>
      </p:sp>
    </p:spTree>
    <p:extLst>
      <p:ext uri="{BB962C8B-B14F-4D97-AF65-F5344CB8AC3E}">
        <p14:creationId xmlns:p14="http://schemas.microsoft.com/office/powerpoint/2010/main" val="2009777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IE" sz="3000" dirty="0"/>
              <a:t>Early infectious </a:t>
            </a:r>
            <a:r>
              <a:rPr lang="en-IE" sz="3000" dirty="0" smtClean="0"/>
              <a:t>syphilis among MSM in Ireland by migrant status, </a:t>
            </a:r>
            <a:r>
              <a:rPr lang="en-IE" sz="3000" dirty="0"/>
              <a:t>2012 - 2015</a:t>
            </a:r>
            <a:endParaRPr lang="en-GB" sz="3000" dirty="0"/>
          </a:p>
        </p:txBody>
      </p:sp>
      <p:sp>
        <p:nvSpPr>
          <p:cNvPr id="4" name="Slide Number Placeholder 3"/>
          <p:cNvSpPr>
            <a:spLocks noGrp="1"/>
          </p:cNvSpPr>
          <p:nvPr>
            <p:ph type="sldNum" sz="quarter" idx="12"/>
          </p:nvPr>
        </p:nvSpPr>
        <p:spPr/>
        <p:txBody>
          <a:bodyPr/>
          <a:lstStyle/>
          <a:p>
            <a:fld id="{9961EE92-2EA8-4647-9D9F-09DAC6804E83}" type="slidenum">
              <a:rPr lang="en-IE" smtClean="0"/>
              <a:t>16</a:t>
            </a:fld>
            <a:endParaRPr lang="en-IE"/>
          </a:p>
        </p:txBody>
      </p:sp>
      <p:graphicFrame>
        <p:nvGraphicFramePr>
          <p:cNvPr id="6" name="Chart 5"/>
          <p:cNvGraphicFramePr>
            <a:graphicFrameLocks/>
          </p:cNvGraphicFramePr>
          <p:nvPr>
            <p:extLst>
              <p:ext uri="{D42A27DB-BD31-4B8C-83A1-F6EECF244321}">
                <p14:modId xmlns:p14="http://schemas.microsoft.com/office/powerpoint/2010/main" val="2731851231"/>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Footer Placeholder 3"/>
          <p:cNvSpPr>
            <a:spLocks noGrp="1"/>
          </p:cNvSpPr>
          <p:nvPr>
            <p:ph type="ftr" sz="quarter" idx="11"/>
          </p:nvPr>
        </p:nvSpPr>
        <p:spPr>
          <a:xfrm>
            <a:off x="755576" y="6356351"/>
            <a:ext cx="7416824" cy="365125"/>
          </a:xfrm>
        </p:spPr>
        <p:txBody>
          <a:bodyPr/>
          <a:lstStyle/>
          <a:p>
            <a:pPr marL="285750" indent="-285750" algn="l">
              <a:buFont typeface="Arial" charset="0"/>
              <a:buChar char="•"/>
            </a:pPr>
            <a:r>
              <a:rPr lang="en-IE" sz="1600" dirty="0" smtClean="0"/>
              <a:t>Change in laboratory notification criteria January 2014</a:t>
            </a:r>
          </a:p>
          <a:p>
            <a:pPr marL="285750" indent="-285750" algn="l">
              <a:buFont typeface="Arial" charset="0"/>
              <a:buChar char="•"/>
            </a:pPr>
            <a:r>
              <a:rPr lang="en-IE" sz="1600" dirty="0" smtClean="0"/>
              <a:t>Census 2011 data applied</a:t>
            </a:r>
            <a:endParaRPr lang="en-IE" sz="1600" dirty="0"/>
          </a:p>
        </p:txBody>
      </p:sp>
    </p:spTree>
    <p:extLst>
      <p:ext uri="{BB962C8B-B14F-4D97-AF65-F5344CB8AC3E}">
        <p14:creationId xmlns:p14="http://schemas.microsoft.com/office/powerpoint/2010/main" val="4013406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000" dirty="0" smtClean="0"/>
              <a:t>Early infectious syphilis among MSM by region of birth, 2012 - 2015</a:t>
            </a:r>
            <a:endParaRPr lang="en-IE" sz="3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30228671"/>
              </p:ext>
            </p:extLst>
          </p:nvPr>
        </p:nvGraphicFramePr>
        <p:xfrm>
          <a:off x="900000" y="1620000"/>
          <a:ext cx="7200000"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17</a:t>
            </a:fld>
            <a:endParaRPr lang="en-IE"/>
          </a:p>
        </p:txBody>
      </p:sp>
      <p:sp>
        <p:nvSpPr>
          <p:cNvPr id="5" name="Footer Placeholder 3"/>
          <p:cNvSpPr>
            <a:spLocks noGrp="1"/>
          </p:cNvSpPr>
          <p:nvPr>
            <p:ph type="ftr" sz="quarter" idx="11"/>
          </p:nvPr>
        </p:nvSpPr>
        <p:spPr>
          <a:xfrm>
            <a:off x="755576" y="6304235"/>
            <a:ext cx="7416824" cy="365125"/>
          </a:xfrm>
        </p:spPr>
        <p:txBody>
          <a:bodyPr/>
          <a:lstStyle/>
          <a:p>
            <a:pPr algn="l"/>
            <a:r>
              <a:rPr lang="en-IE" sz="1600" dirty="0" smtClean="0"/>
              <a:t>* Change in laboratory notification criteria January 2014</a:t>
            </a:r>
            <a:endParaRPr lang="en-IE" sz="1600" dirty="0"/>
          </a:p>
        </p:txBody>
      </p:sp>
    </p:spTree>
    <p:extLst>
      <p:ext uri="{BB962C8B-B14F-4D97-AF65-F5344CB8AC3E}">
        <p14:creationId xmlns:p14="http://schemas.microsoft.com/office/powerpoint/2010/main" val="15657319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000" dirty="0"/>
              <a:t>Early infectious syphilis among MSM in Ireland by </a:t>
            </a:r>
            <a:r>
              <a:rPr lang="en-IE" sz="3000" dirty="0" smtClean="0"/>
              <a:t>region of origin, </a:t>
            </a:r>
            <a:r>
              <a:rPr lang="en-IE" sz="3000" dirty="0"/>
              <a:t>2012 - 2015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18</a:t>
            </a:fld>
            <a:endParaRPr lang="en-IE"/>
          </a:p>
        </p:txBody>
      </p:sp>
      <p:graphicFrame>
        <p:nvGraphicFramePr>
          <p:cNvPr id="4" name="Chart 3"/>
          <p:cNvGraphicFramePr>
            <a:graphicFrameLocks/>
          </p:cNvGraphicFramePr>
          <p:nvPr>
            <p:extLst>
              <p:ext uri="{D42A27DB-BD31-4B8C-83A1-F6EECF244321}">
                <p14:modId xmlns:p14="http://schemas.microsoft.com/office/powerpoint/2010/main" val="205953677"/>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a:spLocks noGrp="1"/>
          </p:cNvSpPr>
          <p:nvPr>
            <p:ph type="ftr" sz="quarter" idx="11"/>
          </p:nvPr>
        </p:nvSpPr>
        <p:spPr>
          <a:xfrm>
            <a:off x="755576" y="6356351"/>
            <a:ext cx="7416824" cy="365125"/>
          </a:xfrm>
        </p:spPr>
        <p:txBody>
          <a:bodyPr/>
          <a:lstStyle/>
          <a:p>
            <a:pPr marL="285750" indent="-285750" algn="l">
              <a:buFont typeface="Arial" charset="0"/>
              <a:buChar char="•"/>
            </a:pPr>
            <a:r>
              <a:rPr lang="en-IE" sz="1600" dirty="0" smtClean="0"/>
              <a:t>Change in laboratory notification criteria January 2014</a:t>
            </a:r>
          </a:p>
          <a:p>
            <a:pPr marL="285750" indent="-285750" algn="l">
              <a:buFont typeface="Arial" charset="0"/>
              <a:buChar char="•"/>
            </a:pPr>
            <a:r>
              <a:rPr lang="en-IE" sz="1600" dirty="0" smtClean="0"/>
              <a:t>Census 2011 data applied</a:t>
            </a:r>
            <a:endParaRPr lang="en-IE" sz="1600" dirty="0"/>
          </a:p>
        </p:txBody>
      </p:sp>
    </p:spTree>
    <p:extLst>
      <p:ext uri="{BB962C8B-B14F-4D97-AF65-F5344CB8AC3E}">
        <p14:creationId xmlns:p14="http://schemas.microsoft.com/office/powerpoint/2010/main" val="15035521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900" y="116632"/>
            <a:ext cx="8229600" cy="648072"/>
          </a:xfrm>
        </p:spPr>
        <p:txBody>
          <a:bodyPr>
            <a:normAutofit/>
          </a:bodyPr>
          <a:lstStyle/>
          <a:p>
            <a:r>
              <a:rPr lang="en-GB" sz="3000" dirty="0" smtClean="0"/>
              <a:t>2016</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19</a:t>
            </a:fld>
            <a:endParaRPr lang="en-IE"/>
          </a:p>
        </p:txBody>
      </p:sp>
      <p:graphicFrame>
        <p:nvGraphicFramePr>
          <p:cNvPr id="14" name="Chart 13"/>
          <p:cNvGraphicFramePr/>
          <p:nvPr>
            <p:extLst>
              <p:ext uri="{D42A27DB-BD31-4B8C-83A1-F6EECF244321}">
                <p14:modId xmlns:p14="http://schemas.microsoft.com/office/powerpoint/2010/main" val="2080537370"/>
              </p:ext>
            </p:extLst>
          </p:nvPr>
        </p:nvGraphicFramePr>
        <p:xfrm>
          <a:off x="2339752" y="3789040"/>
          <a:ext cx="6625952" cy="285242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251520" y="3746238"/>
            <a:ext cx="1944216" cy="2308324"/>
          </a:xfrm>
          <a:prstGeom prst="rect">
            <a:avLst/>
          </a:prstGeom>
        </p:spPr>
        <p:txBody>
          <a:bodyPr wrap="square">
            <a:spAutoFit/>
          </a:bodyPr>
          <a:lstStyle/>
          <a:p>
            <a:r>
              <a:rPr lang="en-GB" dirty="0"/>
              <a:t>Number of early infectious syphilis notifications by month and proportion of cases with stage recorded, 2014 – week 32, 2016 </a:t>
            </a:r>
          </a:p>
        </p:txBody>
      </p:sp>
      <p:graphicFrame>
        <p:nvGraphicFramePr>
          <p:cNvPr id="16" name="Chart 15"/>
          <p:cNvGraphicFramePr>
            <a:graphicFrameLocks/>
          </p:cNvGraphicFramePr>
          <p:nvPr>
            <p:extLst>
              <p:ext uri="{D42A27DB-BD31-4B8C-83A1-F6EECF244321}">
                <p14:modId xmlns:p14="http://schemas.microsoft.com/office/powerpoint/2010/main" val="4264831157"/>
              </p:ext>
            </p:extLst>
          </p:nvPr>
        </p:nvGraphicFramePr>
        <p:xfrm>
          <a:off x="2362367" y="908720"/>
          <a:ext cx="6575507" cy="2690329"/>
        </p:xfrm>
        <a:graphic>
          <a:graphicData uri="http://schemas.openxmlformats.org/drawingml/2006/chart">
            <c:chart xmlns:c="http://schemas.openxmlformats.org/drawingml/2006/chart" xmlns:r="http://schemas.openxmlformats.org/officeDocument/2006/relationships" r:id="rId3"/>
          </a:graphicData>
        </a:graphic>
      </p:graphicFrame>
      <p:sp>
        <p:nvSpPr>
          <p:cNvPr id="17" name="Rectangle 16"/>
          <p:cNvSpPr/>
          <p:nvPr/>
        </p:nvSpPr>
        <p:spPr>
          <a:xfrm>
            <a:off x="323528" y="980728"/>
            <a:ext cx="1800200" cy="1754326"/>
          </a:xfrm>
          <a:prstGeom prst="rect">
            <a:avLst/>
          </a:prstGeom>
        </p:spPr>
        <p:txBody>
          <a:bodyPr wrap="square">
            <a:spAutoFit/>
          </a:bodyPr>
          <a:lstStyle/>
          <a:p>
            <a:r>
              <a:rPr lang="en-GB" dirty="0" smtClean="0"/>
              <a:t>HIV diagnoses in males and MSM by month (moving average), 2015 </a:t>
            </a:r>
            <a:r>
              <a:rPr lang="en-GB" dirty="0"/>
              <a:t>– </a:t>
            </a:r>
            <a:r>
              <a:rPr lang="en-GB" dirty="0" smtClean="0"/>
              <a:t>July, </a:t>
            </a:r>
            <a:r>
              <a:rPr lang="en-GB" dirty="0"/>
              <a:t>2016 </a:t>
            </a:r>
          </a:p>
        </p:txBody>
      </p:sp>
      <p:sp>
        <p:nvSpPr>
          <p:cNvPr id="15" name="Text Box 2"/>
          <p:cNvSpPr txBox="1">
            <a:spLocks noChangeArrowheads="1"/>
          </p:cNvSpPr>
          <p:nvPr/>
        </p:nvSpPr>
        <p:spPr bwMode="auto">
          <a:xfrm>
            <a:off x="7076934" y="3746238"/>
            <a:ext cx="1838325" cy="409575"/>
          </a:xfrm>
          <a:prstGeom prst="rect">
            <a:avLst/>
          </a:prstGeom>
          <a:noFill/>
          <a:ln w="9525">
            <a:solidFill>
              <a:srgbClr val="92D050"/>
            </a:solidFill>
            <a:miter lim="800000"/>
            <a:headEnd/>
            <a:tailEnd/>
          </a:ln>
        </p:spPr>
        <p:txBody>
          <a:bodyPr rot="0" vert="horz" wrap="square" lIns="91440" tIns="45720" rIns="91440" bIns="45720" anchor="t" anchorCtr="0">
            <a:noAutofit/>
          </a:bodyPr>
          <a:lstStyle/>
          <a:p>
            <a:pPr>
              <a:lnSpc>
                <a:spcPct val="115000"/>
              </a:lnSpc>
              <a:spcAft>
                <a:spcPts val="1000"/>
              </a:spcAft>
            </a:pPr>
            <a:r>
              <a:rPr lang="en-GB" sz="900" b="1" dirty="0">
                <a:solidFill>
                  <a:srgbClr val="00B050"/>
                </a:solidFill>
                <a:effectLst/>
                <a:latin typeface="Calibri"/>
                <a:ea typeface="Calibri"/>
                <a:cs typeface="Times New Roman"/>
              </a:rPr>
              <a:t>Change in lab notification criteria</a:t>
            </a:r>
            <a:endParaRPr lang="en-GB" sz="1100" dirty="0">
              <a:effectLst/>
              <a:latin typeface="Calibri"/>
              <a:ea typeface="Calibri"/>
              <a:cs typeface="Times New Roman"/>
            </a:endParaRPr>
          </a:p>
        </p:txBody>
      </p:sp>
    </p:spTree>
    <p:extLst>
      <p:ext uri="{BB962C8B-B14F-4D97-AF65-F5344CB8AC3E}">
        <p14:creationId xmlns:p14="http://schemas.microsoft.com/office/powerpoint/2010/main" val="1018807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Background</a:t>
            </a:r>
            <a:endParaRPr lang="en-GB" sz="4000" dirty="0"/>
          </a:p>
        </p:txBody>
      </p:sp>
      <p:sp>
        <p:nvSpPr>
          <p:cNvPr id="3" name="Content Placeholder 2"/>
          <p:cNvSpPr>
            <a:spLocks noGrp="1"/>
          </p:cNvSpPr>
          <p:nvPr>
            <p:ph idx="1"/>
          </p:nvPr>
        </p:nvSpPr>
        <p:spPr/>
        <p:txBody>
          <a:bodyPr>
            <a:normAutofit fontScale="92500" lnSpcReduction="10000"/>
          </a:bodyPr>
          <a:lstStyle/>
          <a:p>
            <a:r>
              <a:rPr lang="en-GB" dirty="0" smtClean="0"/>
              <a:t>Men who have sex with men (MSM) disproportionately affected by HIV and STIs across Europe</a:t>
            </a:r>
            <a:r>
              <a:rPr lang="en-GB" baseline="30000" dirty="0" smtClean="0"/>
              <a:t>1</a:t>
            </a:r>
            <a:endParaRPr lang="en-GB" dirty="0" smtClean="0"/>
          </a:p>
          <a:p>
            <a:r>
              <a:rPr lang="en-GB" dirty="0"/>
              <a:t>M</a:t>
            </a:r>
            <a:r>
              <a:rPr lang="en-GB" dirty="0" smtClean="0"/>
              <a:t>igrant </a:t>
            </a:r>
            <a:r>
              <a:rPr lang="en-GB" dirty="0"/>
              <a:t>MSM are at particular risk of HIV acquisition and transmission after migrating to the </a:t>
            </a:r>
            <a:r>
              <a:rPr lang="en-GB" dirty="0" smtClean="0"/>
              <a:t>EU/EEA</a:t>
            </a:r>
            <a:r>
              <a:rPr lang="en-GB" baseline="30000" dirty="0"/>
              <a:t>2</a:t>
            </a:r>
            <a:endParaRPr lang="en-GB" baseline="30000" dirty="0" smtClean="0"/>
          </a:p>
          <a:p>
            <a:pPr marL="0" indent="0" algn="ctr">
              <a:buNone/>
            </a:pPr>
            <a:r>
              <a:rPr lang="en-GB" sz="3600" b="1" dirty="0" smtClean="0"/>
              <a:t>Aim</a:t>
            </a:r>
          </a:p>
          <a:p>
            <a:pPr marL="457200" lvl="1" indent="0" algn="ctr">
              <a:buNone/>
            </a:pPr>
            <a:r>
              <a:rPr lang="en-GB" dirty="0" smtClean="0"/>
              <a:t>To determine the contribution of migrant MSM to recent increases in HIV and syphilis among  MSM in Ireland </a:t>
            </a:r>
          </a:p>
        </p:txBody>
      </p:sp>
      <p:sp>
        <p:nvSpPr>
          <p:cNvPr id="4" name="Slide Number Placeholder 3"/>
          <p:cNvSpPr>
            <a:spLocks noGrp="1"/>
          </p:cNvSpPr>
          <p:nvPr>
            <p:ph type="sldNum" sz="quarter" idx="12"/>
          </p:nvPr>
        </p:nvSpPr>
        <p:spPr/>
        <p:txBody>
          <a:bodyPr/>
          <a:lstStyle/>
          <a:p>
            <a:fld id="{9961EE92-2EA8-4647-9D9F-09DAC6804E83}" type="slidenum">
              <a:rPr lang="en-IE" smtClean="0"/>
              <a:t>2</a:t>
            </a:fld>
            <a:endParaRPr lang="en-IE"/>
          </a:p>
        </p:txBody>
      </p:sp>
      <p:pic>
        <p:nvPicPr>
          <p:cNvPr id="1026" name="Picture 2" descr="P:\Communications\logos\HPSC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16632"/>
            <a:ext cx="1603240" cy="1327311"/>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a:xfrm>
            <a:off x="611560" y="6165304"/>
            <a:ext cx="7704856" cy="365125"/>
          </a:xfrm>
        </p:spPr>
        <p:txBody>
          <a:bodyPr/>
          <a:lstStyle/>
          <a:p>
            <a:pPr algn="l"/>
            <a:r>
              <a:rPr lang="en-GB" dirty="0" smtClean="0"/>
              <a:t>1</a:t>
            </a:r>
            <a:r>
              <a:rPr lang="en-GB" dirty="0"/>
              <a:t>. European Centre for Disease Prevention and Control (ECDC) (</a:t>
            </a:r>
            <a:r>
              <a:rPr lang="en-GB" dirty="0" smtClean="0"/>
              <a:t>2015). </a:t>
            </a:r>
            <a:r>
              <a:rPr lang="en-IE" dirty="0" smtClean="0"/>
              <a:t> </a:t>
            </a:r>
            <a:r>
              <a:rPr lang="en-GB" dirty="0" smtClean="0"/>
              <a:t>HIV </a:t>
            </a:r>
            <a:r>
              <a:rPr lang="en-GB" dirty="0"/>
              <a:t>and STI prevention among men who have sex with </a:t>
            </a:r>
            <a:r>
              <a:rPr lang="en-GB" dirty="0" smtClean="0"/>
              <a:t>men. </a:t>
            </a:r>
            <a:r>
              <a:rPr lang="en-GB" dirty="0"/>
              <a:t>ECDC, Stockholm.</a:t>
            </a:r>
            <a:endParaRPr lang="en-GB" dirty="0" smtClean="0"/>
          </a:p>
          <a:p>
            <a:pPr algn="l"/>
            <a:r>
              <a:rPr lang="en-GB" dirty="0" smtClean="0"/>
              <a:t>2. European Centre for Disease Prevention and Control (ECDC) (2013). Migrant </a:t>
            </a:r>
            <a:r>
              <a:rPr lang="en-GB" dirty="0"/>
              <a:t>health: Sexual transmission of HIV within migrant groups in the EU/EEA and implications for effective </a:t>
            </a:r>
            <a:r>
              <a:rPr lang="en-GB" dirty="0" smtClean="0"/>
              <a:t>interventions. ECDC, Stockholm.</a:t>
            </a:r>
            <a:endParaRPr lang="en-IE" dirty="0"/>
          </a:p>
        </p:txBody>
      </p:sp>
    </p:spTree>
    <p:extLst>
      <p:ext uri="{BB962C8B-B14F-4D97-AF65-F5344CB8AC3E}">
        <p14:creationId xmlns:p14="http://schemas.microsoft.com/office/powerpoint/2010/main" val="30910743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000" dirty="0" smtClean="0"/>
              <a:t>Diagnoses of gonorrhoea by gender, January 2015 to August 2016</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20</a:t>
            </a:fld>
            <a:endParaRPr lang="en-IE"/>
          </a:p>
        </p:txBody>
      </p:sp>
      <p:graphicFrame>
        <p:nvGraphicFramePr>
          <p:cNvPr id="4" name="Chart 3"/>
          <p:cNvGraphicFramePr>
            <a:graphicFrameLocks/>
          </p:cNvGraphicFramePr>
          <p:nvPr>
            <p:extLst>
              <p:ext uri="{D42A27DB-BD31-4B8C-83A1-F6EECF244321}">
                <p14:modId xmlns:p14="http://schemas.microsoft.com/office/powerpoint/2010/main" val="1300580735"/>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46974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Discussion</a:t>
            </a:r>
            <a:endParaRPr lang="en-GB" sz="4000" dirty="0"/>
          </a:p>
        </p:txBody>
      </p:sp>
      <p:sp>
        <p:nvSpPr>
          <p:cNvPr id="3" name="Content Placeholder 2"/>
          <p:cNvSpPr>
            <a:spLocks noGrp="1"/>
          </p:cNvSpPr>
          <p:nvPr>
            <p:ph idx="1"/>
          </p:nvPr>
        </p:nvSpPr>
        <p:spPr/>
        <p:txBody>
          <a:bodyPr>
            <a:normAutofit/>
          </a:bodyPr>
          <a:lstStyle/>
          <a:p>
            <a:pPr marL="342900" lvl="1" indent="-342900">
              <a:buFont typeface="Arial" panose="020B0604020202020204" pitchFamily="34" charset="0"/>
              <a:buChar char="•"/>
            </a:pPr>
            <a:r>
              <a:rPr lang="en-IE" dirty="0"/>
              <a:t>Migrant MSM disproportionately affected by HIV and syphilis in Ireland</a:t>
            </a:r>
          </a:p>
          <a:p>
            <a:pPr marL="742950" lvl="2" indent="-342900"/>
            <a:r>
              <a:rPr lang="en-IE" dirty="0"/>
              <a:t>Particularly Latin American </a:t>
            </a:r>
            <a:r>
              <a:rPr lang="en-IE" dirty="0" smtClean="0"/>
              <a:t>MSM</a:t>
            </a:r>
            <a:endParaRPr lang="en-GB" dirty="0" smtClean="0"/>
          </a:p>
          <a:p>
            <a:pPr marL="342900" lvl="1" indent="-342900">
              <a:buFont typeface="Arial" panose="020B0604020202020204" pitchFamily="34" charset="0"/>
              <a:buChar char="•"/>
            </a:pPr>
            <a:r>
              <a:rPr lang="en-GB" dirty="0"/>
              <a:t>Limitations</a:t>
            </a:r>
          </a:p>
          <a:p>
            <a:pPr marL="742950" lvl="2" indent="-342900"/>
            <a:r>
              <a:rPr lang="en-GB" dirty="0"/>
              <a:t>Population data not up to date</a:t>
            </a:r>
          </a:p>
          <a:p>
            <a:pPr marL="342900" lvl="1" indent="-342900">
              <a:buFont typeface="Arial" panose="020B0604020202020204" pitchFamily="34" charset="0"/>
              <a:buChar char="•"/>
            </a:pPr>
            <a:r>
              <a:rPr lang="en-GB" dirty="0"/>
              <a:t>Why the increase in Latin Americans? </a:t>
            </a:r>
          </a:p>
          <a:p>
            <a:pPr marL="342900" lvl="1" indent="-342900">
              <a:buFont typeface="Arial" panose="020B0604020202020204" pitchFamily="34" charset="0"/>
              <a:buChar char="•"/>
            </a:pPr>
            <a:r>
              <a:rPr lang="en-GB" dirty="0"/>
              <a:t>Impact of migration on surveillance</a:t>
            </a:r>
          </a:p>
          <a:p>
            <a:pPr marL="742950" lvl="2" indent="-342900"/>
            <a:r>
              <a:rPr lang="en-GB" dirty="0"/>
              <a:t>Transient population</a:t>
            </a:r>
          </a:p>
          <a:p>
            <a:pPr marL="742950" lvl="2" indent="-342900"/>
            <a:r>
              <a:rPr lang="en-GB" dirty="0"/>
              <a:t>High proportion previously diagnosed</a:t>
            </a:r>
          </a:p>
        </p:txBody>
      </p:sp>
      <p:sp>
        <p:nvSpPr>
          <p:cNvPr id="4" name="Slide Number Placeholder 3"/>
          <p:cNvSpPr>
            <a:spLocks noGrp="1"/>
          </p:cNvSpPr>
          <p:nvPr>
            <p:ph type="sldNum" sz="quarter" idx="12"/>
          </p:nvPr>
        </p:nvSpPr>
        <p:spPr/>
        <p:txBody>
          <a:bodyPr/>
          <a:lstStyle/>
          <a:p>
            <a:fld id="{9961EE92-2EA8-4647-9D9F-09DAC6804E83}" type="slidenum">
              <a:rPr lang="en-IE" smtClean="0"/>
              <a:t>21</a:t>
            </a:fld>
            <a:endParaRPr lang="en-IE"/>
          </a:p>
        </p:txBody>
      </p:sp>
      <p:pic>
        <p:nvPicPr>
          <p:cNvPr id="5" name="Picture 2" descr="P:\Communications\logos\HPSC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157473"/>
            <a:ext cx="1603240" cy="1327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890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4000" dirty="0" smtClean="0"/>
              <a:t>Discussion </a:t>
            </a:r>
            <a:endParaRPr lang="en-IE" sz="4000" dirty="0"/>
          </a:p>
        </p:txBody>
      </p:sp>
      <p:sp>
        <p:nvSpPr>
          <p:cNvPr id="3" name="Content Placeholder 2"/>
          <p:cNvSpPr>
            <a:spLocks noGrp="1"/>
          </p:cNvSpPr>
          <p:nvPr>
            <p:ph idx="1"/>
          </p:nvPr>
        </p:nvSpPr>
        <p:spPr/>
        <p:txBody>
          <a:bodyPr>
            <a:normAutofit/>
          </a:bodyPr>
          <a:lstStyle/>
          <a:p>
            <a:r>
              <a:rPr lang="en-IE" sz="2800" dirty="0" smtClean="0"/>
              <a:t>National response group established</a:t>
            </a:r>
          </a:p>
          <a:p>
            <a:pPr lvl="1"/>
            <a:r>
              <a:rPr lang="en-IE" sz="2400" dirty="0" smtClean="0"/>
              <a:t>Interventions based on ECDC framework</a:t>
            </a:r>
          </a:p>
          <a:p>
            <a:pPr lvl="1"/>
            <a:r>
              <a:rPr lang="en-IE" sz="2400" dirty="0" smtClean="0"/>
              <a:t>Focused response: LA men</a:t>
            </a:r>
          </a:p>
          <a:p>
            <a:pPr lvl="2"/>
            <a:r>
              <a:rPr lang="en-IE" sz="2000" dirty="0" smtClean="0"/>
              <a:t>Communications</a:t>
            </a:r>
          </a:p>
          <a:p>
            <a:pPr lvl="2"/>
            <a:r>
              <a:rPr lang="en-IE" sz="2000" dirty="0" smtClean="0"/>
              <a:t>Peer led intervention</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072192"/>
            <a:ext cx="3600400"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9961EE92-2EA8-4647-9D9F-09DAC6804E83}" type="slidenum">
              <a:rPr lang="en-IE" smtClean="0"/>
              <a:t>22</a:t>
            </a:fld>
            <a:endParaRPr lang="en-IE"/>
          </a:p>
        </p:txBody>
      </p:sp>
      <p:pic>
        <p:nvPicPr>
          <p:cNvPr id="6" name="Picture 2" descr="P:\Communications\logos\HPSC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16632"/>
            <a:ext cx="1603240" cy="13273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6388" y="2695433"/>
            <a:ext cx="2823751" cy="3825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10835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4000" dirty="0" smtClean="0"/>
              <a:t>Acknowledgements</a:t>
            </a:r>
            <a:endParaRPr lang="en-IE" sz="4000" dirty="0"/>
          </a:p>
        </p:txBody>
      </p:sp>
      <p:sp>
        <p:nvSpPr>
          <p:cNvPr id="3" name="Content Placeholder 2"/>
          <p:cNvSpPr>
            <a:spLocks noGrp="1"/>
          </p:cNvSpPr>
          <p:nvPr>
            <p:ph idx="1"/>
          </p:nvPr>
        </p:nvSpPr>
        <p:spPr/>
        <p:txBody>
          <a:bodyPr>
            <a:normAutofit/>
          </a:bodyPr>
          <a:lstStyle/>
          <a:p>
            <a:r>
              <a:rPr lang="en-GB" sz="2000" dirty="0" smtClean="0"/>
              <a:t>Epidemiology subgroup of national response group:</a:t>
            </a:r>
          </a:p>
          <a:p>
            <a:pPr lvl="1"/>
            <a:r>
              <a:rPr lang="en-GB" sz="1800" dirty="0" smtClean="0"/>
              <a:t>Department </a:t>
            </a:r>
            <a:r>
              <a:rPr lang="en-GB" sz="1800" dirty="0"/>
              <a:t>of Public Health, HSE East:  </a:t>
            </a:r>
            <a:r>
              <a:rPr lang="en-GB" sz="1800" i="1" dirty="0" err="1" smtClean="0"/>
              <a:t>Fionnuala</a:t>
            </a:r>
            <a:r>
              <a:rPr lang="en-GB" sz="1800" i="1" dirty="0" smtClean="0"/>
              <a:t> </a:t>
            </a:r>
            <a:r>
              <a:rPr lang="en-GB" sz="1800" i="1" dirty="0"/>
              <a:t>Cooney, Orla Ennis, Philomena </a:t>
            </a:r>
            <a:r>
              <a:rPr lang="en-GB" sz="1800" i="1" dirty="0" err="1" smtClean="0"/>
              <a:t>Downes</a:t>
            </a:r>
            <a:endParaRPr lang="en-GB" sz="1800" i="1" dirty="0" smtClean="0"/>
          </a:p>
          <a:p>
            <a:pPr lvl="1"/>
            <a:r>
              <a:rPr lang="en-GB" sz="1800" dirty="0" smtClean="0"/>
              <a:t>Department </a:t>
            </a:r>
            <a:r>
              <a:rPr lang="en-GB" sz="1800" dirty="0"/>
              <a:t>of Public Health, HSE South: </a:t>
            </a:r>
            <a:r>
              <a:rPr lang="en-GB" sz="1800" i="1" dirty="0"/>
              <a:t>Aileen </a:t>
            </a:r>
            <a:r>
              <a:rPr lang="en-GB" sz="1800" i="1" dirty="0" err="1"/>
              <a:t>Kitching</a:t>
            </a:r>
            <a:endParaRPr lang="en-IE" sz="1800" i="1" dirty="0"/>
          </a:p>
          <a:p>
            <a:pPr lvl="1"/>
            <a:r>
              <a:rPr lang="en-GB" sz="1800" dirty="0"/>
              <a:t>Department of Public Health, HSE Midwest: </a:t>
            </a:r>
            <a:r>
              <a:rPr lang="en-GB" sz="1800" i="1" dirty="0" smtClean="0"/>
              <a:t>Margaret </a:t>
            </a:r>
            <a:r>
              <a:rPr lang="en-GB" sz="1800" i="1" dirty="0"/>
              <a:t>Morris </a:t>
            </a:r>
            <a:r>
              <a:rPr lang="en-GB" sz="1800" i="1" dirty="0" err="1"/>
              <a:t>Downes</a:t>
            </a:r>
            <a:r>
              <a:rPr lang="en-GB" sz="1800" i="1" dirty="0"/>
              <a:t> </a:t>
            </a:r>
            <a:endParaRPr lang="en-IE" sz="1800" i="1" dirty="0"/>
          </a:p>
          <a:p>
            <a:pPr lvl="1"/>
            <a:r>
              <a:rPr lang="en-GB" sz="1800" dirty="0"/>
              <a:t>Department of Public Health, HSE Southeast: </a:t>
            </a:r>
            <a:r>
              <a:rPr lang="en-GB" sz="1800" i="1" dirty="0"/>
              <a:t>Sarah Doyle</a:t>
            </a:r>
            <a:endParaRPr lang="en-IE" sz="1800" i="1" dirty="0"/>
          </a:p>
          <a:p>
            <a:pPr lvl="1"/>
            <a:r>
              <a:rPr lang="en-GB" sz="1800" dirty="0" smtClean="0"/>
              <a:t>Health </a:t>
            </a:r>
            <a:r>
              <a:rPr lang="en-GB" sz="1800" dirty="0"/>
              <a:t>Protection Surveillance Centre:  </a:t>
            </a:r>
            <a:r>
              <a:rPr lang="en-GB" sz="1800" i="1" dirty="0"/>
              <a:t>Gillian Cullen, </a:t>
            </a:r>
            <a:r>
              <a:rPr lang="en-GB" sz="1800" i="1" dirty="0" smtClean="0"/>
              <a:t>Sarah </a:t>
            </a:r>
            <a:r>
              <a:rPr lang="en-GB" sz="1800" i="1" dirty="0" err="1" smtClean="0"/>
              <a:t>Henessy</a:t>
            </a:r>
            <a:r>
              <a:rPr lang="en-GB" sz="1800" i="1" dirty="0" smtClean="0"/>
              <a:t>, </a:t>
            </a:r>
            <a:r>
              <a:rPr lang="en-GB" sz="1800" i="1" dirty="0" err="1" smtClean="0"/>
              <a:t>Derval</a:t>
            </a:r>
            <a:r>
              <a:rPr lang="en-GB" sz="1800" i="1" dirty="0" smtClean="0"/>
              <a:t> </a:t>
            </a:r>
            <a:r>
              <a:rPr lang="en-GB" sz="1800" i="1" dirty="0" err="1"/>
              <a:t>Igoe</a:t>
            </a:r>
            <a:r>
              <a:rPr lang="en-GB" sz="1800" i="1" dirty="0"/>
              <a:t>, Kate </a:t>
            </a:r>
            <a:r>
              <a:rPr lang="en-GB" sz="1800" i="1" dirty="0" smtClean="0"/>
              <a:t>O’Donnell, </a:t>
            </a:r>
            <a:r>
              <a:rPr lang="en-GB" sz="1800" i="1" dirty="0"/>
              <a:t>Eve Robinson </a:t>
            </a:r>
            <a:endParaRPr lang="en-IE" sz="1800" i="1" dirty="0"/>
          </a:p>
          <a:p>
            <a:pPr lvl="1"/>
            <a:r>
              <a:rPr lang="en-GB" sz="1800" dirty="0"/>
              <a:t>National Virus Reference Laboratory: </a:t>
            </a:r>
            <a:r>
              <a:rPr lang="en-GB" sz="1800" i="1" dirty="0" err="1"/>
              <a:t>Cillian</a:t>
            </a:r>
            <a:r>
              <a:rPr lang="en-GB" sz="1800" i="1" dirty="0"/>
              <a:t> De </a:t>
            </a:r>
            <a:r>
              <a:rPr lang="en-GB" sz="1800" i="1" dirty="0" err="1" smtClean="0"/>
              <a:t>Gascun</a:t>
            </a:r>
            <a:r>
              <a:rPr lang="en-GB" sz="1800" i="1" dirty="0" smtClean="0"/>
              <a:t>, Paul Holder, Joanne Moran</a:t>
            </a:r>
            <a:endParaRPr lang="en-IE" sz="1800" i="1" dirty="0"/>
          </a:p>
          <a:p>
            <a:pPr lvl="1"/>
            <a:r>
              <a:rPr lang="en-GB" sz="1800" dirty="0" smtClean="0"/>
              <a:t>St </a:t>
            </a:r>
            <a:r>
              <a:rPr lang="en-GB" sz="1800" dirty="0"/>
              <a:t>James’s Hospital: </a:t>
            </a:r>
            <a:r>
              <a:rPr lang="en-GB" sz="1800" i="1" dirty="0" smtClean="0"/>
              <a:t>Linda </a:t>
            </a:r>
            <a:r>
              <a:rPr lang="en-GB" sz="1800" i="1" dirty="0" err="1"/>
              <a:t>Dalby</a:t>
            </a:r>
            <a:r>
              <a:rPr lang="en-GB" sz="1800" i="1" dirty="0"/>
              <a:t>, Dominic Rowley </a:t>
            </a:r>
            <a:endParaRPr lang="en-GB" sz="1800" i="1" dirty="0" smtClean="0"/>
          </a:p>
          <a:p>
            <a:r>
              <a:rPr lang="en-GB" sz="2000" dirty="0" smtClean="0"/>
              <a:t>National response group</a:t>
            </a:r>
          </a:p>
          <a:p>
            <a:r>
              <a:rPr lang="en-GB" sz="2000" dirty="0" smtClean="0"/>
              <a:t>All those who provide, collect, and input data to CIDR</a:t>
            </a:r>
            <a:endParaRPr lang="en-IE" sz="2000" dirty="0"/>
          </a:p>
          <a:p>
            <a:endParaRPr lang="en-IE" sz="2000" dirty="0"/>
          </a:p>
        </p:txBody>
      </p:sp>
      <p:sp>
        <p:nvSpPr>
          <p:cNvPr id="4" name="Slide Number Placeholder 3"/>
          <p:cNvSpPr>
            <a:spLocks noGrp="1"/>
          </p:cNvSpPr>
          <p:nvPr>
            <p:ph type="sldNum" sz="quarter" idx="12"/>
          </p:nvPr>
        </p:nvSpPr>
        <p:spPr/>
        <p:txBody>
          <a:bodyPr/>
          <a:lstStyle/>
          <a:p>
            <a:fld id="{9961EE92-2EA8-4647-9D9F-09DAC6804E83}" type="slidenum">
              <a:rPr lang="en-IE" smtClean="0"/>
              <a:t>23</a:t>
            </a:fld>
            <a:endParaRPr lang="en-IE"/>
          </a:p>
        </p:txBody>
      </p:sp>
      <p:pic>
        <p:nvPicPr>
          <p:cNvPr id="5" name="Picture 2" descr="P:\Communications\logos\HPSC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116632"/>
            <a:ext cx="1603240" cy="1327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8912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7" descr="C:\Documents and Settings\MauriceKelly\Desktop\maurice's pr 2003\powe bann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693840" y="2708920"/>
            <a:ext cx="741682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E" sz="4000" dirty="0" smtClean="0"/>
              <a:t>Go </a:t>
            </a:r>
            <a:r>
              <a:rPr lang="en-IE" sz="4000" dirty="0" err="1" smtClean="0"/>
              <a:t>raibh</a:t>
            </a:r>
            <a:r>
              <a:rPr lang="en-IE" sz="4000" dirty="0" smtClean="0"/>
              <a:t> </a:t>
            </a:r>
            <a:r>
              <a:rPr lang="en-IE" sz="4000" dirty="0" err="1" smtClean="0"/>
              <a:t>maith</a:t>
            </a:r>
            <a:r>
              <a:rPr lang="en-IE" sz="4000" dirty="0" smtClean="0"/>
              <a:t> </a:t>
            </a:r>
            <a:r>
              <a:rPr lang="en-IE" sz="4000" dirty="0" err="1" smtClean="0"/>
              <a:t>agaibh</a:t>
            </a:r>
            <a:r>
              <a:rPr lang="en-IE" sz="4000" dirty="0" smtClean="0"/>
              <a:t>!</a:t>
            </a:r>
          </a:p>
          <a:p>
            <a:endParaRPr lang="en-IE" sz="4000" dirty="0"/>
          </a:p>
          <a:p>
            <a:r>
              <a:rPr lang="en-IE" sz="4000" dirty="0" smtClean="0"/>
              <a:t>Thank you!</a:t>
            </a:r>
            <a:endParaRPr lang="en-IE" sz="4000" dirty="0"/>
          </a:p>
        </p:txBody>
      </p:sp>
    </p:spTree>
    <p:extLst>
      <p:ext uri="{BB962C8B-B14F-4D97-AF65-F5344CB8AC3E}">
        <p14:creationId xmlns:p14="http://schemas.microsoft.com/office/powerpoint/2010/main" val="239782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P:\Communications\logos\HPSC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116632"/>
            <a:ext cx="1603240" cy="132731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GB" sz="4000" dirty="0" smtClean="0"/>
              <a:t>Methods</a:t>
            </a:r>
            <a:endParaRPr lang="en-GB" sz="4000" dirty="0"/>
          </a:p>
        </p:txBody>
      </p:sp>
      <p:sp>
        <p:nvSpPr>
          <p:cNvPr id="3" name="Content Placeholder 2"/>
          <p:cNvSpPr>
            <a:spLocks noGrp="1"/>
          </p:cNvSpPr>
          <p:nvPr>
            <p:ph idx="1"/>
          </p:nvPr>
        </p:nvSpPr>
        <p:spPr>
          <a:xfrm>
            <a:off x="395536" y="1124744"/>
            <a:ext cx="8229600" cy="4929413"/>
          </a:xfrm>
        </p:spPr>
        <p:txBody>
          <a:bodyPr>
            <a:noAutofit/>
          </a:bodyPr>
          <a:lstStyle/>
          <a:p>
            <a:r>
              <a:rPr lang="en-GB" sz="2000" dirty="0"/>
              <a:t>HIV and STIs notified through the </a:t>
            </a:r>
            <a:r>
              <a:rPr lang="en-GB" sz="2000" dirty="0" smtClean="0"/>
              <a:t>national </a:t>
            </a:r>
            <a:r>
              <a:rPr lang="en-GB" sz="2000" dirty="0"/>
              <a:t>Computerised Infectious Disease Reporting (CIDR) system</a:t>
            </a:r>
          </a:p>
          <a:p>
            <a:pPr lvl="1"/>
            <a:r>
              <a:rPr lang="en-GB" sz="1800" dirty="0"/>
              <a:t>Laboratory and clinical notifications</a:t>
            </a:r>
          </a:p>
          <a:p>
            <a:pPr lvl="1"/>
            <a:r>
              <a:rPr lang="en-GB" sz="1800" dirty="0"/>
              <a:t>Enhanced surveillance </a:t>
            </a:r>
            <a:r>
              <a:rPr lang="en-GB" sz="1800" dirty="0" smtClean="0"/>
              <a:t>information on HIV and syphilis</a:t>
            </a:r>
          </a:p>
          <a:p>
            <a:pPr lvl="2"/>
            <a:r>
              <a:rPr lang="en-GB" sz="1600" dirty="0" smtClean="0"/>
              <a:t>Mode of transmission, country of birth, clinical and laboratory variables</a:t>
            </a:r>
            <a:endParaRPr lang="en-GB" sz="1600" dirty="0"/>
          </a:p>
          <a:p>
            <a:r>
              <a:rPr lang="en-GB" sz="2000" dirty="0" smtClean="0"/>
              <a:t>HIV</a:t>
            </a:r>
          </a:p>
          <a:p>
            <a:pPr lvl="1"/>
            <a:r>
              <a:rPr lang="en-GB" sz="1800" dirty="0" smtClean="0"/>
              <a:t>Mandatory reporting since 2012</a:t>
            </a:r>
          </a:p>
          <a:p>
            <a:pPr lvl="1"/>
            <a:r>
              <a:rPr lang="en-GB" sz="1800" dirty="0" smtClean="0"/>
              <a:t>All new diagnoses in Ireland</a:t>
            </a:r>
          </a:p>
          <a:p>
            <a:pPr lvl="1"/>
            <a:r>
              <a:rPr lang="en-GB" sz="1800" dirty="0" smtClean="0"/>
              <a:t>Change in notification criteria </a:t>
            </a:r>
          </a:p>
          <a:p>
            <a:pPr lvl="2"/>
            <a:r>
              <a:rPr lang="en-GB" sz="1600" dirty="0" smtClean="0"/>
              <a:t>Only one confirmatory </a:t>
            </a:r>
          </a:p>
          <a:p>
            <a:pPr lvl="3"/>
            <a:r>
              <a:rPr lang="en-GB" sz="1400" dirty="0" smtClean="0"/>
              <a:t>East region May 2015</a:t>
            </a:r>
          </a:p>
          <a:p>
            <a:pPr lvl="3"/>
            <a:r>
              <a:rPr lang="en-GB" sz="1400" dirty="0" smtClean="0"/>
              <a:t>Nationally January 2016</a:t>
            </a:r>
          </a:p>
          <a:p>
            <a:r>
              <a:rPr lang="en-GB" sz="2000" dirty="0" smtClean="0"/>
              <a:t>Syphilis</a:t>
            </a:r>
          </a:p>
          <a:p>
            <a:pPr lvl="1"/>
            <a:r>
              <a:rPr lang="en-GB" sz="1800" dirty="0" smtClean="0"/>
              <a:t>Mandatory reporting since 2012</a:t>
            </a:r>
          </a:p>
          <a:p>
            <a:pPr lvl="1"/>
            <a:r>
              <a:rPr lang="en-GB" sz="1800" dirty="0" smtClean="0"/>
              <a:t>Early infectious syphilis based on clinical confirmation of stage </a:t>
            </a:r>
          </a:p>
          <a:p>
            <a:pPr lvl="1"/>
            <a:r>
              <a:rPr lang="en-GB" sz="1800" dirty="0" smtClean="0"/>
              <a:t>Change in laboratory notification criteria</a:t>
            </a:r>
          </a:p>
          <a:p>
            <a:pPr lvl="2"/>
            <a:r>
              <a:rPr lang="en-GB" sz="1600" dirty="0" smtClean="0"/>
              <a:t>January  2014</a:t>
            </a:r>
          </a:p>
          <a:p>
            <a:pPr lvl="2"/>
            <a:r>
              <a:rPr lang="en-GB" sz="1600" dirty="0" smtClean="0"/>
              <a:t>July 2016</a:t>
            </a:r>
          </a:p>
          <a:p>
            <a:endParaRPr lang="en-GB" sz="2400" dirty="0"/>
          </a:p>
        </p:txBody>
      </p:sp>
      <p:sp>
        <p:nvSpPr>
          <p:cNvPr id="5" name="Slide Number Placeholder 4"/>
          <p:cNvSpPr>
            <a:spLocks noGrp="1"/>
          </p:cNvSpPr>
          <p:nvPr>
            <p:ph type="sldNum" sz="quarter" idx="12"/>
          </p:nvPr>
        </p:nvSpPr>
        <p:spPr/>
        <p:txBody>
          <a:bodyPr/>
          <a:lstStyle/>
          <a:p>
            <a:fld id="{9961EE92-2EA8-4647-9D9F-09DAC6804E83}" type="slidenum">
              <a:rPr lang="en-IE" smtClean="0"/>
              <a:t>3</a:t>
            </a:fld>
            <a:endParaRPr lang="en-IE"/>
          </a:p>
        </p:txBody>
      </p:sp>
    </p:spTree>
    <p:extLst>
      <p:ext uri="{BB962C8B-B14F-4D97-AF65-F5344CB8AC3E}">
        <p14:creationId xmlns:p14="http://schemas.microsoft.com/office/powerpoint/2010/main" val="34064772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Methods</a:t>
            </a:r>
            <a:endParaRPr lang="en-GB" sz="4000" dirty="0"/>
          </a:p>
        </p:txBody>
      </p:sp>
      <p:sp>
        <p:nvSpPr>
          <p:cNvPr id="3" name="Content Placeholder 2"/>
          <p:cNvSpPr>
            <a:spLocks noGrp="1"/>
          </p:cNvSpPr>
          <p:nvPr>
            <p:ph idx="1"/>
          </p:nvPr>
        </p:nvSpPr>
        <p:spPr>
          <a:xfrm>
            <a:off x="457200" y="1124745"/>
            <a:ext cx="8229600" cy="5001420"/>
          </a:xfrm>
        </p:spPr>
        <p:txBody>
          <a:bodyPr>
            <a:normAutofit/>
          </a:bodyPr>
          <a:lstStyle/>
          <a:p>
            <a:r>
              <a:rPr lang="en-GB" sz="2800" dirty="0" smtClean="0"/>
              <a:t>Migrant</a:t>
            </a:r>
          </a:p>
          <a:p>
            <a:pPr lvl="1"/>
            <a:r>
              <a:rPr lang="en-GB" sz="2400" dirty="0"/>
              <a:t>B</a:t>
            </a:r>
            <a:r>
              <a:rPr lang="en-GB" sz="2400" dirty="0" smtClean="0"/>
              <a:t>orn outside of Ireland</a:t>
            </a:r>
          </a:p>
          <a:p>
            <a:r>
              <a:rPr lang="en-GB" sz="2800" dirty="0" smtClean="0"/>
              <a:t>Population data </a:t>
            </a:r>
            <a:endParaRPr lang="en-GB" sz="2800" dirty="0"/>
          </a:p>
          <a:p>
            <a:pPr lvl="1"/>
            <a:r>
              <a:rPr lang="en-GB" sz="2400" dirty="0"/>
              <a:t>N</a:t>
            </a:r>
            <a:r>
              <a:rPr lang="en-GB" sz="2400" dirty="0" smtClean="0"/>
              <a:t>ational census: 2006 &amp; 2011</a:t>
            </a:r>
          </a:p>
          <a:p>
            <a:pPr lvl="1"/>
            <a:r>
              <a:rPr lang="en-GB" sz="2400" dirty="0" smtClean="0"/>
              <a:t>2016 data not available yet</a:t>
            </a:r>
          </a:p>
          <a:p>
            <a:r>
              <a:rPr lang="en-GB" sz="2800" dirty="0" smtClean="0"/>
              <a:t>Region of birth male population 2011:</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110051545"/>
              </p:ext>
            </p:extLst>
          </p:nvPr>
        </p:nvGraphicFramePr>
        <p:xfrm>
          <a:off x="1475655" y="3958161"/>
          <a:ext cx="6480720" cy="2735016"/>
        </p:xfrm>
        <a:graphic>
          <a:graphicData uri="http://schemas.openxmlformats.org/drawingml/2006/table">
            <a:tbl>
              <a:tblPr firstRow="1" bandRow="1">
                <a:tableStyleId>{5C22544A-7EE6-4342-B048-85BDC9FD1C3A}</a:tableStyleId>
              </a:tblPr>
              <a:tblGrid>
                <a:gridCol w="2160240"/>
                <a:gridCol w="2160240"/>
                <a:gridCol w="2160240"/>
              </a:tblGrid>
              <a:tr h="323802">
                <a:tc>
                  <a:txBody>
                    <a:bodyPr/>
                    <a:lstStyle/>
                    <a:p>
                      <a:pPr algn="l"/>
                      <a:r>
                        <a:rPr lang="en-GB" sz="1800" dirty="0" smtClean="0"/>
                        <a:t>Region of birth</a:t>
                      </a:r>
                      <a:endParaRPr lang="en-GB" sz="1800" dirty="0"/>
                    </a:p>
                  </a:txBody>
                  <a:tcPr anchor="ctr"/>
                </a:tc>
                <a:tc>
                  <a:txBody>
                    <a:bodyPr/>
                    <a:lstStyle/>
                    <a:p>
                      <a:pPr algn="ctr"/>
                      <a:r>
                        <a:rPr lang="en-GB" sz="1800" dirty="0" smtClean="0"/>
                        <a:t>n</a:t>
                      </a:r>
                      <a:endParaRPr lang="en-GB" sz="1800" dirty="0"/>
                    </a:p>
                  </a:txBody>
                  <a:tcPr anchor="ctr"/>
                </a:tc>
                <a:tc>
                  <a:txBody>
                    <a:bodyPr/>
                    <a:lstStyle/>
                    <a:p>
                      <a:pPr algn="ctr"/>
                      <a:r>
                        <a:rPr lang="en-GB" sz="1800" dirty="0" smtClean="0"/>
                        <a:t>%</a:t>
                      </a:r>
                      <a:endParaRPr lang="en-GB" sz="1800" dirty="0"/>
                    </a:p>
                  </a:txBody>
                  <a:tcPr anchor="ctr"/>
                </a:tc>
              </a:tr>
              <a:tr h="323802">
                <a:tc>
                  <a:txBody>
                    <a:bodyPr/>
                    <a:lstStyle/>
                    <a:p>
                      <a:pPr algn="l"/>
                      <a:r>
                        <a:rPr lang="en-GB" sz="1800" dirty="0" smtClean="0"/>
                        <a:t>Ireland</a:t>
                      </a:r>
                      <a:endParaRPr lang="en-GB" sz="1800" dirty="0"/>
                    </a:p>
                  </a:txBody>
                  <a:tcPr anchor="ctr"/>
                </a:tc>
                <a:tc>
                  <a:txBody>
                    <a:bodyPr/>
                    <a:lstStyle/>
                    <a:p>
                      <a:pPr algn="ctr" fontAlgn="b"/>
                      <a:r>
                        <a:rPr lang="en-GB" sz="1800" b="0" i="0" u="none" strike="noStrike" dirty="0" smtClean="0">
                          <a:solidFill>
                            <a:srgbClr val="000000"/>
                          </a:solidFill>
                          <a:effectLst/>
                          <a:latin typeface="Calibri"/>
                        </a:rPr>
                        <a:t>1,862,656</a:t>
                      </a:r>
                      <a:endParaRPr lang="en-GB" sz="1800" b="0" i="0" u="none" strike="noStrike" dirty="0">
                        <a:solidFill>
                          <a:srgbClr val="000000"/>
                        </a:solidFill>
                        <a:effectLst/>
                        <a:latin typeface="Calibri"/>
                      </a:endParaRPr>
                    </a:p>
                  </a:txBody>
                  <a:tcPr marL="9525" marR="9525" marT="9525" marB="0" anchor="ctr"/>
                </a:tc>
                <a:tc>
                  <a:txBody>
                    <a:bodyPr/>
                    <a:lstStyle/>
                    <a:p>
                      <a:pPr algn="ctr"/>
                      <a:r>
                        <a:rPr lang="en-GB" sz="1800" dirty="0" smtClean="0"/>
                        <a:t>83</a:t>
                      </a:r>
                      <a:endParaRPr lang="en-GB" sz="1800" dirty="0"/>
                    </a:p>
                  </a:txBody>
                  <a:tcPr anchor="ctr"/>
                </a:tc>
              </a:tr>
              <a:tr h="323802">
                <a:tc>
                  <a:txBody>
                    <a:bodyPr/>
                    <a:lstStyle/>
                    <a:p>
                      <a:pPr algn="l"/>
                      <a:r>
                        <a:rPr lang="en-GB" sz="1800" dirty="0" smtClean="0"/>
                        <a:t>Migrant</a:t>
                      </a:r>
                      <a:endParaRPr lang="en-GB" sz="1800" dirty="0"/>
                    </a:p>
                  </a:txBody>
                  <a:tcPr anchor="ctr"/>
                </a:tc>
                <a:tc>
                  <a:txBody>
                    <a:bodyPr/>
                    <a:lstStyle/>
                    <a:p>
                      <a:pPr marL="0" algn="ctr" defTabSz="914400" rtl="0" eaLnBrk="1" fontAlgn="b" latinLnBrk="0" hangingPunct="1"/>
                      <a:r>
                        <a:rPr lang="en-GB" sz="1800" b="0" i="0" u="none" strike="noStrike" kern="1200" dirty="0" smtClean="0">
                          <a:solidFill>
                            <a:srgbClr val="000000"/>
                          </a:solidFill>
                          <a:effectLst/>
                          <a:latin typeface="Calibri"/>
                          <a:ea typeface="+mn-ea"/>
                          <a:cs typeface="+mn-cs"/>
                        </a:rPr>
                        <a:t>380, 769</a:t>
                      </a:r>
                      <a:endParaRPr lang="en-GB" sz="1800" b="0" i="0" u="none" strike="noStrike" kern="1200" dirty="0">
                        <a:solidFill>
                          <a:srgbClr val="000000"/>
                        </a:solidFill>
                        <a:effectLst/>
                        <a:latin typeface="Calibri"/>
                        <a:ea typeface="+mn-ea"/>
                        <a:cs typeface="+mn-cs"/>
                      </a:endParaRPr>
                    </a:p>
                  </a:txBody>
                  <a:tcPr marL="9525" marR="9525" marT="9525" marB="0" anchor="ctr"/>
                </a:tc>
                <a:tc>
                  <a:txBody>
                    <a:bodyPr/>
                    <a:lstStyle/>
                    <a:p>
                      <a:pPr algn="ctr"/>
                      <a:r>
                        <a:rPr lang="en-GB" sz="1800" dirty="0" smtClean="0"/>
                        <a:t>17</a:t>
                      </a:r>
                      <a:endParaRPr lang="en-GB" sz="1800" dirty="0"/>
                    </a:p>
                  </a:txBody>
                  <a:tcPr anchor="ctr"/>
                </a:tc>
              </a:tr>
              <a:tr h="323802">
                <a:tc>
                  <a:txBody>
                    <a:bodyPr/>
                    <a:lstStyle/>
                    <a:p>
                      <a:pPr lvl="1" algn="l"/>
                      <a:r>
                        <a:rPr lang="en-GB" sz="1800" dirty="0" smtClean="0"/>
                        <a:t>Europe</a:t>
                      </a:r>
                      <a:endParaRPr lang="en-GB" sz="1800" dirty="0"/>
                    </a:p>
                  </a:txBody>
                  <a:tcPr anchor="ctr"/>
                </a:tc>
                <a:tc>
                  <a:txBody>
                    <a:bodyPr/>
                    <a:lstStyle/>
                    <a:p>
                      <a:pPr algn="ctr" fontAlgn="b"/>
                      <a:r>
                        <a:rPr lang="en-GB" sz="1800" b="0" i="0" u="none" strike="noStrike" dirty="0" smtClean="0">
                          <a:solidFill>
                            <a:srgbClr val="000000"/>
                          </a:solidFill>
                          <a:effectLst/>
                          <a:latin typeface="Calibri"/>
                        </a:rPr>
                        <a:t>286,942</a:t>
                      </a:r>
                      <a:endParaRPr lang="en-GB" sz="1800" b="0" i="0" u="none" strike="noStrike" dirty="0">
                        <a:solidFill>
                          <a:srgbClr val="000000"/>
                        </a:solidFill>
                        <a:effectLst/>
                        <a:latin typeface="Calibri"/>
                      </a:endParaRPr>
                    </a:p>
                  </a:txBody>
                  <a:tcPr marL="9525" marR="9525" marT="9525" marB="0" anchor="ctr"/>
                </a:tc>
                <a:tc>
                  <a:txBody>
                    <a:bodyPr/>
                    <a:lstStyle/>
                    <a:p>
                      <a:pPr algn="ctr"/>
                      <a:r>
                        <a:rPr lang="en-GB" sz="1800" dirty="0" smtClean="0"/>
                        <a:t>13</a:t>
                      </a:r>
                      <a:endParaRPr lang="en-GB" sz="1800" dirty="0"/>
                    </a:p>
                  </a:txBody>
                  <a:tcPr anchor="ctr"/>
                </a:tc>
              </a:tr>
              <a:tr h="423992">
                <a:tc>
                  <a:txBody>
                    <a:bodyPr/>
                    <a:lstStyle/>
                    <a:p>
                      <a:pPr lvl="1" algn="l"/>
                      <a:r>
                        <a:rPr lang="en-GB" sz="1800" dirty="0" smtClean="0"/>
                        <a:t>Asia</a:t>
                      </a:r>
                      <a:endParaRPr lang="en-GB" sz="1800" dirty="0"/>
                    </a:p>
                  </a:txBody>
                  <a:tcPr anchor="ctr"/>
                </a:tc>
                <a:tc>
                  <a:txBody>
                    <a:bodyPr/>
                    <a:lstStyle/>
                    <a:p>
                      <a:pPr algn="ctr" fontAlgn="b"/>
                      <a:r>
                        <a:rPr lang="en-GB" sz="1800" b="0" i="0" u="none" strike="noStrike" dirty="0" smtClean="0">
                          <a:solidFill>
                            <a:srgbClr val="000000"/>
                          </a:solidFill>
                          <a:effectLst/>
                          <a:latin typeface="Calibri"/>
                        </a:rPr>
                        <a:t>40,447</a:t>
                      </a:r>
                      <a:endParaRPr lang="en-GB" sz="1800" b="0" i="0" u="none" strike="noStrike" dirty="0">
                        <a:solidFill>
                          <a:srgbClr val="000000"/>
                        </a:solidFill>
                        <a:effectLst/>
                        <a:latin typeface="Calibri"/>
                      </a:endParaRPr>
                    </a:p>
                  </a:txBody>
                  <a:tcPr marL="9525" marR="9525" marT="9525" marB="0" anchor="ctr"/>
                </a:tc>
                <a:tc>
                  <a:txBody>
                    <a:bodyPr/>
                    <a:lstStyle/>
                    <a:p>
                      <a:pPr algn="ctr"/>
                      <a:r>
                        <a:rPr lang="en-GB" sz="1800" dirty="0" smtClean="0"/>
                        <a:t>2</a:t>
                      </a:r>
                      <a:endParaRPr lang="en-GB" sz="1800" dirty="0"/>
                    </a:p>
                  </a:txBody>
                  <a:tcPr anchor="ctr"/>
                </a:tc>
              </a:tr>
              <a:tr h="423992">
                <a:tc>
                  <a:txBody>
                    <a:bodyPr/>
                    <a:lstStyle/>
                    <a:p>
                      <a:pPr lvl="1" algn="l"/>
                      <a:r>
                        <a:rPr lang="en-GB" sz="1800" dirty="0" smtClean="0"/>
                        <a:t>Africa</a:t>
                      </a:r>
                      <a:endParaRPr lang="en-GB" sz="1800" dirty="0"/>
                    </a:p>
                  </a:txBody>
                  <a:tcPr anchor="ctr"/>
                </a:tc>
                <a:tc>
                  <a:txBody>
                    <a:bodyPr/>
                    <a:lstStyle/>
                    <a:p>
                      <a:pPr algn="ctr" fontAlgn="b"/>
                      <a:r>
                        <a:rPr lang="en-GB" sz="1800" b="0" i="0" u="none" strike="noStrike" dirty="0" smtClean="0">
                          <a:solidFill>
                            <a:srgbClr val="000000"/>
                          </a:solidFill>
                          <a:effectLst/>
                          <a:latin typeface="Calibri"/>
                        </a:rPr>
                        <a:t>27,345</a:t>
                      </a:r>
                      <a:endParaRPr lang="en-GB" sz="1800" b="0" i="0" u="none" strike="noStrike" dirty="0">
                        <a:solidFill>
                          <a:srgbClr val="000000"/>
                        </a:solidFill>
                        <a:effectLst/>
                        <a:latin typeface="Calibri"/>
                      </a:endParaRPr>
                    </a:p>
                  </a:txBody>
                  <a:tcPr marL="9525" marR="9525" marT="9525" marB="0" anchor="ctr"/>
                </a:tc>
                <a:tc>
                  <a:txBody>
                    <a:bodyPr/>
                    <a:lstStyle/>
                    <a:p>
                      <a:pPr algn="ctr"/>
                      <a:r>
                        <a:rPr lang="en-GB" sz="1800" dirty="0" smtClean="0"/>
                        <a:t>1</a:t>
                      </a:r>
                      <a:endParaRPr lang="en-GB" sz="1800" dirty="0"/>
                    </a:p>
                  </a:txBody>
                  <a:tcPr anchor="ctr"/>
                </a:tc>
              </a:tr>
              <a:tr h="423992">
                <a:tc>
                  <a:txBody>
                    <a:bodyPr/>
                    <a:lstStyle/>
                    <a:p>
                      <a:pPr lvl="1" algn="l"/>
                      <a:r>
                        <a:rPr lang="en-GB" sz="1800" dirty="0" smtClean="0"/>
                        <a:t>Latin America</a:t>
                      </a:r>
                      <a:endParaRPr lang="en-GB" sz="1800" dirty="0"/>
                    </a:p>
                  </a:txBody>
                  <a:tcPr anchor="ctr"/>
                </a:tc>
                <a:tc>
                  <a:txBody>
                    <a:bodyPr/>
                    <a:lstStyle/>
                    <a:p>
                      <a:pPr algn="ctr" fontAlgn="b"/>
                      <a:r>
                        <a:rPr lang="en-GB" sz="1800" b="0" i="0" u="none" strike="noStrike" dirty="0" smtClean="0">
                          <a:solidFill>
                            <a:srgbClr val="000000"/>
                          </a:solidFill>
                          <a:effectLst/>
                          <a:latin typeface="Calibri"/>
                        </a:rPr>
                        <a:t>6,528</a:t>
                      </a:r>
                      <a:endParaRPr lang="en-GB" sz="1800" b="0" i="0" u="none" strike="noStrike" dirty="0">
                        <a:solidFill>
                          <a:srgbClr val="000000"/>
                        </a:solidFill>
                        <a:effectLst/>
                        <a:latin typeface="Calibri"/>
                      </a:endParaRPr>
                    </a:p>
                  </a:txBody>
                  <a:tcPr marL="9525" marR="9525" marT="9525" marB="0" anchor="ctr"/>
                </a:tc>
                <a:tc>
                  <a:txBody>
                    <a:bodyPr/>
                    <a:lstStyle/>
                    <a:p>
                      <a:pPr algn="ctr"/>
                      <a:r>
                        <a:rPr lang="en-GB" sz="1800" dirty="0" smtClean="0"/>
                        <a:t>0.003</a:t>
                      </a:r>
                      <a:endParaRPr lang="en-GB" sz="1800" dirty="0"/>
                    </a:p>
                  </a:txBody>
                  <a:tcPr anchor="ctr"/>
                </a:tc>
              </a:tr>
            </a:tbl>
          </a:graphicData>
        </a:graphic>
      </p:graphicFrame>
      <p:sp>
        <p:nvSpPr>
          <p:cNvPr id="5" name="Slide Number Placeholder 4"/>
          <p:cNvSpPr>
            <a:spLocks noGrp="1"/>
          </p:cNvSpPr>
          <p:nvPr>
            <p:ph type="sldNum" sz="quarter" idx="12"/>
          </p:nvPr>
        </p:nvSpPr>
        <p:spPr/>
        <p:txBody>
          <a:bodyPr/>
          <a:lstStyle/>
          <a:p>
            <a:fld id="{9961EE92-2EA8-4647-9D9F-09DAC6804E83}" type="slidenum">
              <a:rPr lang="en-IE" smtClean="0"/>
              <a:t>4</a:t>
            </a:fld>
            <a:endParaRPr lang="en-IE"/>
          </a:p>
        </p:txBody>
      </p:sp>
      <p:pic>
        <p:nvPicPr>
          <p:cNvPr id="6" name="Picture 2" descr="P:\Communications\logos\HPSC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116632"/>
            <a:ext cx="1603240" cy="1327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542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000" dirty="0" smtClean="0"/>
              <a:t>HIV diagnoses by mode of transmission, 2012-2015</a:t>
            </a:r>
            <a:endParaRPr lang="en-IE" sz="3000" dirty="0"/>
          </a:p>
        </p:txBody>
      </p:sp>
      <p:graphicFrame>
        <p:nvGraphicFramePr>
          <p:cNvPr id="10" name="Chart 9"/>
          <p:cNvGraphicFramePr>
            <a:graphicFrameLocks/>
          </p:cNvGraphicFramePr>
          <p:nvPr>
            <p:extLst>
              <p:ext uri="{D42A27DB-BD31-4B8C-83A1-F6EECF244321}">
                <p14:modId xmlns:p14="http://schemas.microsoft.com/office/powerpoint/2010/main" val="2387780689"/>
              </p:ext>
            </p:extLst>
          </p:nvPr>
        </p:nvGraphicFramePr>
        <p:xfrm>
          <a:off x="611560" y="1268760"/>
          <a:ext cx="7920880" cy="5184576"/>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5</a:t>
            </a:fld>
            <a:endParaRPr lang="en-IE"/>
          </a:p>
        </p:txBody>
      </p:sp>
      <p:sp>
        <p:nvSpPr>
          <p:cNvPr id="5" name="Footer Placeholder 3"/>
          <p:cNvSpPr>
            <a:spLocks noGrp="1"/>
          </p:cNvSpPr>
          <p:nvPr>
            <p:ph type="ftr" sz="quarter" idx="11"/>
          </p:nvPr>
        </p:nvSpPr>
        <p:spPr>
          <a:xfrm>
            <a:off x="755576" y="6356351"/>
            <a:ext cx="7416824" cy="365125"/>
          </a:xfrm>
        </p:spPr>
        <p:txBody>
          <a:bodyPr/>
          <a:lstStyle/>
          <a:p>
            <a:pPr algn="l"/>
            <a:r>
              <a:rPr lang="en-IE" sz="1600" dirty="0" smtClean="0"/>
              <a:t>* Change in laboratory notification criteria May 2015 for one region </a:t>
            </a:r>
            <a:endParaRPr lang="en-IE" sz="1600" dirty="0"/>
          </a:p>
        </p:txBody>
      </p:sp>
    </p:spTree>
    <p:extLst>
      <p:ext uri="{BB962C8B-B14F-4D97-AF65-F5344CB8AC3E}">
        <p14:creationId xmlns:p14="http://schemas.microsoft.com/office/powerpoint/2010/main" val="1283102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529564" cy="1143000"/>
          </a:xfrm>
        </p:spPr>
        <p:txBody>
          <a:bodyPr>
            <a:normAutofit/>
          </a:bodyPr>
          <a:lstStyle/>
          <a:p>
            <a:r>
              <a:rPr lang="en-GB" sz="3000" dirty="0" smtClean="0"/>
              <a:t>HIV diagnoses in MSM by migrant status, 2006-2015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6</a:t>
            </a:fld>
            <a:endParaRPr lang="en-IE"/>
          </a:p>
        </p:txBody>
      </p:sp>
      <p:graphicFrame>
        <p:nvGraphicFramePr>
          <p:cNvPr id="8" name="Chart 7"/>
          <p:cNvGraphicFramePr>
            <a:graphicFrameLocks/>
          </p:cNvGraphicFramePr>
          <p:nvPr>
            <p:extLst>
              <p:ext uri="{D42A27DB-BD31-4B8C-83A1-F6EECF244321}">
                <p14:modId xmlns:p14="http://schemas.microsoft.com/office/powerpoint/2010/main" val="2540313509"/>
              </p:ext>
            </p:extLst>
          </p:nvPr>
        </p:nvGraphicFramePr>
        <p:xfrm>
          <a:off x="899999" y="1620000"/>
          <a:ext cx="7200000" cy="4392488"/>
        </p:xfrm>
        <a:graphic>
          <a:graphicData uri="http://schemas.openxmlformats.org/drawingml/2006/chart">
            <c:chart xmlns:c="http://schemas.openxmlformats.org/drawingml/2006/chart" xmlns:r="http://schemas.openxmlformats.org/officeDocument/2006/relationships" r:id="rId3"/>
          </a:graphicData>
        </a:graphic>
      </p:graphicFrame>
      <p:sp>
        <p:nvSpPr>
          <p:cNvPr id="10" name="Footer Placeholder 3"/>
          <p:cNvSpPr txBox="1">
            <a:spLocks/>
          </p:cNvSpPr>
          <p:nvPr/>
        </p:nvSpPr>
        <p:spPr>
          <a:xfrm>
            <a:off x="827584" y="6352252"/>
            <a:ext cx="741682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IE" sz="1600" dirty="0" smtClean="0"/>
              <a:t>* Change in laboratory notification criteria May 2015 for one region </a:t>
            </a:r>
            <a:endParaRPr lang="en-IE" sz="1600" dirty="0"/>
          </a:p>
        </p:txBody>
      </p:sp>
    </p:spTree>
    <p:extLst>
      <p:ext uri="{BB962C8B-B14F-4D97-AF65-F5344CB8AC3E}">
        <p14:creationId xmlns:p14="http://schemas.microsoft.com/office/powerpoint/2010/main" val="2281198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529564" cy="1143000"/>
          </a:xfrm>
        </p:spPr>
        <p:txBody>
          <a:bodyPr>
            <a:normAutofit/>
          </a:bodyPr>
          <a:lstStyle/>
          <a:p>
            <a:r>
              <a:rPr lang="en-GB" sz="3000" dirty="0" smtClean="0"/>
              <a:t>HIV diagnoses in MSM by migrant status, 2006-2015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7</a:t>
            </a:fld>
            <a:endParaRPr lang="en-IE"/>
          </a:p>
        </p:txBody>
      </p:sp>
      <p:graphicFrame>
        <p:nvGraphicFramePr>
          <p:cNvPr id="8" name="Chart 7"/>
          <p:cNvGraphicFramePr>
            <a:graphicFrameLocks/>
          </p:cNvGraphicFramePr>
          <p:nvPr>
            <p:extLst>
              <p:ext uri="{D42A27DB-BD31-4B8C-83A1-F6EECF244321}">
                <p14:modId xmlns:p14="http://schemas.microsoft.com/office/powerpoint/2010/main" val="4093283019"/>
              </p:ext>
            </p:extLst>
          </p:nvPr>
        </p:nvGraphicFramePr>
        <p:xfrm>
          <a:off x="899591" y="1620000"/>
          <a:ext cx="7200000" cy="4392488"/>
        </p:xfrm>
        <a:graphic>
          <a:graphicData uri="http://schemas.openxmlformats.org/drawingml/2006/chart">
            <c:chart xmlns:c="http://schemas.openxmlformats.org/drawingml/2006/chart" xmlns:r="http://schemas.openxmlformats.org/officeDocument/2006/relationships" r:id="rId3"/>
          </a:graphicData>
        </a:graphic>
      </p:graphicFrame>
      <p:sp>
        <p:nvSpPr>
          <p:cNvPr id="6" name="Oval 5"/>
          <p:cNvSpPr/>
          <p:nvPr/>
        </p:nvSpPr>
        <p:spPr>
          <a:xfrm>
            <a:off x="6660233" y="1213635"/>
            <a:ext cx="2335230" cy="235938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7" name="TextBox 6"/>
          <p:cNvSpPr txBox="1"/>
          <p:nvPr/>
        </p:nvSpPr>
        <p:spPr>
          <a:xfrm>
            <a:off x="6986536" y="1471081"/>
            <a:ext cx="1682623" cy="1938992"/>
          </a:xfrm>
          <a:prstGeom prst="rect">
            <a:avLst/>
          </a:prstGeom>
          <a:noFill/>
        </p:spPr>
        <p:txBody>
          <a:bodyPr wrap="square" rtlCol="0">
            <a:spAutoFit/>
          </a:bodyPr>
          <a:lstStyle/>
          <a:p>
            <a:pPr algn="ctr"/>
            <a:r>
              <a:rPr lang="en-IE" sz="2000" dirty="0" smtClean="0"/>
              <a:t>When region of birth known - 64% of cases in 2015 were born abroad</a:t>
            </a:r>
            <a:endParaRPr lang="en-IE" sz="2000" dirty="0"/>
          </a:p>
        </p:txBody>
      </p:sp>
      <p:sp>
        <p:nvSpPr>
          <p:cNvPr id="9" name="Footer Placeholder 3"/>
          <p:cNvSpPr>
            <a:spLocks noGrp="1"/>
          </p:cNvSpPr>
          <p:nvPr>
            <p:ph type="ftr" sz="quarter" idx="11"/>
          </p:nvPr>
        </p:nvSpPr>
        <p:spPr>
          <a:xfrm>
            <a:off x="755576" y="6309320"/>
            <a:ext cx="7416824" cy="365125"/>
          </a:xfrm>
        </p:spPr>
        <p:txBody>
          <a:bodyPr/>
          <a:lstStyle/>
          <a:p>
            <a:pPr algn="l"/>
            <a:r>
              <a:rPr lang="en-IE" sz="1600" dirty="0" smtClean="0"/>
              <a:t>* Change in laboratory notification criteria May 2015 for one region </a:t>
            </a:r>
            <a:endParaRPr lang="en-IE" sz="1600" dirty="0"/>
          </a:p>
        </p:txBody>
      </p:sp>
    </p:spTree>
    <p:extLst>
      <p:ext uri="{BB962C8B-B14F-4D97-AF65-F5344CB8AC3E}">
        <p14:creationId xmlns:p14="http://schemas.microsoft.com/office/powerpoint/2010/main" val="4278650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r>
              <a:rPr lang="en-GB" sz="3000" dirty="0" smtClean="0"/>
              <a:t>HIV diagnoses in MSM by migrant status, rate per 100,000 male population, 2006-2015</a:t>
            </a:r>
            <a:endParaRPr lang="en-GB" sz="3000" dirty="0"/>
          </a:p>
        </p:txBody>
      </p:sp>
      <p:sp>
        <p:nvSpPr>
          <p:cNvPr id="3" name="Slide Number Placeholder 2"/>
          <p:cNvSpPr>
            <a:spLocks noGrp="1"/>
          </p:cNvSpPr>
          <p:nvPr>
            <p:ph type="sldNum" sz="quarter" idx="12"/>
          </p:nvPr>
        </p:nvSpPr>
        <p:spPr/>
        <p:txBody>
          <a:bodyPr/>
          <a:lstStyle/>
          <a:p>
            <a:fld id="{9961EE92-2EA8-4647-9D9F-09DAC6804E83}" type="slidenum">
              <a:rPr lang="en-IE" smtClean="0"/>
              <a:t>8</a:t>
            </a:fld>
            <a:endParaRPr lang="en-IE"/>
          </a:p>
        </p:txBody>
      </p:sp>
      <p:graphicFrame>
        <p:nvGraphicFramePr>
          <p:cNvPr id="6" name="Chart 5"/>
          <p:cNvGraphicFramePr>
            <a:graphicFrameLocks/>
          </p:cNvGraphicFramePr>
          <p:nvPr>
            <p:extLst>
              <p:ext uri="{D42A27DB-BD31-4B8C-83A1-F6EECF244321}">
                <p14:modId xmlns:p14="http://schemas.microsoft.com/office/powerpoint/2010/main" val="1354095246"/>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3"/>
          </a:graphicData>
        </a:graphic>
      </p:graphicFrame>
      <p:sp>
        <p:nvSpPr>
          <p:cNvPr id="5" name="Footer Placeholder 3"/>
          <p:cNvSpPr>
            <a:spLocks noGrp="1"/>
          </p:cNvSpPr>
          <p:nvPr>
            <p:ph type="ftr" sz="quarter" idx="11"/>
          </p:nvPr>
        </p:nvSpPr>
        <p:spPr>
          <a:xfrm>
            <a:off x="755576" y="6309320"/>
            <a:ext cx="7416824" cy="365125"/>
          </a:xfrm>
        </p:spPr>
        <p:txBody>
          <a:bodyPr/>
          <a:lstStyle/>
          <a:p>
            <a:pPr marL="285750" indent="-285750" algn="l">
              <a:buFont typeface="Arial" charset="0"/>
              <a:buChar char="•"/>
            </a:pPr>
            <a:r>
              <a:rPr lang="en-IE" sz="1600" dirty="0" smtClean="0"/>
              <a:t>Change in laboratory notification criteria May 2015 for one region</a:t>
            </a:r>
          </a:p>
          <a:p>
            <a:pPr marL="285750" indent="-285750" algn="l">
              <a:buFont typeface="Arial" charset="0"/>
              <a:buChar char="•"/>
            </a:pPr>
            <a:r>
              <a:rPr lang="en-IE" sz="1600" dirty="0" smtClean="0"/>
              <a:t>Census 2011 data applied from 2009 </a:t>
            </a:r>
            <a:endParaRPr lang="en-IE" sz="1600" dirty="0"/>
          </a:p>
        </p:txBody>
      </p:sp>
    </p:spTree>
    <p:extLst>
      <p:ext uri="{BB962C8B-B14F-4D97-AF65-F5344CB8AC3E}">
        <p14:creationId xmlns:p14="http://schemas.microsoft.com/office/powerpoint/2010/main" val="331409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3000" dirty="0" smtClean="0"/>
              <a:t>HIV diagnoses among MSM by region of birth, 2012-2015</a:t>
            </a:r>
            <a:endParaRPr lang="en-IE" sz="3000" dirty="0"/>
          </a:p>
        </p:txBody>
      </p:sp>
      <p:graphicFrame>
        <p:nvGraphicFramePr>
          <p:cNvPr id="11" name="Chart 10"/>
          <p:cNvGraphicFramePr>
            <a:graphicFrameLocks/>
          </p:cNvGraphicFramePr>
          <p:nvPr>
            <p:extLst>
              <p:ext uri="{D42A27DB-BD31-4B8C-83A1-F6EECF244321}">
                <p14:modId xmlns:p14="http://schemas.microsoft.com/office/powerpoint/2010/main" val="181022117"/>
              </p:ext>
            </p:extLst>
          </p:nvPr>
        </p:nvGraphicFramePr>
        <p:xfrm>
          <a:off x="900000" y="1620000"/>
          <a:ext cx="72000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9961EE92-2EA8-4647-9D9F-09DAC6804E83}" type="slidenum">
              <a:rPr lang="en-IE" smtClean="0"/>
              <a:t>9</a:t>
            </a:fld>
            <a:endParaRPr lang="en-IE"/>
          </a:p>
        </p:txBody>
      </p:sp>
    </p:spTree>
    <p:extLst>
      <p:ext uri="{BB962C8B-B14F-4D97-AF65-F5344CB8AC3E}">
        <p14:creationId xmlns:p14="http://schemas.microsoft.com/office/powerpoint/2010/main" val="910270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3565</TotalTime>
  <Words>1145</Words>
  <Application>Microsoft Office PowerPoint</Application>
  <PresentationFormat>Overhead</PresentationFormat>
  <Paragraphs>189</Paragraphs>
  <Slides>24</Slides>
  <Notes>6</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Background</vt:lpstr>
      <vt:lpstr>Methods</vt:lpstr>
      <vt:lpstr>Methods</vt:lpstr>
      <vt:lpstr>HIV diagnoses by mode of transmission, 2012-2015</vt:lpstr>
      <vt:lpstr>HIV diagnoses in MSM by migrant status, 2006-2015</vt:lpstr>
      <vt:lpstr>HIV diagnoses in MSM by migrant status, 2006-2015</vt:lpstr>
      <vt:lpstr>HIV diagnoses in MSM by migrant status, rate per 100,000 male population, 2006-2015</vt:lpstr>
      <vt:lpstr>HIV diagnoses among MSM by region of birth, 2012-2015</vt:lpstr>
      <vt:lpstr>HIV diagnoses in MSM in Ireland by region of origin, rate per 100,000 male population, 2006-2015</vt:lpstr>
      <vt:lpstr>Diagnoses of HIV amongst MSM previously tested HIV positive abroad, 2012-2015</vt:lpstr>
      <vt:lpstr>Diagnoses of HIV amongst MSM reported to be infected in Ireland by region of origin, 2012-2015</vt:lpstr>
      <vt:lpstr>Early infectious syphilis by mode of transmission, 2012 - 2015</vt:lpstr>
      <vt:lpstr>Early infectious syphilis by mode of transmission, 2012 - 2015</vt:lpstr>
      <vt:lpstr>Early infectious syphilis among MSM in Ireland by migrant status, 2012 - 2015</vt:lpstr>
      <vt:lpstr>Early infectious syphilis among MSM in Ireland by migrant status, 2012 - 2015</vt:lpstr>
      <vt:lpstr>Early infectious syphilis among MSM by region of birth, 2012 - 2015</vt:lpstr>
      <vt:lpstr>Early infectious syphilis among MSM in Ireland by region of origin, 2012 - 2015</vt:lpstr>
      <vt:lpstr>2016</vt:lpstr>
      <vt:lpstr>Diagnoses of gonorrhoea by gender, January 2015 to August 2016</vt:lpstr>
      <vt:lpstr>Discussion</vt:lpstr>
      <vt:lpstr>Discussion </vt:lpstr>
      <vt:lpstr>Acknowledgements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Epidemiology of HIV and STIs among MSM</dc:title>
  <dc:creator>Windows User</dc:creator>
  <cp:lastModifiedBy>Eve Robinson</cp:lastModifiedBy>
  <cp:revision>95</cp:revision>
  <cp:lastPrinted>2016-06-09T09:43:11Z</cp:lastPrinted>
  <dcterms:created xsi:type="dcterms:W3CDTF">2016-06-06T12:45:31Z</dcterms:created>
  <dcterms:modified xsi:type="dcterms:W3CDTF">2017-08-02T10:48:27Z</dcterms:modified>
</cp:coreProperties>
</file>