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09" r:id="rId3"/>
    <p:sldId id="313" r:id="rId4"/>
    <p:sldId id="312" r:id="rId5"/>
    <p:sldId id="310" r:id="rId6"/>
    <p:sldId id="311" r:id="rId7"/>
    <p:sldId id="314" r:id="rId8"/>
    <p:sldId id="299" r:id="rId9"/>
  </p:sldIdLst>
  <p:sldSz cx="9144000" cy="6858000" type="screen4x3"/>
  <p:notesSz cx="6799263" cy="99298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rvaligoe" initials="di" lastIdx="1" clrIdx="0"/>
  <p:cmAuthor id="1" name="dervali" initials="d" lastIdx="15" clrIdx="1"/>
  <p:cmAuthor id="2" name="Kate ODonnell" initials="KO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71" autoAdjust="0"/>
  </p:normalViewPr>
  <p:slideViewPr>
    <p:cSldViewPr>
      <p:cViewPr>
        <p:scale>
          <a:sx n="65" d="100"/>
          <a:sy n="65" d="100"/>
        </p:scale>
        <p:origin x="-89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1910" y="-77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[Trends_toend2016v2.xlsx]ProbRoute!$B$1</c:f>
              <c:strCache>
                <c:ptCount val="1"/>
                <c:pt idx="0">
                  <c:v>MSM</c:v>
                </c:pt>
              </c:strCache>
            </c:strRef>
          </c:tx>
          <c:spPr>
            <a:ln w="38100">
              <a:solidFill>
                <a:schemeClr val="accent2"/>
              </a:solidFill>
              <a:prstDash val="solid"/>
            </a:ln>
          </c:spPr>
          <c:marker>
            <c:symbol val="none"/>
          </c:marker>
          <c:cat>
            <c:strRef>
              <c:f>[Trends_toend2016v2.xlsx]ProbRoute!$A$6:$A$16</c:f>
              <c:strCach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2016*</c:v>
                </c:pt>
              </c:strCache>
            </c:strRef>
          </c:cat>
          <c:val>
            <c:numRef>
              <c:f>[Trends_toend2016v2.xlsx]ProbRoute!$B$6:$B$16</c:f>
              <c:numCache>
                <c:formatCode>General</c:formatCode>
                <c:ptCount val="11"/>
                <c:pt idx="0">
                  <c:v>89</c:v>
                </c:pt>
                <c:pt idx="1">
                  <c:v>91</c:v>
                </c:pt>
                <c:pt idx="2">
                  <c:v>105</c:v>
                </c:pt>
                <c:pt idx="3">
                  <c:v>138</c:v>
                </c:pt>
                <c:pt idx="4">
                  <c:v>134</c:v>
                </c:pt>
                <c:pt idx="5">
                  <c:v>145</c:v>
                </c:pt>
                <c:pt idx="6">
                  <c:v>166</c:v>
                </c:pt>
                <c:pt idx="7">
                  <c:v>158</c:v>
                </c:pt>
                <c:pt idx="8">
                  <c:v>183</c:v>
                </c:pt>
                <c:pt idx="9">
                  <c:v>247</c:v>
                </c:pt>
                <c:pt idx="10">
                  <c:v>237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[Trends_toend2016v2.xlsx]ProbRoute!$D$1</c:f>
              <c:strCache>
                <c:ptCount val="1"/>
                <c:pt idx="0">
                  <c:v>PWID</c:v>
                </c:pt>
              </c:strCache>
            </c:strRef>
          </c:tx>
          <c:spPr>
            <a:ln w="19050">
              <a:solidFill>
                <a:schemeClr val="accent4"/>
              </a:solidFill>
              <a:prstDash val="solid"/>
            </a:ln>
          </c:spPr>
          <c:marker>
            <c:symbol val="none"/>
          </c:marker>
          <c:cat>
            <c:strRef>
              <c:f>[Trends_toend2016v2.xlsx]ProbRoute!$A$6:$A$16</c:f>
              <c:strCach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2016*</c:v>
                </c:pt>
              </c:strCache>
            </c:strRef>
          </c:cat>
          <c:val>
            <c:numRef>
              <c:f>[Trends_toend2016v2.xlsx]ProbRoute!$D$6:$D$16</c:f>
              <c:numCache>
                <c:formatCode>General</c:formatCode>
                <c:ptCount val="11"/>
                <c:pt idx="0">
                  <c:v>59</c:v>
                </c:pt>
                <c:pt idx="1">
                  <c:v>55</c:v>
                </c:pt>
                <c:pt idx="2">
                  <c:v>40</c:v>
                </c:pt>
                <c:pt idx="3">
                  <c:v>30</c:v>
                </c:pt>
                <c:pt idx="4">
                  <c:v>23</c:v>
                </c:pt>
                <c:pt idx="5">
                  <c:v>17</c:v>
                </c:pt>
                <c:pt idx="6">
                  <c:v>16</c:v>
                </c:pt>
                <c:pt idx="7">
                  <c:v>21</c:v>
                </c:pt>
                <c:pt idx="8">
                  <c:v>27</c:v>
                </c:pt>
                <c:pt idx="9">
                  <c:v>49</c:v>
                </c:pt>
                <c:pt idx="10">
                  <c:v>19</c:v>
                </c:pt>
              </c:numCache>
            </c:numRef>
          </c:val>
          <c:smooth val="0"/>
        </c:ser>
        <c:ser>
          <c:idx val="5"/>
          <c:order val="2"/>
          <c:tx>
            <c:strRef>
              <c:f>[Trends_toend2016v2.xlsx]ProbRoute!$F$1:$G$1</c:f>
              <c:strCache>
                <c:ptCount val="1"/>
                <c:pt idx="0">
                  <c:v>Hetero</c:v>
                </c:pt>
              </c:strCache>
            </c:strRef>
          </c:tx>
          <c:spPr>
            <a:ln w="19050">
              <a:solidFill>
                <a:schemeClr val="accent1"/>
              </a:solidFill>
              <a:prstDash val="solid"/>
            </a:ln>
          </c:spPr>
          <c:marker>
            <c:symbol val="none"/>
          </c:marker>
          <c:cat>
            <c:strRef>
              <c:f>[Trends_toend2016v2.xlsx]ProbRoute!$A$6:$A$16</c:f>
              <c:strCach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2016*</c:v>
                </c:pt>
              </c:strCache>
            </c:strRef>
          </c:cat>
          <c:val>
            <c:numRef>
              <c:f>[Trends_toend2016v2.xlsx]ProbRoute!$F$6:$F$16</c:f>
              <c:numCache>
                <c:formatCode>General</c:formatCode>
                <c:ptCount val="11"/>
                <c:pt idx="0">
                  <c:v>181</c:v>
                </c:pt>
                <c:pt idx="1">
                  <c:v>165</c:v>
                </c:pt>
                <c:pt idx="2">
                  <c:v>190</c:v>
                </c:pt>
                <c:pt idx="3">
                  <c:v>162</c:v>
                </c:pt>
                <c:pt idx="4">
                  <c:v>127</c:v>
                </c:pt>
                <c:pt idx="5">
                  <c:v>125</c:v>
                </c:pt>
                <c:pt idx="6">
                  <c:v>132</c:v>
                </c:pt>
                <c:pt idx="7">
                  <c:v>131</c:v>
                </c:pt>
                <c:pt idx="8">
                  <c:v>125</c:v>
                </c:pt>
                <c:pt idx="9">
                  <c:v>130</c:v>
                </c:pt>
                <c:pt idx="10">
                  <c:v>91</c:v>
                </c:pt>
              </c:numCache>
            </c:numRef>
          </c:val>
          <c:smooth val="0"/>
        </c:ser>
        <c:ser>
          <c:idx val="9"/>
          <c:order val="3"/>
          <c:tx>
            <c:strRef>
              <c:f>[Trends_toend2016v2.xlsx]ProbRoute!$J$1</c:f>
              <c:strCache>
                <c:ptCount val="1"/>
                <c:pt idx="0">
                  <c:v>Unknown</c:v>
                </c:pt>
              </c:strCache>
            </c:strRef>
          </c:tx>
          <c:spPr>
            <a:ln w="19050">
              <a:solidFill>
                <a:schemeClr val="accent3"/>
              </a:solidFill>
              <a:prstDash val="solid"/>
            </a:ln>
          </c:spPr>
          <c:marker>
            <c:symbol val="none"/>
          </c:marker>
          <c:cat>
            <c:strRef>
              <c:f>[Trends_toend2016v2.xlsx]ProbRoute!$A$6:$A$16</c:f>
              <c:strCach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2016*</c:v>
                </c:pt>
              </c:strCache>
            </c:strRef>
          </c:cat>
          <c:val>
            <c:numRef>
              <c:f>[Trends_toend2016v2.xlsx]ProbRoute!$J$6:$J$16</c:f>
              <c:numCache>
                <c:formatCode>General</c:formatCode>
                <c:ptCount val="11"/>
                <c:pt idx="0">
                  <c:v>22</c:v>
                </c:pt>
                <c:pt idx="1">
                  <c:v>74</c:v>
                </c:pt>
                <c:pt idx="2">
                  <c:v>62</c:v>
                </c:pt>
                <c:pt idx="3">
                  <c:v>60</c:v>
                </c:pt>
                <c:pt idx="4">
                  <c:v>37</c:v>
                </c:pt>
                <c:pt idx="5">
                  <c:v>36</c:v>
                </c:pt>
                <c:pt idx="6">
                  <c:v>21</c:v>
                </c:pt>
                <c:pt idx="7">
                  <c:v>28</c:v>
                </c:pt>
                <c:pt idx="8">
                  <c:v>40</c:v>
                </c:pt>
                <c:pt idx="9">
                  <c:v>54</c:v>
                </c:pt>
                <c:pt idx="10">
                  <c:v>162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404800"/>
        <c:axId val="161820672"/>
      </c:lineChart>
      <c:catAx>
        <c:axId val="1614048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 of diagnosis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1820672"/>
        <c:crosses val="autoZero"/>
        <c:auto val="1"/>
        <c:lblAlgn val="ctr"/>
        <c:lblOffset val="100"/>
        <c:noMultiLvlLbl val="0"/>
      </c:catAx>
      <c:valAx>
        <c:axId val="16182067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cases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140480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5"/>
          <c:order val="0"/>
          <c:tx>
            <c:strRef>
              <c:f>[MSM_RegionOrigin.xlsx]Sheet1!$A$7</c:f>
              <c:strCache>
                <c:ptCount val="1"/>
                <c:pt idx="0">
                  <c:v>Latin America</c:v>
                </c:pt>
              </c:strCache>
            </c:strRef>
          </c:tx>
          <c:marker>
            <c:symbol val="none"/>
          </c:marker>
          <c:cat>
            <c:numRef>
              <c:f>[MSM_RegionOrigin.xlsx]Sheet1!$B$3:$F$3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[MSM_RegionOrigin.xlsx]Sheet1!$B$7:$F$7</c:f>
              <c:numCache>
                <c:formatCode>General</c:formatCode>
                <c:ptCount val="5"/>
                <c:pt idx="0">
                  <c:v>22</c:v>
                </c:pt>
                <c:pt idx="1">
                  <c:v>31</c:v>
                </c:pt>
                <c:pt idx="2">
                  <c:v>39</c:v>
                </c:pt>
                <c:pt idx="3">
                  <c:v>84</c:v>
                </c:pt>
                <c:pt idx="4">
                  <c:v>81</c:v>
                </c:pt>
              </c:numCache>
            </c:numRef>
          </c:val>
          <c:smooth val="1"/>
        </c:ser>
        <c:ser>
          <c:idx val="4"/>
          <c:order val="1"/>
          <c:tx>
            <c:strRef>
              <c:f>[MSM_RegionOrigin.xlsx]Sheet1!$A$6</c:f>
              <c:strCache>
                <c:ptCount val="1"/>
                <c:pt idx="0">
                  <c:v>Ireland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none"/>
          </c:marker>
          <c:cat>
            <c:numRef>
              <c:f>[MSM_RegionOrigin.xlsx]Sheet1!$B$3:$F$3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[MSM_RegionOrigin.xlsx]Sheet1!$B$6:$F$6</c:f>
              <c:numCache>
                <c:formatCode>General</c:formatCode>
                <c:ptCount val="5"/>
                <c:pt idx="0">
                  <c:v>92</c:v>
                </c:pt>
                <c:pt idx="1">
                  <c:v>85</c:v>
                </c:pt>
                <c:pt idx="2">
                  <c:v>89</c:v>
                </c:pt>
                <c:pt idx="3">
                  <c:v>82</c:v>
                </c:pt>
                <c:pt idx="4">
                  <c:v>77</c:v>
                </c:pt>
              </c:numCache>
            </c:numRef>
          </c:val>
          <c:smooth val="1"/>
        </c:ser>
        <c:ser>
          <c:idx val="8"/>
          <c:order val="2"/>
          <c:tx>
            <c:strRef>
              <c:f>[MSM_RegionOrigin.xlsx]Sheet1!$A$8</c:f>
              <c:strCache>
                <c:ptCount val="1"/>
                <c:pt idx="0">
                  <c:v>Western Europe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ymbol val="none"/>
          </c:marker>
          <c:cat>
            <c:numRef>
              <c:f>[MSM_RegionOrigin.xlsx]Sheet1!$B$3:$F$3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[MSM_RegionOrigin.xlsx]Sheet1!$B$8:$F$8</c:f>
              <c:numCache>
                <c:formatCode>General</c:formatCode>
                <c:ptCount val="5"/>
                <c:pt idx="0">
                  <c:v>18</c:v>
                </c:pt>
                <c:pt idx="1">
                  <c:v>10</c:v>
                </c:pt>
                <c:pt idx="2">
                  <c:v>17</c:v>
                </c:pt>
                <c:pt idx="3">
                  <c:v>24</c:v>
                </c:pt>
                <c:pt idx="4">
                  <c:v>23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[MSM_RegionOrigin.xlsx]Sheet1!$A$5</c:f>
              <c:strCache>
                <c:ptCount val="1"/>
                <c:pt idx="0">
                  <c:v>C&amp;E Europe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cat>
            <c:numRef>
              <c:f>[MSM_RegionOrigin.xlsx]Sheet1!$B$3:$F$3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[MSM_RegionOrigin.xlsx]Sheet1!$B$5:$F$5</c:f>
              <c:numCache>
                <c:formatCode>General</c:formatCode>
                <c:ptCount val="5"/>
                <c:pt idx="0">
                  <c:v>10</c:v>
                </c:pt>
                <c:pt idx="1">
                  <c:v>19</c:v>
                </c:pt>
                <c:pt idx="2">
                  <c:v>17</c:v>
                </c:pt>
                <c:pt idx="3">
                  <c:v>18</c:v>
                </c:pt>
                <c:pt idx="4">
                  <c:v>20</c:v>
                </c:pt>
              </c:numCache>
            </c:numRef>
          </c:val>
          <c:smooth val="1"/>
        </c:ser>
        <c:ser>
          <c:idx val="9"/>
          <c:order val="4"/>
          <c:tx>
            <c:strRef>
              <c:f>[MSM_RegionOrigin.xlsx]Sheet1!$A$9</c:f>
              <c:strCache>
                <c:ptCount val="1"/>
                <c:pt idx="0">
                  <c:v>Unknown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[MSM_RegionOrigin.xlsx]Sheet1!$B$3:$F$3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[MSM_RegionOrigin.xlsx]Sheet1!$B$9:$F$9</c:f>
              <c:numCache>
                <c:formatCode>General</c:formatCode>
                <c:ptCount val="5"/>
                <c:pt idx="0">
                  <c:v>15</c:v>
                </c:pt>
                <c:pt idx="1">
                  <c:v>3</c:v>
                </c:pt>
                <c:pt idx="2">
                  <c:v>7</c:v>
                </c:pt>
                <c:pt idx="3">
                  <c:v>24</c:v>
                </c:pt>
                <c:pt idx="4">
                  <c:v>20</c:v>
                </c:pt>
              </c:numCache>
            </c:numRef>
          </c:val>
          <c:smooth val="1"/>
        </c:ser>
        <c:ser>
          <c:idx val="1"/>
          <c:order val="5"/>
          <c:tx>
            <c:strRef>
              <c:f>[MSM_RegionOrigin.xlsx]Sheet1!$A$4</c:f>
              <c:strCache>
                <c:ptCount val="1"/>
                <c:pt idx="0">
                  <c:v>Other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[MSM_RegionOrigin.xlsx]Sheet1!$B$3:$F$3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[MSM_RegionOrigin.xlsx]Sheet1!$B$4:$F$4</c:f>
              <c:numCache>
                <c:formatCode>General</c:formatCode>
                <c:ptCount val="5"/>
                <c:pt idx="0">
                  <c:v>8</c:v>
                </c:pt>
                <c:pt idx="1">
                  <c:v>10</c:v>
                </c:pt>
                <c:pt idx="2">
                  <c:v>15</c:v>
                </c:pt>
                <c:pt idx="3">
                  <c:v>15</c:v>
                </c:pt>
                <c:pt idx="4">
                  <c:v>19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871360"/>
        <c:axId val="161873280"/>
      </c:lineChart>
      <c:catAx>
        <c:axId val="1618713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 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61873280"/>
        <c:crosses val="autoZero"/>
        <c:auto val="1"/>
        <c:lblAlgn val="ctr"/>
        <c:lblOffset val="100"/>
        <c:noMultiLvlLbl val="0"/>
      </c:catAx>
      <c:valAx>
        <c:axId val="1618732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61871360"/>
        <c:crosses val="autoZero"/>
        <c:crossBetween val="between"/>
      </c:valAx>
    </c:plotArea>
    <c:legend>
      <c:legendPos val="t"/>
      <c:layout/>
      <c:overlay val="0"/>
    </c:legend>
    <c:plotVisOnly val="1"/>
    <c:dispBlanksAs val="zero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ivotFmts>
      <c:pivotFmt>
        <c:idx val="0"/>
        <c:marker>
          <c:symbol val="none"/>
        </c:marker>
      </c:pivotFmt>
      <c:pivotFmt>
        <c:idx val="1"/>
        <c:spPr>
          <a:ln>
            <a:solidFill>
              <a:srgbClr val="7030A0"/>
            </a:solidFill>
            <a:prstDash val="dash"/>
          </a:ln>
        </c:spPr>
        <c:marker>
          <c:symbol val="none"/>
        </c:marker>
      </c:pivotFmt>
      <c:pivotFmt>
        <c:idx val="2"/>
      </c:pivotFmt>
      <c:pivotFmt>
        <c:idx val="3"/>
      </c:pivotFmt>
      <c:pivotFmt>
        <c:idx val="4"/>
      </c:pivotFmt>
      <c:pivotFmt>
        <c:idx val="5"/>
        <c:spPr>
          <a:ln>
            <a:solidFill>
              <a:srgbClr val="7030A0"/>
            </a:solidFill>
            <a:prstDash val="dash"/>
          </a:ln>
        </c:spPr>
        <c:marker>
          <c:symbol val="none"/>
        </c:marker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ln>
            <a:solidFill>
              <a:srgbClr val="7030A0"/>
            </a:solidFill>
            <a:prstDash val="dash"/>
          </a:ln>
        </c:spPr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0.12947285083147517"/>
          <c:y val="5.0523411536015334E-2"/>
          <c:w val="0.85250263703862594"/>
          <c:h val="0.76538326727390227"/>
        </c:manualLayout>
      </c:layout>
      <c:lineChart>
        <c:grouping val="standard"/>
        <c:varyColors val="0"/>
        <c:ser>
          <c:idx val="0"/>
          <c:order val="0"/>
          <c:tx>
            <c:strRef>
              <c:f>'[Copy of Gonorrhoea_line_listing_(HPSC)_v1.0.xlsx]MOT'!$J$5</c:f>
              <c:strCache>
                <c:ptCount val="1"/>
                <c:pt idx="0">
                  <c:v>Heterosexual</c:v>
                </c:pt>
              </c:strCache>
            </c:strRef>
          </c:tx>
          <c:spPr>
            <a:ln w="19050"/>
          </c:spPr>
          <c:marker>
            <c:symbol val="none"/>
          </c:marker>
          <c:cat>
            <c:numRef>
              <c:f>'[Copy of Gonorrhoea_line_listing_(HPSC)_v1.0.xlsx]MOT'!$K$3:$N$3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'[Copy of Gonorrhoea_line_listing_(HPSC)_v1.0.xlsx]MOT'!$K$5:$N$5</c:f>
              <c:numCache>
                <c:formatCode>General</c:formatCode>
                <c:ptCount val="4"/>
                <c:pt idx="0">
                  <c:v>111</c:v>
                </c:pt>
                <c:pt idx="1">
                  <c:v>79</c:v>
                </c:pt>
                <c:pt idx="2">
                  <c:v>107</c:v>
                </c:pt>
                <c:pt idx="3">
                  <c:v>163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'[Copy of Gonorrhoea_line_listing_(HPSC)_v1.0.xlsx]MOT'!$J$8</c:f>
              <c:strCache>
                <c:ptCount val="1"/>
                <c:pt idx="0">
                  <c:v>MSM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'[Copy of Gonorrhoea_line_listing_(HPSC)_v1.0.xlsx]MOT'!$K$3:$N$3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'[Copy of Gonorrhoea_line_listing_(HPSC)_v1.0.xlsx]MOT'!$K$8:$N$8</c:f>
              <c:numCache>
                <c:formatCode>General</c:formatCode>
                <c:ptCount val="4"/>
                <c:pt idx="0">
                  <c:v>437</c:v>
                </c:pt>
                <c:pt idx="1">
                  <c:v>388</c:v>
                </c:pt>
                <c:pt idx="2">
                  <c:v>410</c:v>
                </c:pt>
                <c:pt idx="3">
                  <c:v>822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'[Copy of Gonorrhoea_line_listing_(HPSC)_v1.0.xlsx]MOT'!$J$17</c:f>
              <c:strCache>
                <c:ptCount val="1"/>
                <c:pt idx="0">
                  <c:v>Unknown</c:v>
                </c:pt>
              </c:strCache>
            </c:strRef>
          </c:tx>
          <c:spPr>
            <a:ln w="19050"/>
          </c:spPr>
          <c:marker>
            <c:symbol val="none"/>
          </c:marker>
          <c:cat>
            <c:numRef>
              <c:f>'[Copy of Gonorrhoea_line_listing_(HPSC)_v1.0.xlsx]MOT'!$K$3:$N$3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'[Copy of Gonorrhoea_line_listing_(HPSC)_v1.0.xlsx]MOT'!$K$17:$N$17</c:f>
              <c:numCache>
                <c:formatCode>General</c:formatCode>
                <c:ptCount val="4"/>
                <c:pt idx="0">
                  <c:v>465</c:v>
                </c:pt>
                <c:pt idx="1">
                  <c:v>620</c:v>
                </c:pt>
                <c:pt idx="2">
                  <c:v>556</c:v>
                </c:pt>
                <c:pt idx="3">
                  <c:v>719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931264"/>
        <c:axId val="161933184"/>
      </c:lineChart>
      <c:catAx>
        <c:axId val="1619312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1933184"/>
        <c:crosses val="autoZero"/>
        <c:auto val="1"/>
        <c:lblAlgn val="ctr"/>
        <c:lblOffset val="100"/>
        <c:noMultiLvlLbl val="0"/>
      </c:catAx>
      <c:valAx>
        <c:axId val="1619331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cases</a:t>
                </a:r>
              </a:p>
            </c:rich>
          </c:tx>
          <c:layout>
            <c:manualLayout>
              <c:xMode val="edge"/>
              <c:yMode val="edge"/>
              <c:x val="1.2396148937832606E-2"/>
              <c:y val="0.2441938032277387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61931264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  <c:extLst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[syphilis trends 25012017.xlsx]Sheet2!PivotTable4</c:name>
    <c:fmtId val="-1"/>
  </c:pivotSource>
  <c:chart>
    <c:autoTitleDeleted val="0"/>
    <c:pivotFmts>
      <c:pivotFmt>
        <c:idx val="0"/>
        <c:marker>
          <c:symbol val="none"/>
        </c:marker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</c:pivotFmt>
      <c:pivotFmt>
        <c:idx val="10"/>
      </c:pivotFmt>
      <c:pivotFmt>
        <c:idx val="11"/>
      </c:pivotFmt>
      <c:pivotFmt>
        <c:idx val="12"/>
      </c:pivotFmt>
      <c:pivotFmt>
        <c:idx val="13"/>
      </c:pivotFmt>
    </c:pivotFmts>
    <c:plotArea>
      <c:layout>
        <c:manualLayout>
          <c:layoutTarget val="inner"/>
          <c:xMode val="edge"/>
          <c:yMode val="edge"/>
          <c:x val="0.13257979213047363"/>
          <c:y val="3.830105451357943E-2"/>
          <c:w val="0.85442380570072318"/>
          <c:h val="0.78976702019372402"/>
        </c:manualLayout>
      </c:layout>
      <c:lineChart>
        <c:grouping val="standard"/>
        <c:varyColors val="0"/>
        <c:ser>
          <c:idx val="0"/>
          <c:order val="0"/>
          <c:tx>
            <c:strRef>
              <c:f>Sheet2!$I$2</c:f>
              <c:strCache>
                <c:ptCount val="1"/>
                <c:pt idx="0">
                  <c:v>Heterosexual </c:v>
                </c:pt>
              </c:strCache>
            </c:strRef>
          </c:tx>
          <c:spPr>
            <a:ln w="19050"/>
          </c:spPr>
          <c:marker>
            <c:symbol val="none"/>
          </c:marker>
          <c:cat>
            <c:strRef>
              <c:f>Sheet2!$H$3:$H$8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strCache>
            </c:strRef>
          </c:cat>
          <c:val>
            <c:numRef>
              <c:f>Sheet2!$I$3:$I$8</c:f>
              <c:numCache>
                <c:formatCode>General</c:formatCode>
                <c:ptCount val="5"/>
                <c:pt idx="0">
                  <c:v>24</c:v>
                </c:pt>
                <c:pt idx="1">
                  <c:v>22</c:v>
                </c:pt>
                <c:pt idx="2">
                  <c:v>36</c:v>
                </c:pt>
                <c:pt idx="3">
                  <c:v>33</c:v>
                </c:pt>
                <c:pt idx="4">
                  <c:v>28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Sheet2!$J$2</c:f>
              <c:strCache>
                <c:ptCount val="1"/>
                <c:pt idx="0">
                  <c:v>MSM 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strRef>
              <c:f>Sheet2!$H$3:$H$8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strCache>
            </c:strRef>
          </c:cat>
          <c:val>
            <c:numRef>
              <c:f>Sheet2!$J$3:$J$8</c:f>
              <c:numCache>
                <c:formatCode>General</c:formatCode>
                <c:ptCount val="5"/>
                <c:pt idx="0">
                  <c:v>81</c:v>
                </c:pt>
                <c:pt idx="1">
                  <c:v>119</c:v>
                </c:pt>
                <c:pt idx="2">
                  <c:v>140</c:v>
                </c:pt>
                <c:pt idx="3">
                  <c:v>222</c:v>
                </c:pt>
                <c:pt idx="4">
                  <c:v>227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Sheet2!$K$2</c:f>
              <c:strCache>
                <c:ptCount val="1"/>
                <c:pt idx="0">
                  <c:v>Unknown/Missing </c:v>
                </c:pt>
              </c:strCache>
            </c:strRef>
          </c:tx>
          <c:spPr>
            <a:ln w="19050"/>
          </c:spPr>
          <c:marker>
            <c:symbol val="none"/>
          </c:marker>
          <c:cat>
            <c:strRef>
              <c:f>Sheet2!$H$3:$H$8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strCache>
            </c:strRef>
          </c:cat>
          <c:val>
            <c:numRef>
              <c:f>Sheet2!$K$3:$K$8</c:f>
              <c:numCache>
                <c:formatCode>General</c:formatCode>
                <c:ptCount val="5"/>
                <c:pt idx="0">
                  <c:v>10</c:v>
                </c:pt>
                <c:pt idx="1">
                  <c:v>43</c:v>
                </c:pt>
                <c:pt idx="2">
                  <c:v>27</c:v>
                </c:pt>
                <c:pt idx="3">
                  <c:v>15</c:v>
                </c:pt>
                <c:pt idx="4">
                  <c:v>65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Sheet2!$L$2</c:f>
              <c:strCache>
                <c:ptCount val="1"/>
                <c:pt idx="0">
                  <c:v>Other </c:v>
                </c:pt>
              </c:strCache>
            </c:strRef>
          </c:tx>
          <c:cat>
            <c:strRef>
              <c:f>Sheet2!$H$3:$H$8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strCache>
            </c:strRef>
          </c:cat>
          <c:val>
            <c:numRef>
              <c:f>Sheet2!$L$3:$L$8</c:f>
              <c:numCache>
                <c:formatCode>General</c:formatCode>
                <c:ptCount val="5"/>
                <c:pt idx="1">
                  <c:v>1</c:v>
                </c:pt>
                <c:pt idx="4">
                  <c:v>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986048"/>
        <c:axId val="161987968"/>
      </c:lineChart>
      <c:catAx>
        <c:axId val="1619860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61987968"/>
        <c:crosses val="autoZero"/>
        <c:auto val="1"/>
        <c:lblAlgn val="ctr"/>
        <c:lblOffset val="100"/>
        <c:noMultiLvlLbl val="0"/>
      </c:catAx>
      <c:valAx>
        <c:axId val="1619879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cases</a:t>
                </a:r>
              </a:p>
            </c:rich>
          </c:tx>
          <c:layout>
            <c:manualLayout>
              <c:xMode val="edge"/>
              <c:yMode val="edge"/>
              <c:x val="6.7286200532353947E-3"/>
              <c:y val="0.2564319897241175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6198604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2421971248422107"/>
          <c:y val="1.5561996379487247E-2"/>
          <c:w val="0.72245480447045607"/>
          <c:h val="6.5709610696850676E-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/>
      </a:pPr>
      <a:endParaRPr lang="en-US"/>
    </a:p>
  </c:tx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[syphilis trends 25012017.xlsx]Sheet3!PivotTable6</c:name>
    <c:fmtId val="-1"/>
  </c:pivotSource>
  <c:chart>
    <c:autoTitleDeleted val="0"/>
    <c:pivotFmts>
      <c:pivotFmt>
        <c:idx val="0"/>
        <c:marker>
          <c:symbol val="none"/>
        </c:marker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</c:pivotFmt>
      <c:pivotFmt>
        <c:idx val="10"/>
      </c:pivotFmt>
      <c:pivotFmt>
        <c:idx val="11"/>
      </c:pivotFmt>
      <c:pivotFmt>
        <c:idx val="12"/>
      </c:pivotFmt>
      <c:pivotFmt>
        <c:idx val="13"/>
      </c:pivotFmt>
      <c:pivotFmt>
        <c:idx val="14"/>
      </c:pivotFmt>
      <c:pivotFmt>
        <c:idx val="15"/>
      </c:pivotFmt>
      <c:pivotFmt>
        <c:idx val="16"/>
      </c:pivotFmt>
      <c:pivotFmt>
        <c:idx val="17"/>
      </c:pivotFmt>
      <c:pivotFmt>
        <c:idx val="18"/>
      </c:pivotFmt>
    </c:pivotFmts>
    <c:plotArea>
      <c:layout/>
      <c:lineChart>
        <c:grouping val="standard"/>
        <c:varyColors val="0"/>
        <c:ser>
          <c:idx val="0"/>
          <c:order val="0"/>
          <c:tx>
            <c:strRef>
              <c:f>Sheet3!$L$1</c:f>
              <c:strCache>
                <c:ptCount val="1"/>
                <c:pt idx="0">
                  <c:v>Ireland 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none"/>
          </c:marker>
          <c:cat>
            <c:strRef>
              <c:f>Sheet3!$K$2:$K$7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strCache>
            </c:strRef>
          </c:cat>
          <c:val>
            <c:numRef>
              <c:f>Sheet3!$L$2:$L$7</c:f>
              <c:numCache>
                <c:formatCode>General</c:formatCode>
                <c:ptCount val="5"/>
                <c:pt idx="0">
                  <c:v>60</c:v>
                </c:pt>
                <c:pt idx="1">
                  <c:v>56</c:v>
                </c:pt>
                <c:pt idx="2">
                  <c:v>73</c:v>
                </c:pt>
                <c:pt idx="3">
                  <c:v>98</c:v>
                </c:pt>
                <c:pt idx="4">
                  <c:v>109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Sheet3!$M$1</c:f>
              <c:strCache>
                <c:ptCount val="1"/>
                <c:pt idx="0">
                  <c:v> Western Europe </c:v>
                </c:pt>
              </c:strCache>
            </c:strRef>
          </c:tx>
          <c:marker>
            <c:symbol val="none"/>
          </c:marker>
          <c:cat>
            <c:strRef>
              <c:f>Sheet3!$K$2:$K$7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strCache>
            </c:strRef>
          </c:cat>
          <c:val>
            <c:numRef>
              <c:f>Sheet3!$M$2:$M$7</c:f>
              <c:numCache>
                <c:formatCode>General</c:formatCode>
                <c:ptCount val="5"/>
                <c:pt idx="0">
                  <c:v>6</c:v>
                </c:pt>
                <c:pt idx="1">
                  <c:v>17</c:v>
                </c:pt>
                <c:pt idx="2">
                  <c:v>12</c:v>
                </c:pt>
                <c:pt idx="3">
                  <c:v>23</c:v>
                </c:pt>
                <c:pt idx="4">
                  <c:v>18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Sheet3!$N$1</c:f>
              <c:strCache>
                <c:ptCount val="1"/>
                <c:pt idx="0">
                  <c:v> C &amp; E Europe</c:v>
                </c:pt>
              </c:strCache>
            </c:strRef>
          </c:tx>
          <c:marker>
            <c:symbol val="none"/>
          </c:marker>
          <c:cat>
            <c:strRef>
              <c:f>Sheet3!$K$2:$K$7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strCache>
            </c:strRef>
          </c:cat>
          <c:val>
            <c:numRef>
              <c:f>Sheet3!$N$2:$N$7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Sheet3!$O$1</c:f>
              <c:strCache>
                <c:ptCount val="1"/>
                <c:pt idx="0">
                  <c:v>Latin America </c:v>
                </c:pt>
              </c:strCache>
            </c:strRef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cat>
            <c:strRef>
              <c:f>Sheet3!$K$2:$K$7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strCache>
            </c:strRef>
          </c:cat>
          <c:val>
            <c:numRef>
              <c:f>Sheet3!$O$2:$O$7</c:f>
              <c:numCache>
                <c:formatCode>General</c:formatCode>
                <c:ptCount val="5"/>
                <c:pt idx="0">
                  <c:v>5</c:v>
                </c:pt>
                <c:pt idx="1">
                  <c:v>23</c:v>
                </c:pt>
                <c:pt idx="2">
                  <c:v>26</c:v>
                </c:pt>
                <c:pt idx="3">
                  <c:v>55</c:v>
                </c:pt>
                <c:pt idx="4">
                  <c:v>37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Sheet3!$P$1</c:f>
              <c:strCache>
                <c:ptCount val="1"/>
                <c:pt idx="0">
                  <c:v>Other </c:v>
                </c:pt>
              </c:strCache>
            </c:strRef>
          </c:tx>
          <c:marker>
            <c:symbol val="none"/>
          </c:marker>
          <c:cat>
            <c:strRef>
              <c:f>Sheet3!$K$2:$K$7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strCache>
            </c:strRef>
          </c:cat>
          <c:val>
            <c:numRef>
              <c:f>Sheet3!$P$2:$P$7</c:f>
              <c:numCache>
                <c:formatCode>General</c:formatCode>
                <c:ptCount val="5"/>
                <c:pt idx="0">
                  <c:v>3</c:v>
                </c:pt>
                <c:pt idx="1">
                  <c:v>8</c:v>
                </c:pt>
                <c:pt idx="2">
                  <c:v>11</c:v>
                </c:pt>
                <c:pt idx="3">
                  <c:v>16</c:v>
                </c:pt>
                <c:pt idx="4">
                  <c:v>16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Sheet3!$Q$1</c:f>
              <c:strCache>
                <c:ptCount val="1"/>
                <c:pt idx="0">
                  <c:v>Unknown </c:v>
                </c:pt>
              </c:strCache>
            </c:strRef>
          </c:tx>
          <c:marker>
            <c:symbol val="none"/>
          </c:marker>
          <c:cat>
            <c:strRef>
              <c:f>Sheet3!$K$2:$K$7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strCache>
            </c:strRef>
          </c:cat>
          <c:val>
            <c:numRef>
              <c:f>Sheet3!$Q$2:$Q$7</c:f>
              <c:numCache>
                <c:formatCode>General</c:formatCode>
                <c:ptCount val="5"/>
                <c:pt idx="0">
                  <c:v>4</c:v>
                </c:pt>
                <c:pt idx="1">
                  <c:v>13</c:v>
                </c:pt>
                <c:pt idx="2">
                  <c:v>13</c:v>
                </c:pt>
                <c:pt idx="3">
                  <c:v>22</c:v>
                </c:pt>
                <c:pt idx="4">
                  <c:v>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2043008"/>
        <c:axId val="162044544"/>
      </c:lineChart>
      <c:catAx>
        <c:axId val="162043008"/>
        <c:scaling>
          <c:orientation val="minMax"/>
        </c:scaling>
        <c:delete val="0"/>
        <c:axPos val="b"/>
        <c:majorTickMark val="out"/>
        <c:minorTickMark val="none"/>
        <c:tickLblPos val="nextTo"/>
        <c:crossAx val="162044544"/>
        <c:crosses val="autoZero"/>
        <c:auto val="1"/>
        <c:lblAlgn val="ctr"/>
        <c:lblOffset val="100"/>
        <c:noMultiLvlLbl val="0"/>
      </c:catAx>
      <c:valAx>
        <c:axId val="1620445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cases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204300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/>
      </a:pPr>
      <a:endParaRPr lang="en-US"/>
    </a:p>
  </c:tx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Series val="1"/>
      </c14:pivotOptions>
    </c:ext>
  </c:extLst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E" smtClean="0"/>
              <a:t>2016 provisional data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836B34-6CCF-4C41-B58B-42A165E713CB}" type="datetimeFigureOut">
              <a:rPr lang="en-IE" smtClean="0"/>
              <a:t>25/07/2017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IE" smtClean="0"/>
              <a:t>2016 provisional data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56A24-2553-4FA7-AA9B-0F99CACA322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6464114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2016 provisional data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964FE62-9CA1-40B0-ADAA-58579C6B25C8}" type="datetimeFigureOut">
              <a:rPr lang="en-US"/>
              <a:pPr>
                <a:defRPr/>
              </a:pPr>
              <a:t>7/25/2017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2016 provisional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96F528-AA6E-4D9C-915F-6EC8BE5F70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10078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96F528-AA6E-4D9C-915F-6EC8BE5F705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2016 provisional data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53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2016 provisional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96F528-AA6E-4D9C-915F-6EC8BE5F705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86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39752" y="6356350"/>
            <a:ext cx="424847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 smtClean="0"/>
              <a:t>2016 Provisional Data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496855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 smtClean="0"/>
              <a:t>2016 Provisional Data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 smtClean="0"/>
              <a:t>2016 Provisional Data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496855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 smtClean="0"/>
              <a:t>2016 Provisional Data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 smtClean="0"/>
              <a:t>2016 Provisional Data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B9202-DC2E-4C53-935D-CFA0ED8081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496855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 smtClean="0"/>
              <a:t>2016 Provisional Data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496855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 smtClean="0"/>
              <a:t>2016 Provisional Data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496855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 smtClean="0"/>
              <a:t>2016 Provisional Data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496855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 smtClean="0"/>
              <a:t>2016 Provisional Data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7744" y="6356350"/>
            <a:ext cx="4968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IE" smtClean="0"/>
              <a:t>2016 Provisional Data</a:t>
            </a:r>
            <a:endParaRPr lang="en-US" dirty="0"/>
          </a:p>
        </p:txBody>
      </p:sp>
      <p:pic>
        <p:nvPicPr>
          <p:cNvPr id="7" name="Picture 2" descr="P:\Administration\Graphics_Photographs\Logos\cidrlogo.jp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379296" y="6093296"/>
            <a:ext cx="764704" cy="7647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hpsc.ie/a-z/hivsti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924944"/>
            <a:ext cx="8424936" cy="1470025"/>
          </a:xfrm>
        </p:spPr>
        <p:txBody>
          <a:bodyPr rtlCol="0">
            <a:noAutofit/>
          </a:bodyPr>
          <a:lstStyle/>
          <a:p>
            <a:pPr algn="l">
              <a:defRPr/>
            </a:pP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HIV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gonorrhoea and early infectious syphilis among men who have sex with men (MSM) in Ireland</a:t>
            </a:r>
            <a:b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April 2017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3610" y="68647"/>
            <a:ext cx="3672408" cy="1013454"/>
            <a:chOff x="-23610" y="68647"/>
            <a:chExt cx="3672408" cy="101345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68" y="68647"/>
              <a:ext cx="1224136" cy="101345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3648" y="134403"/>
              <a:ext cx="1307879" cy="881941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-23610" y="1055109"/>
              <a:ext cx="3672408" cy="0"/>
            </a:xfrm>
            <a:prstGeom prst="line">
              <a:avLst/>
            </a:prstGeom>
            <a:ln w="1270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85183" y="620688"/>
            <a:ext cx="8856984" cy="504056"/>
          </a:xfrm>
        </p:spPr>
        <p:txBody>
          <a:bodyPr>
            <a:noAutofit/>
          </a:bodyPr>
          <a:lstStyle/>
          <a:p>
            <a:pPr lvl="0" algn="l"/>
            <a:r>
              <a:rPr lang="en-IE" sz="3200" dirty="0"/>
              <a:t>HIV notifications </a:t>
            </a:r>
            <a:r>
              <a:rPr lang="en-IE" sz="3200" dirty="0" smtClean="0"/>
              <a:t>by route </a:t>
            </a:r>
            <a:r>
              <a:rPr lang="en-IE" sz="3200" dirty="0"/>
              <a:t>of </a:t>
            </a:r>
            <a:r>
              <a:rPr lang="en-IE" sz="3200" dirty="0" smtClean="0"/>
              <a:t>transmission</a:t>
            </a:r>
            <a:br>
              <a:rPr lang="en-IE" sz="3200" dirty="0" smtClean="0"/>
            </a:br>
            <a:r>
              <a:rPr lang="en-IE" sz="3200" dirty="0" smtClean="0"/>
              <a:t>2006 </a:t>
            </a:r>
            <a:r>
              <a:rPr lang="en-IE" sz="3200" dirty="0"/>
              <a:t>to 2016 </a:t>
            </a:r>
            <a:r>
              <a:rPr lang="en-IE" sz="2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en-IE" sz="2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51520" y="1268760"/>
            <a:ext cx="648072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7542799" y="147686"/>
            <a:ext cx="1499367" cy="631181"/>
            <a:chOff x="115151" y="5733256"/>
            <a:chExt cx="1941130" cy="67497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151" y="5733256"/>
              <a:ext cx="883526" cy="67497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2313" y="5777051"/>
              <a:ext cx="943968" cy="587386"/>
            </a:xfrm>
            <a:prstGeom prst="rect">
              <a:avLst/>
            </a:prstGeom>
          </p:spPr>
        </p:pic>
      </p:grp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176473"/>
              </p:ext>
            </p:extLst>
          </p:nvPr>
        </p:nvGraphicFramePr>
        <p:xfrm>
          <a:off x="554759" y="1412776"/>
          <a:ext cx="8122837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06811" y="6334779"/>
            <a:ext cx="1965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dirty="0" smtClean="0"/>
              <a:t>*2016 data incomplete</a:t>
            </a:r>
            <a:endParaRPr lang="en-IE" sz="1400" dirty="0"/>
          </a:p>
        </p:txBody>
      </p:sp>
    </p:spTree>
    <p:extLst>
      <p:ext uri="{BB962C8B-B14F-4D97-AF65-F5344CB8AC3E}">
        <p14:creationId xmlns:p14="http://schemas.microsoft.com/office/powerpoint/2010/main" val="158634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85183" y="620688"/>
            <a:ext cx="8856984" cy="504056"/>
          </a:xfrm>
        </p:spPr>
        <p:txBody>
          <a:bodyPr>
            <a:noAutofit/>
          </a:bodyPr>
          <a:lstStyle/>
          <a:p>
            <a:pPr lvl="0" algn="l"/>
            <a:r>
              <a:rPr lang="en-IE" sz="3200" dirty="0"/>
              <a:t>HIV notifications </a:t>
            </a:r>
            <a:r>
              <a:rPr lang="en-IE" sz="3200" dirty="0" smtClean="0"/>
              <a:t>among MSM by region </a:t>
            </a:r>
            <a:br>
              <a:rPr lang="en-IE" sz="3200" dirty="0" smtClean="0"/>
            </a:br>
            <a:r>
              <a:rPr lang="en-IE" sz="3200" dirty="0" smtClean="0"/>
              <a:t>of birth, 2012 </a:t>
            </a:r>
            <a:r>
              <a:rPr lang="en-IE" sz="3200" dirty="0"/>
              <a:t>to 2016 </a:t>
            </a:r>
            <a:r>
              <a:rPr lang="en-IE" sz="2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en-IE" sz="2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51520" y="1268760"/>
            <a:ext cx="648072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7542799" y="147686"/>
            <a:ext cx="1499367" cy="631181"/>
            <a:chOff x="115151" y="5733256"/>
            <a:chExt cx="1941130" cy="67497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151" y="5733256"/>
              <a:ext cx="883526" cy="67497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2313" y="5777051"/>
              <a:ext cx="943968" cy="587386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906811" y="6334779"/>
            <a:ext cx="1965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dirty="0" smtClean="0"/>
              <a:t>*2016 data incomplete</a:t>
            </a:r>
            <a:endParaRPr lang="en-IE" sz="1400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9313487"/>
              </p:ext>
            </p:extLst>
          </p:nvPr>
        </p:nvGraphicFramePr>
        <p:xfrm>
          <a:off x="539552" y="1484784"/>
          <a:ext cx="799288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5919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85183" y="620688"/>
            <a:ext cx="8856984" cy="504056"/>
          </a:xfrm>
        </p:spPr>
        <p:txBody>
          <a:bodyPr>
            <a:noAutofit/>
          </a:bodyPr>
          <a:lstStyle/>
          <a:p>
            <a:pPr lvl="0" algn="l"/>
            <a:r>
              <a:rPr lang="en-GB" sz="3200" dirty="0" smtClean="0"/>
              <a:t>Gonorrhoea notifications by route of </a:t>
            </a:r>
            <a:br>
              <a:rPr lang="en-GB" sz="3200" dirty="0" smtClean="0"/>
            </a:br>
            <a:r>
              <a:rPr lang="en-GB" sz="3200" dirty="0" smtClean="0"/>
              <a:t>transmission, 2013-2016</a:t>
            </a:r>
            <a:r>
              <a:rPr lang="en-IE" sz="2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en-IE" sz="2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51520" y="1268760"/>
            <a:ext cx="648072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7542799" y="147686"/>
            <a:ext cx="1499367" cy="631181"/>
            <a:chOff x="115151" y="5733256"/>
            <a:chExt cx="1941130" cy="67497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151" y="5733256"/>
              <a:ext cx="883526" cy="67497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2313" y="5777051"/>
              <a:ext cx="943968" cy="587386"/>
            </a:xfrm>
            <a:prstGeom prst="rect">
              <a:avLst/>
            </a:prstGeom>
          </p:spPr>
        </p:pic>
      </p:grp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855641082"/>
              </p:ext>
            </p:extLst>
          </p:nvPr>
        </p:nvGraphicFramePr>
        <p:xfrm>
          <a:off x="323529" y="1556792"/>
          <a:ext cx="8354068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2119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87016" y="620688"/>
            <a:ext cx="8856984" cy="504056"/>
          </a:xfrm>
        </p:spPr>
        <p:txBody>
          <a:bodyPr>
            <a:noAutofit/>
          </a:bodyPr>
          <a:lstStyle/>
          <a:p>
            <a:pPr lvl="0" algn="l"/>
            <a:r>
              <a:rPr lang="en-GB" sz="3200" dirty="0" smtClean="0"/>
              <a:t>Early </a:t>
            </a:r>
            <a:r>
              <a:rPr lang="en-GB" sz="3200" dirty="0" smtClean="0"/>
              <a:t>infectious </a:t>
            </a:r>
            <a:r>
              <a:rPr lang="en-GB" sz="3200" dirty="0"/>
              <a:t>s</a:t>
            </a:r>
            <a:r>
              <a:rPr lang="en-GB" sz="3200" dirty="0" smtClean="0"/>
              <a:t>yphilis </a:t>
            </a:r>
            <a:r>
              <a:rPr lang="en-GB" sz="3200" dirty="0" smtClean="0"/>
              <a:t>notifications </a:t>
            </a:r>
            <a:r>
              <a:rPr lang="en-GB" sz="3200" dirty="0"/>
              <a:t>by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route of </a:t>
            </a:r>
            <a:r>
              <a:rPr lang="en-GB" sz="3200" dirty="0"/>
              <a:t>transmission, 2012-2016</a:t>
            </a:r>
            <a:r>
              <a:rPr lang="en-IE" sz="2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en-IE" sz="2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51520" y="1268760"/>
            <a:ext cx="648072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7380311" y="147686"/>
            <a:ext cx="1661855" cy="631181"/>
            <a:chOff x="115151" y="5733256"/>
            <a:chExt cx="1941130" cy="67497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151" y="5733256"/>
              <a:ext cx="883526" cy="67497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2313" y="5777051"/>
              <a:ext cx="943968" cy="587386"/>
            </a:xfrm>
            <a:prstGeom prst="rect">
              <a:avLst/>
            </a:prstGeom>
          </p:spPr>
        </p:pic>
      </p:grp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3567925516"/>
              </p:ext>
            </p:extLst>
          </p:nvPr>
        </p:nvGraphicFramePr>
        <p:xfrm>
          <a:off x="395536" y="1484784"/>
          <a:ext cx="8174647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5353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87016" y="620688"/>
            <a:ext cx="8856984" cy="504056"/>
          </a:xfrm>
        </p:spPr>
        <p:txBody>
          <a:bodyPr>
            <a:noAutofit/>
          </a:bodyPr>
          <a:lstStyle/>
          <a:p>
            <a:pPr lvl="0" algn="l"/>
            <a:r>
              <a:rPr lang="en-GB" sz="3200" dirty="0" smtClean="0"/>
              <a:t>Early </a:t>
            </a:r>
            <a:r>
              <a:rPr lang="en-GB" sz="3200" dirty="0"/>
              <a:t>i</a:t>
            </a:r>
            <a:r>
              <a:rPr lang="en-GB" sz="3200" dirty="0" smtClean="0"/>
              <a:t>nfectious syphilis  notifications by </a:t>
            </a:r>
            <a:br>
              <a:rPr lang="en-GB" sz="3200" dirty="0" smtClean="0"/>
            </a:br>
            <a:r>
              <a:rPr lang="en-GB" sz="3200" dirty="0" smtClean="0"/>
              <a:t>region of origin </a:t>
            </a:r>
            <a:r>
              <a:rPr lang="en-GB" sz="3200" dirty="0"/>
              <a:t>among MSM, 2012-2016</a:t>
            </a:r>
            <a:r>
              <a:rPr lang="en-IE" sz="2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en-IE" sz="2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51520" y="1268760"/>
            <a:ext cx="648072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7668343" y="147686"/>
            <a:ext cx="1373823" cy="590227"/>
            <a:chOff x="115151" y="5733256"/>
            <a:chExt cx="1941130" cy="67497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151" y="5733256"/>
              <a:ext cx="883526" cy="67497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2313" y="5777051"/>
              <a:ext cx="943968" cy="587386"/>
            </a:xfrm>
            <a:prstGeom prst="rect">
              <a:avLst/>
            </a:prstGeom>
          </p:spPr>
        </p:pic>
      </p:grp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669979368"/>
              </p:ext>
            </p:extLst>
          </p:nvPr>
        </p:nvGraphicFramePr>
        <p:xfrm>
          <a:off x="251520" y="1412776"/>
          <a:ext cx="8640959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0332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68932" y="548680"/>
            <a:ext cx="8856984" cy="504056"/>
          </a:xfrm>
        </p:spPr>
        <p:txBody>
          <a:bodyPr>
            <a:noAutofit/>
          </a:bodyPr>
          <a:lstStyle/>
          <a:p>
            <a:pPr lvl="0" algn="l"/>
            <a:r>
              <a:rPr lang="en-GB" sz="3200" dirty="0"/>
              <a:t>S</a:t>
            </a:r>
            <a:r>
              <a:rPr lang="en-GB" sz="3200" dirty="0" smtClean="0"/>
              <a:t>ummary</a:t>
            </a:r>
            <a:r>
              <a:rPr lang="en-IE" sz="2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en-IE" sz="2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51520" y="908720"/>
            <a:ext cx="648072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7668343" y="147686"/>
            <a:ext cx="1373823" cy="590227"/>
            <a:chOff x="115151" y="5733256"/>
            <a:chExt cx="1941130" cy="67497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151" y="5733256"/>
              <a:ext cx="883526" cy="67497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2313" y="5777051"/>
              <a:ext cx="943968" cy="587386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395536" y="1196752"/>
            <a:ext cx="809656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E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MSM are  </a:t>
            </a:r>
            <a:r>
              <a:rPr lang="en-I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disproportionately affected by STIs and </a:t>
            </a:r>
            <a:r>
              <a:rPr lang="en-IE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HIV in Ireland</a:t>
            </a:r>
          </a:p>
          <a:p>
            <a:pPr>
              <a:lnSpc>
                <a:spcPct val="150000"/>
              </a:lnSpc>
            </a:pPr>
            <a:endParaRPr lang="en-IE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IE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2016, MSM accounted </a:t>
            </a:r>
            <a:r>
              <a:rPr lang="en-I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endParaRPr lang="en-IE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72% of early infectious syphilis cases 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47% </a:t>
            </a:r>
            <a:r>
              <a:rPr lang="en-I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HIV </a:t>
            </a:r>
            <a:r>
              <a:rPr lang="en-IE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cases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42% of gonorrhoea cases</a:t>
            </a:r>
          </a:p>
        </p:txBody>
      </p:sp>
    </p:spTree>
    <p:extLst>
      <p:ext uri="{BB962C8B-B14F-4D97-AF65-F5344CB8AC3E}">
        <p14:creationId xmlns:p14="http://schemas.microsoft.com/office/powerpoint/2010/main" val="231270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95950" y="1260142"/>
            <a:ext cx="81511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I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We would  like to sincerely thank  all who provided data for this update; The National Virus Reference Laboratory (NVRL), </a:t>
            </a:r>
          </a:p>
          <a:p>
            <a:pPr>
              <a:buNone/>
            </a:pPr>
            <a:r>
              <a:rPr lang="en-I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Microbiology Laboratories, Departments of Public Health, Consultants in Infectious Disease/Genitourinary Medicine, </a:t>
            </a:r>
          </a:p>
          <a:p>
            <a:pPr>
              <a:buNone/>
            </a:pPr>
            <a:r>
              <a:rPr lang="en-I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STI clinics, GPs and all other clinicians involved. </a:t>
            </a:r>
          </a:p>
          <a:p>
            <a:pPr>
              <a:buNone/>
            </a:pPr>
            <a:endParaRPr lang="en-IE" sz="2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>
              <a:buNone/>
            </a:pPr>
            <a:r>
              <a:rPr lang="en-I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More detailed reports on HIV and STIs in Ireland can </a:t>
            </a:r>
            <a:r>
              <a:rPr lang="en-I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be found at </a:t>
            </a:r>
            <a:r>
              <a:rPr lang="en-I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hlinkClick r:id="rId2"/>
              </a:rPr>
              <a:t>http://www.hpsc.ie/a-z/hivstis</a:t>
            </a:r>
            <a:r>
              <a:rPr lang="en-I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hlinkClick r:id="rId2"/>
              </a:rPr>
              <a:t>/</a:t>
            </a:r>
            <a:r>
              <a:rPr lang="en-I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</a:p>
          <a:p>
            <a:pPr>
              <a:buNone/>
            </a:pPr>
            <a:endParaRPr lang="en-IE" sz="2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79512" y="980728"/>
            <a:ext cx="568863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7081152" y="174955"/>
            <a:ext cx="1941130" cy="631181"/>
            <a:chOff x="115151" y="5733256"/>
            <a:chExt cx="1941130" cy="67497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151" y="5733256"/>
              <a:ext cx="883526" cy="67497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2313" y="5777051"/>
              <a:ext cx="943968" cy="587386"/>
            </a:xfrm>
            <a:prstGeom prst="rect">
              <a:avLst/>
            </a:prstGeom>
          </p:spPr>
        </p:pic>
      </p:grp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24544" y="335558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Acknowledgements</a:t>
            </a:r>
            <a:endParaRPr lang="en-US" sz="3200" dirty="0">
              <a:solidFill>
                <a:schemeClr val="accent4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endParaRPr lang="en-US" sz="3200" dirty="0"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48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4260</TotalTime>
  <Words>98</Words>
  <Application>Microsoft Office PowerPoint</Application>
  <PresentationFormat>On-screen Show (4:3)</PresentationFormat>
  <Paragraphs>34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HIV, gonorrhoea and early infectious syphilis among men who have sex with men (MSM) in Ireland    April 2017</vt:lpstr>
      <vt:lpstr>HIV notifications by route of transmission 2006 to 2016  </vt:lpstr>
      <vt:lpstr>HIV notifications among MSM by region  of birth, 2012 to 2016  </vt:lpstr>
      <vt:lpstr>Gonorrhoea notifications by route of  transmission, 2013-2016 </vt:lpstr>
      <vt:lpstr>Early infectious syphilis notifications by  route of transmission, 2012-2016 </vt:lpstr>
      <vt:lpstr>Early infectious syphilis  notifications by  region of origin among MSM, 2012-2016 </vt:lpstr>
      <vt:lpstr>Summary </vt:lpstr>
      <vt:lpstr>PowerPoint Presentation</vt:lpstr>
    </vt:vector>
  </TitlesOfParts>
  <Company>hpsc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HIV Annual Update – to end 2012</dc:title>
  <dc:creator>kateodonnell</dc:creator>
  <cp:lastModifiedBy>Kate ODonnell</cp:lastModifiedBy>
  <cp:revision>321</cp:revision>
  <cp:lastPrinted>2015-11-18T10:05:09Z</cp:lastPrinted>
  <dcterms:created xsi:type="dcterms:W3CDTF">2013-06-05T16:50:24Z</dcterms:created>
  <dcterms:modified xsi:type="dcterms:W3CDTF">2017-07-25T09:32:36Z</dcterms:modified>
</cp:coreProperties>
</file>