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6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76" r:id="rId4"/>
    <p:sldId id="286" r:id="rId5"/>
    <p:sldId id="261" r:id="rId6"/>
    <p:sldId id="263" r:id="rId7"/>
    <p:sldId id="287" r:id="rId8"/>
    <p:sldId id="260" r:id="rId9"/>
    <p:sldId id="258" r:id="rId10"/>
    <p:sldId id="277" r:id="rId11"/>
    <p:sldId id="285" r:id="rId12"/>
    <p:sldId id="288" r:id="rId13"/>
    <p:sldId id="283" r:id="rId14"/>
    <p:sldId id="268" r:id="rId15"/>
    <p:sldId id="269" r:id="rId16"/>
    <p:sldId id="270" r:id="rId17"/>
    <p:sldId id="284" r:id="rId18"/>
    <p:sldId id="275" r:id="rId19"/>
    <p:sldId id="280" r:id="rId2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triciagarvey" initials="p" lastIdx="5" clrIdx="0"/>
  <p:cmAuthor id="1" name="DANIS Costas" initials="DC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61F1B7-7EB6-447B-B58D-8FEEC5F7DF9D}" type="datetimeFigureOut">
              <a:rPr lang="en-IE" smtClean="0"/>
              <a:pPr/>
              <a:t>09/11/2015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BDA0E-FBEA-4AF2-BCD5-1BDFF2760E8F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3419237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D76C9B-2087-4D4A-92D8-9FCE65DEB68D}" type="datetimeFigureOut">
              <a:rPr lang="en-IE" smtClean="0"/>
              <a:pPr/>
              <a:t>09/11/2015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16A35-A640-4DC8-8DBD-34270009F148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2151878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16A35-A640-4DC8-8DBD-34270009F148}" type="slidenum">
              <a:rPr lang="en-IE" smtClean="0"/>
              <a:pPr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1975267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A3E16-8516-4522-A240-29804F53201F}" type="datetime1">
              <a:rPr lang="en-IE" smtClean="0"/>
              <a:pPr/>
              <a:t>09/11/2015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4B92-F262-4200-95C8-A152FA89530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0CECC-4632-4598-8EAF-3BA3ABADC0F6}" type="datetime1">
              <a:rPr lang="en-IE" smtClean="0"/>
              <a:pPr/>
              <a:t>09/11/2015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4B92-F262-4200-95C8-A152FA89530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F4BE-2B63-4940-B83C-1A47000F0853}" type="datetime1">
              <a:rPr lang="en-IE" smtClean="0"/>
              <a:pPr/>
              <a:t>09/11/2015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4B92-F262-4200-95C8-A152FA89530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A542-92D2-468B-A511-D8533BA69E8A}" type="datetime1">
              <a:rPr lang="en-IE" smtClean="0"/>
              <a:pPr/>
              <a:t>09/11/2015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4B92-F262-4200-95C8-A152FA89530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4F98-0964-436A-A9F3-86981BB18F22}" type="datetime1">
              <a:rPr lang="en-IE" smtClean="0"/>
              <a:pPr/>
              <a:t>09/11/2015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4B92-F262-4200-95C8-A152FA89530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C92C-7767-4DA4-82AF-3FF3B07C2DFE}" type="datetime1">
              <a:rPr lang="en-IE" smtClean="0"/>
              <a:pPr/>
              <a:t>09/11/2015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4B92-F262-4200-95C8-A152FA89530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BD56-8779-4990-B45B-F61D715A2353}" type="datetime1">
              <a:rPr lang="en-IE" smtClean="0"/>
              <a:pPr/>
              <a:t>09/11/2015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4B92-F262-4200-95C8-A152FA89530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483B5-9E07-4284-AB32-9DF8C8EB66CC}" type="datetime1">
              <a:rPr lang="en-IE" smtClean="0"/>
              <a:pPr/>
              <a:t>09/11/2015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4B92-F262-4200-95C8-A152FA89530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00C62-C58E-4FA8-938A-CC5C22C0671F}" type="datetime1">
              <a:rPr lang="en-IE" smtClean="0"/>
              <a:pPr/>
              <a:t>09/11/2015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4B92-F262-4200-95C8-A152FA89530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D527-D44D-4DBA-86EB-B9ACC252E59F}" type="datetime1">
              <a:rPr lang="en-IE" smtClean="0"/>
              <a:pPr/>
              <a:t>09/11/2015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4B92-F262-4200-95C8-A152FA89530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0828-61F3-41CA-98B7-287F1CE7A12E}" type="datetime1">
              <a:rPr lang="en-IE" smtClean="0"/>
              <a:pPr/>
              <a:t>09/11/2015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4B92-F262-4200-95C8-A152FA89530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9A2C4-483F-4143-B71E-2AE395419FC1}" type="datetime1">
              <a:rPr lang="en-IE" smtClean="0"/>
              <a:pPr/>
              <a:t>09/11/2015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34B92-F262-4200-95C8-A152FA895302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486272"/>
            <a:ext cx="8352928" cy="2878832"/>
          </a:xfrm>
        </p:spPr>
        <p:txBody>
          <a:bodyPr>
            <a:normAutofit/>
          </a:bodyPr>
          <a:lstStyle/>
          <a:p>
            <a:r>
              <a:rPr lang="en-IE" sz="3600" b="1" dirty="0">
                <a:solidFill>
                  <a:schemeClr val="accent1"/>
                </a:solidFill>
              </a:rPr>
              <a:t>Insight into the </a:t>
            </a:r>
            <a:r>
              <a:rPr lang="en-IE" sz="3600" b="1" dirty="0" smtClean="0">
                <a:solidFill>
                  <a:schemeClr val="accent1"/>
                </a:solidFill>
              </a:rPr>
              <a:t>history </a:t>
            </a:r>
            <a:r>
              <a:rPr lang="en-IE" sz="3600" b="1" dirty="0">
                <a:solidFill>
                  <a:schemeClr val="accent1"/>
                </a:solidFill>
              </a:rPr>
              <a:t>of hepatitis C virus (HCV</a:t>
            </a:r>
            <a:r>
              <a:rPr lang="en-IE" sz="3600" b="1" dirty="0" smtClean="0">
                <a:solidFill>
                  <a:schemeClr val="accent1"/>
                </a:solidFill>
              </a:rPr>
              <a:t>) infection; </a:t>
            </a:r>
            <a:r>
              <a:rPr lang="en-IE" sz="3600" b="1" dirty="0">
                <a:solidFill>
                  <a:schemeClr val="accent1"/>
                </a:solidFill>
              </a:rPr>
              <a:t>a cohort study of women infected </a:t>
            </a:r>
            <a:r>
              <a:rPr lang="en-IE" sz="3600" b="1" dirty="0" smtClean="0">
                <a:solidFill>
                  <a:schemeClr val="accent1"/>
                </a:solidFill>
                <a:ea typeface="SimSun" pitchFamily="2" charset="-122"/>
                <a:cs typeface="Calibri" pitchFamily="34" charset="0"/>
              </a:rPr>
              <a:t>postpartum</a:t>
            </a:r>
            <a:r>
              <a:rPr lang="en-IE" sz="3600" dirty="0" smtClean="0">
                <a:solidFill>
                  <a:schemeClr val="accent1"/>
                </a:solidFill>
                <a:ea typeface="SimSun" pitchFamily="2" charset="-122"/>
                <a:cs typeface="Calibri" pitchFamily="34" charset="0"/>
              </a:rPr>
              <a:t> </a:t>
            </a:r>
            <a:r>
              <a:rPr lang="en-IE" sz="3600" b="1" dirty="0" smtClean="0">
                <a:solidFill>
                  <a:schemeClr val="accent1"/>
                </a:solidFill>
              </a:rPr>
              <a:t>with </a:t>
            </a:r>
            <a:r>
              <a:rPr lang="en-IE" sz="3600" b="1" dirty="0">
                <a:solidFill>
                  <a:schemeClr val="accent1"/>
                </a:solidFill>
              </a:rPr>
              <a:t>contaminated </a:t>
            </a:r>
            <a:r>
              <a:rPr lang="en-IE" sz="3600" b="1" dirty="0" smtClean="0">
                <a:solidFill>
                  <a:schemeClr val="accent1"/>
                </a:solidFill>
              </a:rPr>
              <a:t>anti-D </a:t>
            </a:r>
            <a:r>
              <a:rPr lang="en-IE" sz="3600" b="1" dirty="0">
                <a:solidFill>
                  <a:schemeClr val="accent1"/>
                </a:solidFill>
              </a:rPr>
              <a:t>immunoglobulin in Ireland between 1977 and </a:t>
            </a:r>
            <a:r>
              <a:rPr lang="en-IE" sz="3600" b="1" dirty="0" smtClean="0">
                <a:solidFill>
                  <a:schemeClr val="accent1"/>
                </a:solidFill>
              </a:rPr>
              <a:t>1979</a:t>
            </a:r>
            <a:endParaRPr lang="en-IE" sz="3600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4797152"/>
            <a:ext cx="7632848" cy="1392560"/>
          </a:xfrm>
        </p:spPr>
        <p:txBody>
          <a:bodyPr>
            <a:normAutofit fontScale="92500"/>
          </a:bodyPr>
          <a:lstStyle/>
          <a:p>
            <a:r>
              <a:rPr lang="en-IE" dirty="0" smtClean="0"/>
              <a:t>Patricia </a:t>
            </a:r>
            <a:r>
              <a:rPr lang="en-IE" dirty="0" smtClean="0"/>
              <a:t>Garvey, </a:t>
            </a:r>
            <a:r>
              <a:rPr lang="en-IE" dirty="0" smtClean="0"/>
              <a:t>EPIET fellow</a:t>
            </a:r>
          </a:p>
          <a:p>
            <a:r>
              <a:rPr lang="en-IE" dirty="0" smtClean="0"/>
              <a:t>Health Protection Surveillance Centre, Ireland</a:t>
            </a:r>
            <a:endParaRPr lang="en-IE" dirty="0"/>
          </a:p>
        </p:txBody>
      </p:sp>
      <p:pic>
        <p:nvPicPr>
          <p:cNvPr id="4" name="Picture 7" descr="powe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4" descr="topleft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5791200"/>
            <a:ext cx="137160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age 6" descr="image0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5733256"/>
            <a:ext cx="10191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51520" y="404664"/>
            <a:ext cx="864096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I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Cumulative incidence selected disease outcomes</a:t>
            </a:r>
            <a:r>
              <a:rPr lang="en-IE" sz="3200" b="1" dirty="0" smtClean="0">
                <a:solidFill>
                  <a:schemeClr val="accent1"/>
                </a:solidFill>
              </a:rPr>
              <a:t>, </a:t>
            </a:r>
            <a:r>
              <a:rPr lang="en-IE" sz="3200" b="1" dirty="0" smtClean="0">
                <a:solidFill>
                  <a:schemeClr val="accent1"/>
                </a:solidFill>
              </a:rPr>
              <a:t>Anti-D Cohort 77-79</a:t>
            </a:r>
            <a:endParaRPr kumimoji="0" lang="en-IE" sz="32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63888" y="6309320"/>
            <a:ext cx="2133600" cy="365125"/>
          </a:xfrm>
        </p:spPr>
        <p:txBody>
          <a:bodyPr/>
          <a:lstStyle/>
          <a:p>
            <a:pPr algn="ctr"/>
            <a:fld id="{2C734B92-F262-4200-95C8-A152FA895302}" type="slidenum">
              <a:rPr lang="en-IE" smtClean="0"/>
              <a:pPr algn="ctr"/>
              <a:t>10</a:t>
            </a:fld>
            <a:endParaRPr lang="en-IE"/>
          </a:p>
        </p:txBody>
      </p:sp>
      <p:sp>
        <p:nvSpPr>
          <p:cNvPr id="14" name="TextBox 13"/>
          <p:cNvSpPr txBox="1"/>
          <p:nvPr/>
        </p:nvSpPr>
        <p:spPr>
          <a:xfrm>
            <a:off x="323528" y="5949280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*Previously, 2% cirrhosis and no liver-related deaths reported </a:t>
            </a:r>
            <a:r>
              <a:rPr lang="en-IE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 Anti-D 77-79 cohort 17 </a:t>
            </a:r>
            <a:r>
              <a:rPr lang="en-IE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years after infection by </a:t>
            </a:r>
            <a:r>
              <a:rPr lang="en-IE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Kenny-Walsh </a:t>
            </a:r>
            <a:r>
              <a:rPr lang="en-IE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et al. NEJM 1999</a:t>
            </a:r>
            <a:endParaRPr lang="en-IE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115616" y="1916832"/>
          <a:ext cx="62960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232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000" b="1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Times New Roman"/>
                        </a:rPr>
                        <a:t>Year</a:t>
                      </a:r>
                      <a:endParaRPr lang="en-I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Cirrhosis </a:t>
                      </a:r>
                      <a:endParaRPr lang="en-IE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Liver-related death </a:t>
                      </a:r>
                      <a:endParaRPr lang="en-IE" sz="2000" dirty="0" smtClean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2000" dirty="0" smtClean="0">
                          <a:solidFill>
                            <a:schemeClr val="accent1"/>
                          </a:solidFill>
                        </a:rPr>
                        <a:t>2003</a:t>
                      </a:r>
                      <a:endParaRPr lang="en-IE" sz="20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accent1"/>
                          </a:solidFill>
                          <a:latin typeface="+mn-lt"/>
                          <a:ea typeface="Calibri"/>
                          <a:cs typeface="Times New Roman"/>
                        </a:rPr>
                        <a:t>25 (6.7%)</a:t>
                      </a:r>
                      <a:endParaRPr lang="en-IE" sz="2000" kern="1200" dirty="0" smtClean="0">
                        <a:solidFill>
                          <a:schemeClr val="accent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accent1"/>
                          </a:solidFill>
                          <a:latin typeface="+mn-lt"/>
                          <a:ea typeface="Calibri"/>
                          <a:cs typeface="Times New Roman"/>
                        </a:rPr>
                        <a:t>2 (0.5%)</a:t>
                      </a:r>
                      <a:endParaRPr lang="en-IE" sz="2000" kern="1200" dirty="0" smtClean="0">
                        <a:solidFill>
                          <a:schemeClr val="accent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2000" dirty="0" smtClean="0">
                          <a:solidFill>
                            <a:schemeClr val="accent1"/>
                          </a:solidFill>
                        </a:rPr>
                        <a:t>2008</a:t>
                      </a:r>
                      <a:endParaRPr lang="en-IE" sz="20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accent1"/>
                          </a:solidFill>
                          <a:latin typeface="+mn-lt"/>
                          <a:ea typeface="Calibri"/>
                          <a:cs typeface="Times New Roman"/>
                        </a:rPr>
                        <a:t>39 (10%) </a:t>
                      </a:r>
                      <a:endParaRPr lang="en-IE" sz="20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accent1"/>
                          </a:solidFill>
                          <a:latin typeface="+mn-lt"/>
                          <a:ea typeface="Calibri"/>
                          <a:cs typeface="Times New Roman"/>
                        </a:rPr>
                        <a:t>9 (2.4%)</a:t>
                      </a:r>
                      <a:endParaRPr lang="en-IE" sz="20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2000" dirty="0" smtClean="0">
                          <a:solidFill>
                            <a:schemeClr val="accent1"/>
                          </a:solidFill>
                        </a:rPr>
                        <a:t>2013</a:t>
                      </a:r>
                      <a:endParaRPr lang="en-IE" sz="20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accent1"/>
                          </a:solidFill>
                          <a:latin typeface="+mn-lt"/>
                          <a:ea typeface="Calibri"/>
                          <a:cs typeface="Times New Roman"/>
                        </a:rPr>
                        <a:t>72 (19%) </a:t>
                      </a:r>
                      <a:endParaRPr lang="en-IE" sz="20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accent1"/>
                          </a:solidFill>
                          <a:latin typeface="+mn-lt"/>
                          <a:ea typeface="Calibri"/>
                          <a:cs typeface="Times New Roman"/>
                        </a:rPr>
                        <a:t>18 (4.8%) </a:t>
                      </a:r>
                      <a:endParaRPr lang="en-IE" sz="20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51520" y="216803"/>
            <a:ext cx="86409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IE" sz="3200" b="1" dirty="0" smtClean="0">
                <a:solidFill>
                  <a:schemeClr val="accent1"/>
                </a:solidFill>
              </a:rPr>
              <a:t>Cumulative incidence </a:t>
            </a:r>
            <a:r>
              <a:rPr lang="en-IE" sz="3200" b="1" dirty="0" smtClean="0">
                <a:solidFill>
                  <a:schemeClr val="accent1"/>
                </a:solidFill>
              </a:rPr>
              <a:t>cirrhosis by current status, 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IE" sz="3200" b="1" dirty="0" smtClean="0">
                <a:solidFill>
                  <a:schemeClr val="accent1"/>
                </a:solidFill>
              </a:rPr>
              <a:t>Anti-D </a:t>
            </a:r>
            <a:r>
              <a:rPr lang="en-IE" sz="3200" b="1" dirty="0" smtClean="0">
                <a:solidFill>
                  <a:schemeClr val="accent1"/>
                </a:solidFill>
              </a:rPr>
              <a:t>Cohort 77-79</a:t>
            </a:r>
            <a:endParaRPr lang="en-IE" sz="3200" b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6093296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*includes 9 women for whom outcome of </a:t>
            </a:r>
            <a:r>
              <a:rPr lang="en-IE" sz="1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tx</a:t>
            </a:r>
            <a:r>
              <a:rPr lang="en-IE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was not known at end of follow-up and 12 women who had late spontaneous resolution</a:t>
            </a:r>
            <a:endParaRPr lang="en-IE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83568" y="1628800"/>
          <a:ext cx="7632846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2016224"/>
                <a:gridCol w="2304255"/>
                <a:gridCol w="2304255"/>
              </a:tblGrid>
              <a:tr h="423476">
                <a:tc rowSpan="2"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000" b="1" kern="1200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Calibri"/>
                        </a:rPr>
                        <a:t>Antiviral</a:t>
                      </a:r>
                      <a:r>
                        <a:rPr lang="en-IE" sz="2000" b="1" kern="1200" baseline="0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Calibri"/>
                        </a:rPr>
                        <a:t> T</a:t>
                      </a:r>
                      <a:r>
                        <a:rPr lang="en-IE" sz="2000" b="1" kern="1200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Calibri"/>
                        </a:rPr>
                        <a:t>reatment</a:t>
                      </a:r>
                      <a:r>
                        <a:rPr lang="en-IE" sz="2000" b="1" kern="1200" baseline="0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en-IE" sz="2000" b="1" kern="1200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Calibri"/>
                        </a:rPr>
                        <a:t>Group</a:t>
                      </a:r>
                      <a:endParaRPr lang="en-IE" sz="2000" b="1" kern="1200" dirty="0" smtClean="0">
                        <a:solidFill>
                          <a:srgbClr val="FFFFFF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2000" b="1" kern="1200" dirty="0" smtClean="0">
                        <a:solidFill>
                          <a:srgbClr val="FFFFFF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</a:rPr>
                        <a:t>Cirrhosis</a:t>
                      </a:r>
                      <a:endParaRPr lang="en-IE" sz="20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IE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23476">
                <a:tc gridSpan="2"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2000" b="1" kern="1200" dirty="0" smtClean="0">
                        <a:solidFill>
                          <a:srgbClr val="FFFFFF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</a:rPr>
                        <a:t>Number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</a:rPr>
                        <a:t>%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472338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Calibri"/>
                          <a:cs typeface="Calibri"/>
                        </a:rPr>
                        <a:t>Untreated (n=222)</a:t>
                      </a:r>
                      <a:endParaRPr lang="en-IE" sz="2000" b="1" kern="1200" dirty="0" smtClean="0">
                        <a:solidFill>
                          <a:schemeClr val="accent1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E" sz="2000" b="1" kern="1200" dirty="0" smtClean="0">
                        <a:solidFill>
                          <a:schemeClr val="accent1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accent1"/>
                          </a:solidFill>
                          <a:latin typeface="+mn-lt"/>
                          <a:ea typeface="Calibri"/>
                          <a:cs typeface="Calibri"/>
                        </a:rPr>
                        <a:t>25</a:t>
                      </a:r>
                      <a:endParaRPr lang="en-IE" sz="20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dirty="0" smtClean="0">
                          <a:solidFill>
                            <a:schemeClr val="accent1"/>
                          </a:solidFill>
                        </a:rPr>
                        <a:t>11</a:t>
                      </a:r>
                      <a:endParaRPr lang="en-IE" sz="20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</a:tr>
              <a:tr h="472338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20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Calibri"/>
                          <a:cs typeface="Calibri"/>
                        </a:rPr>
                        <a:t>Treated</a:t>
                      </a:r>
                      <a:endParaRPr lang="en-IE" sz="2000" b="1" kern="1200" dirty="0">
                        <a:solidFill>
                          <a:schemeClr val="accent1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Calibri"/>
                          <a:cs typeface="Calibri"/>
                        </a:rPr>
                        <a:t>SVR (n=55)</a:t>
                      </a:r>
                      <a:endParaRPr lang="en-IE" sz="20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accent1"/>
                          </a:solidFill>
                          <a:latin typeface="+mn-lt"/>
                          <a:ea typeface="Calibri"/>
                          <a:cs typeface="Calibri"/>
                        </a:rPr>
                        <a:t>11</a:t>
                      </a:r>
                      <a:endParaRPr lang="en-IE" sz="20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dirty="0" smtClean="0">
                          <a:solidFill>
                            <a:schemeClr val="accent1"/>
                          </a:solidFill>
                        </a:rPr>
                        <a:t>20</a:t>
                      </a:r>
                      <a:endParaRPr lang="en-IE" sz="20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</a:tr>
              <a:tr h="472338"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Calibri"/>
                          <a:cs typeface="Calibri"/>
                        </a:rPr>
                        <a:t>Non-SVR (n=76)</a:t>
                      </a:r>
                      <a:endParaRPr lang="en-IE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accent1"/>
                          </a:solidFill>
                          <a:latin typeface="+mn-lt"/>
                          <a:ea typeface="Calibri"/>
                          <a:cs typeface="Calibri"/>
                        </a:rPr>
                        <a:t>31</a:t>
                      </a:r>
                      <a:endParaRPr lang="en-IE" sz="20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dirty="0" smtClean="0">
                          <a:solidFill>
                            <a:schemeClr val="accent1"/>
                          </a:solidFill>
                        </a:rPr>
                        <a:t>40</a:t>
                      </a:r>
                      <a:endParaRPr lang="en-IE" sz="20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</a:tr>
              <a:tr h="472338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Calibri"/>
                          <a:cs typeface="Calibri"/>
                        </a:rPr>
                        <a:t>All* (n=374)</a:t>
                      </a:r>
                      <a:endParaRPr lang="en-IE" sz="20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E" sz="20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accent1"/>
                          </a:solidFill>
                          <a:latin typeface="+mn-lt"/>
                          <a:ea typeface="Calibri"/>
                          <a:cs typeface="Calibri"/>
                        </a:rPr>
                        <a:t>72</a:t>
                      </a:r>
                      <a:endParaRPr lang="en-IE" sz="20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dirty="0" smtClean="0">
                          <a:solidFill>
                            <a:schemeClr val="accent1"/>
                          </a:solidFill>
                        </a:rPr>
                        <a:t>19</a:t>
                      </a:r>
                      <a:endParaRPr lang="en-IE" sz="20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88640"/>
            <a:ext cx="9073008" cy="792088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Risk Factors for CIRRHOSIS at 36 years (n=353), </a:t>
            </a:r>
            <a:br>
              <a:rPr lang="en-US" sz="2800" b="1" dirty="0" smtClean="0">
                <a:solidFill>
                  <a:schemeClr val="accent1"/>
                </a:solidFill>
              </a:rPr>
            </a:br>
            <a:r>
              <a:rPr lang="en-US" sz="2800" b="1" dirty="0" smtClean="0">
                <a:solidFill>
                  <a:schemeClr val="accent1"/>
                </a:solidFill>
              </a:rPr>
              <a:t>Irish Anti-D 77-79 HCV cohort</a:t>
            </a:r>
            <a:endParaRPr lang="en-IE" sz="2800" b="1" dirty="0" smtClean="0">
              <a:solidFill>
                <a:schemeClr val="accent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17434722"/>
              </p:ext>
            </p:extLst>
          </p:nvPr>
        </p:nvGraphicFramePr>
        <p:xfrm>
          <a:off x="467544" y="1196752"/>
          <a:ext cx="8280920" cy="5018551"/>
        </p:xfrm>
        <a:graphic>
          <a:graphicData uri="http://schemas.openxmlformats.org/drawingml/2006/table">
            <a:tbl>
              <a:tblPr/>
              <a:tblGrid>
                <a:gridCol w="2016224"/>
                <a:gridCol w="1296144"/>
                <a:gridCol w="1296144"/>
                <a:gridCol w="1584176"/>
                <a:gridCol w="2088232"/>
              </a:tblGrid>
              <a:tr h="1132391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Exposure</a:t>
                      </a:r>
                      <a:endParaRPr lang="en-IE" sz="2000" b="1" kern="1200" dirty="0" smtClean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490" marR="4949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E" sz="2000" b="1" kern="1200" dirty="0" smtClean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490" marR="4949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Number </a:t>
                      </a:r>
                      <a:r>
                        <a:rPr lang="en-US" sz="2000" b="1" kern="120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cirrhosis </a:t>
                      </a:r>
                      <a:endParaRPr lang="en-IE" sz="2000" b="1" kern="1200" dirty="0" smtClean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490" marR="4949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Rate cirrhosis per 1000  person-years</a:t>
                      </a:r>
                      <a:endParaRPr lang="en-IE" sz="2000" b="1" kern="1200" dirty="0" smtClean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490" marR="4949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2000" b="1" kern="1200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Adjusted HR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2000" b="1" kern="1200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2000" b="1" kern="1200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(95% CI)</a:t>
                      </a:r>
                      <a:endParaRPr lang="en-IE" sz="2000" b="1" kern="1200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159" marR="4615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1294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2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</a:rPr>
                        <a:t>Current </a:t>
                      </a:r>
                      <a:r>
                        <a:rPr lang="en-IE" sz="2000" b="1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</a:rPr>
                        <a:t>status</a:t>
                      </a:r>
                      <a:endParaRPr lang="en-IE" sz="20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2000" i="1" dirty="0" smtClean="0">
                          <a:solidFill>
                            <a:schemeClr val="accent1"/>
                          </a:solidFill>
                          <a:latin typeface="+mn-lt"/>
                          <a:ea typeface="Calibri"/>
                          <a:cs typeface="Calibri"/>
                        </a:rPr>
                        <a:t>Non-SVR</a:t>
                      </a:r>
                      <a:endParaRPr lang="en-IE" sz="2000" dirty="0" smtClean="0">
                        <a:solidFill>
                          <a:schemeClr val="accent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2000" i="1" dirty="0" smtClean="0">
                          <a:solidFill>
                            <a:schemeClr val="accent1"/>
                          </a:solidFill>
                          <a:latin typeface="+mn-lt"/>
                          <a:ea typeface="Calibri"/>
                          <a:cs typeface="Calibri"/>
                        </a:rPr>
                        <a:t>SVR</a:t>
                      </a:r>
                      <a:endParaRPr lang="en-IE" sz="2000" dirty="0" smtClean="0">
                        <a:solidFill>
                          <a:schemeClr val="accent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2000" i="1" dirty="0" smtClean="0">
                          <a:solidFill>
                            <a:schemeClr val="accent1"/>
                          </a:solidFill>
                          <a:latin typeface="+mn-lt"/>
                          <a:ea typeface="Calibri"/>
                          <a:cs typeface="Calibri"/>
                        </a:rPr>
                        <a:t>Untreated</a:t>
                      </a:r>
                      <a:endParaRPr lang="en-IE" sz="20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2000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</a:rPr>
                        <a:t>31</a:t>
                      </a:r>
                      <a:endParaRPr lang="en-IE" sz="20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2000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</a:rPr>
                        <a:t>11</a:t>
                      </a:r>
                      <a:endParaRPr lang="en-IE" sz="20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2000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</a:rPr>
                        <a:t>25</a:t>
                      </a:r>
                      <a:endParaRPr lang="en-IE" sz="20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</a:rPr>
                        <a:t>13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</a:rPr>
                        <a:t>5.8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</a:rPr>
                        <a:t>3.3</a:t>
                      </a:r>
                      <a:endParaRPr lang="en-IE" sz="20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</a:rPr>
                        <a:t>Ref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</a:rPr>
                        <a:t>0.43 </a:t>
                      </a:r>
                      <a:r>
                        <a:rPr lang="en-US" sz="2000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</a:rPr>
                        <a:t>(0.21-0.89)</a:t>
                      </a:r>
                      <a:endParaRPr lang="en-IE" sz="20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</a:rPr>
                        <a:t>0.23 (0.13-0.40)</a:t>
                      </a:r>
                      <a:endParaRPr lang="en-IE" sz="20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</a:rPr>
                        <a:t>Ever high alcohol 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</a:rPr>
                        <a:t>intake</a:t>
                      </a:r>
                      <a:endParaRPr lang="en-IE" sz="20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solidFill>
                            <a:schemeClr val="accent1"/>
                          </a:solidFill>
                          <a:latin typeface="+mn-lt"/>
                          <a:ea typeface="Calibri"/>
                          <a:cs typeface="Calibri"/>
                        </a:rPr>
                        <a:t>No</a:t>
                      </a:r>
                      <a:endParaRPr lang="en-IE" sz="2000" dirty="0" smtClean="0">
                        <a:solidFill>
                          <a:schemeClr val="accent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solidFill>
                            <a:schemeClr val="accent1"/>
                          </a:solidFill>
                          <a:latin typeface="+mn-lt"/>
                          <a:ea typeface="Calibri"/>
                          <a:cs typeface="Calibri"/>
                        </a:rPr>
                        <a:t>Yes</a:t>
                      </a:r>
                      <a:endParaRPr lang="en-IE" sz="2000" dirty="0" smtClean="0">
                        <a:solidFill>
                          <a:schemeClr val="accent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490" marR="4949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</a:rPr>
                        <a:t>54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</a:rPr>
                        <a:t>11</a:t>
                      </a:r>
                      <a:endParaRPr lang="en-IE" sz="20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</a:rPr>
                        <a:t>4.9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</a:rPr>
                        <a:t>22</a:t>
                      </a:r>
                      <a:endParaRPr lang="en-IE" sz="20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490" marR="4949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</a:rPr>
                        <a:t>Ref</a:t>
                      </a:r>
                      <a:endParaRPr lang="en-IE" sz="20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</a:rPr>
                        <a:t>6.2 (3.2-12)</a:t>
                      </a:r>
                      <a:endParaRPr lang="en-IE" sz="20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</a:rPr>
                        <a:t>Diabetes </a:t>
                      </a: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</a:rPr>
                        <a:t>mellitus</a:t>
                      </a:r>
                      <a:endParaRPr lang="en-IE" sz="20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solidFill>
                            <a:schemeClr val="accent1"/>
                          </a:solidFill>
                          <a:latin typeface="+mn-lt"/>
                          <a:ea typeface="Calibri"/>
                          <a:cs typeface="Calibri"/>
                        </a:rPr>
                        <a:t>No</a:t>
                      </a:r>
                      <a:endParaRPr lang="en-IE" sz="2000" dirty="0" smtClean="0">
                        <a:solidFill>
                          <a:schemeClr val="accent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solidFill>
                            <a:schemeClr val="accent1"/>
                          </a:solidFill>
                          <a:latin typeface="+mn-lt"/>
                          <a:ea typeface="Calibri"/>
                          <a:cs typeface="Calibri"/>
                        </a:rPr>
                        <a:t>Yes</a:t>
                      </a:r>
                      <a:endParaRPr lang="en-IE" sz="20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</a:rPr>
                        <a:t>47</a:t>
                      </a:r>
                      <a:endParaRPr lang="en-IE" sz="20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</a:rPr>
                        <a:t>20</a:t>
                      </a:r>
                      <a:endParaRPr lang="en-IE" sz="20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</a:rPr>
                        <a:t>4.4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</a:rPr>
                        <a:t>19</a:t>
                      </a:r>
                      <a:endParaRPr lang="en-IE" sz="20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</a:rPr>
                        <a:t>Ref</a:t>
                      </a:r>
                      <a:endParaRPr lang="en-IE" sz="20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</a:rPr>
                        <a:t>4.5 (2.6-7.7)</a:t>
                      </a:r>
                      <a:endParaRPr lang="en-IE" sz="20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</a:rPr>
                        <a:t>Age at infection </a:t>
                      </a:r>
                      <a:endParaRPr lang="en-US" sz="2000" b="1" dirty="0" smtClean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(years)</a:t>
                      </a:r>
                      <a:endParaRPr lang="en-IE" sz="20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solidFill>
                            <a:schemeClr val="accent1"/>
                          </a:solidFill>
                          <a:latin typeface="+mn-lt"/>
                          <a:ea typeface="Calibri"/>
                          <a:cs typeface="Calibri"/>
                        </a:rPr>
                        <a:t>&lt;35 </a:t>
                      </a:r>
                      <a:endParaRPr lang="en-IE" sz="2000" dirty="0" smtClean="0">
                        <a:solidFill>
                          <a:schemeClr val="accent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solidFill>
                            <a:schemeClr val="accent1"/>
                          </a:solidFill>
                          <a:latin typeface="+mn-lt"/>
                          <a:ea typeface="Calibri"/>
                          <a:cs typeface="Calibri"/>
                        </a:rPr>
                        <a:t>≥35</a:t>
                      </a:r>
                      <a:endParaRPr lang="en-IE" sz="2000" dirty="0" smtClean="0">
                        <a:solidFill>
                          <a:schemeClr val="accent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490" marR="4949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</a:rPr>
                        <a:t>51</a:t>
                      </a:r>
                      <a:endParaRPr lang="en-IE" sz="20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</a:rPr>
                        <a:t>16</a:t>
                      </a:r>
                      <a:endParaRPr lang="en-IE" sz="20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</a:rPr>
                        <a:t>5.1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</a:rPr>
                        <a:t>9.3</a:t>
                      </a:r>
                      <a:endParaRPr lang="en-IE" sz="20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</a:rPr>
                        <a:t>Ref</a:t>
                      </a:r>
                      <a:endParaRPr lang="en-IE" sz="20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</a:rPr>
                        <a:t>2.1 </a:t>
                      </a:r>
                      <a:r>
                        <a:rPr lang="en-US" sz="2000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</a:rPr>
                        <a:t>(1.2-3.9)</a:t>
                      </a:r>
                      <a:endParaRPr lang="en-IE" sz="20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35896" y="6492875"/>
            <a:ext cx="2133600" cy="365125"/>
          </a:xfrm>
        </p:spPr>
        <p:txBody>
          <a:bodyPr/>
          <a:lstStyle/>
          <a:p>
            <a:pPr algn="ctr"/>
            <a:fld id="{2C734B92-F262-4200-95C8-A152FA895302}" type="slidenum">
              <a:rPr lang="en-IE" smtClean="0"/>
              <a:pPr algn="ctr"/>
              <a:t>12</a:t>
            </a:fld>
            <a:endParaRPr lang="en-IE" dirty="0"/>
          </a:p>
        </p:txBody>
      </p:sp>
    </p:spTree>
    <p:extLst>
      <p:ext uri="{BB962C8B-B14F-4D97-AF65-F5344CB8AC3E}">
        <p14:creationId xmlns="" xmlns:p14="http://schemas.microsoft.com/office/powerpoint/2010/main" val="342503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0167" y="2492896"/>
          <a:ext cx="8966329" cy="2103120"/>
        </p:xfrm>
        <a:graphic>
          <a:graphicData uri="http://schemas.openxmlformats.org/drawingml/2006/table">
            <a:tbl>
              <a:tblPr/>
              <a:tblGrid>
                <a:gridCol w="4104000"/>
                <a:gridCol w="1188000"/>
                <a:gridCol w="1622329"/>
                <a:gridCol w="2052000"/>
              </a:tblGrid>
              <a:tr h="64948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Group</a:t>
                      </a:r>
                      <a:endParaRPr lang="en-IE" sz="2000" b="1" kern="1200" dirty="0" smtClean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196" marR="5819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Number </a:t>
                      </a:r>
                      <a:r>
                        <a:rPr lang="en-US" sz="2000" b="1" kern="1200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cirrhosis</a:t>
                      </a:r>
                      <a:endParaRPr lang="en-IE" sz="2000" b="1" kern="1200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490" marR="4949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Rate cirrhosis per 1000 </a:t>
                      </a:r>
                      <a:r>
                        <a:rPr lang="en-US" sz="2000" b="1" kern="1200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 person-years</a:t>
                      </a:r>
                      <a:endParaRPr lang="en-IE" sz="2000" b="1" kern="1200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490" marR="4949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Crude HR </a:t>
                      </a:r>
                      <a:r>
                        <a:rPr lang="en-US" sz="2000" b="1" kern="1200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(</a:t>
                      </a:r>
                      <a:r>
                        <a:rPr lang="en-US" sz="2000" b="1" kern="1200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95% CI)</a:t>
                      </a:r>
                      <a:endParaRPr lang="en-IE" sz="2000" b="1" kern="1200" dirty="0" smtClean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E" sz="2000" b="1" kern="1200" dirty="0" smtClean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8196" marR="5819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00669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2000" i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</a:rPr>
                        <a:t>Non-SVR</a:t>
                      </a:r>
                      <a:endParaRPr lang="en-IE" sz="20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2000" i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</a:rPr>
                        <a:t>SVR more than 30 years after infection</a:t>
                      </a:r>
                      <a:endParaRPr lang="en-IE" sz="20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2000" i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</a:rPr>
                        <a:t>SVR within 30 years of infection</a:t>
                      </a:r>
                      <a:endParaRPr lang="en-IE" sz="20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96" marR="58196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2000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</a:rPr>
                        <a:t>16</a:t>
                      </a:r>
                      <a:endParaRPr lang="en-IE" sz="2000" dirty="0" smtClean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2000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2000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en-IE" sz="2000" dirty="0" smtClean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96" marR="5819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2000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</a:rPr>
                        <a:t>7.7</a:t>
                      </a:r>
                      <a:endParaRPr lang="en-IE" sz="20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2000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</a:rPr>
                        <a:t>2.7</a:t>
                      </a:r>
                      <a:endParaRPr lang="en-IE" sz="20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2000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</a:rPr>
                        <a:t>1.1</a:t>
                      </a:r>
                      <a:endParaRPr lang="en-IE" sz="20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96" marR="5819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2000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</a:rPr>
                        <a:t>Ref</a:t>
                      </a:r>
                      <a:endParaRPr lang="en-IE" sz="20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2000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</a:rPr>
                        <a:t>0.25 (0.057-1.1)</a:t>
                      </a:r>
                      <a:endParaRPr lang="en-IE" sz="20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2000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Calibri"/>
                        </a:rPr>
                        <a:t>0.13 (0.017-0.98)</a:t>
                      </a:r>
                      <a:endParaRPr lang="en-IE" sz="20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96" marR="5819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323528" y="404664"/>
            <a:ext cx="849694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Effect of DURATION OF INFECTION BEFORE SVR on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development of CIRRHOSIS at 36 years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among TREATED PARTICIPANTS* (n=108)</a:t>
            </a:r>
            <a:endParaRPr kumimoji="0" lang="en-IE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35896" y="6309320"/>
            <a:ext cx="2133600" cy="365125"/>
          </a:xfrm>
        </p:spPr>
        <p:txBody>
          <a:bodyPr/>
          <a:lstStyle/>
          <a:p>
            <a:pPr algn="ctr"/>
            <a:fld id="{2C734B92-F262-4200-95C8-A152FA895302}" type="slidenum">
              <a:rPr lang="en-IE" smtClean="0"/>
              <a:pPr algn="ctr"/>
              <a:t>13</a:t>
            </a:fld>
            <a:endParaRPr lang="en-IE" dirty="0"/>
          </a:p>
        </p:txBody>
      </p:sp>
      <p:sp>
        <p:nvSpPr>
          <p:cNvPr id="13" name="TextBox 12"/>
          <p:cNvSpPr txBox="1"/>
          <p:nvPr/>
        </p:nvSpPr>
        <p:spPr>
          <a:xfrm>
            <a:off x="1259632" y="6021288"/>
            <a:ext cx="5984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>
                <a:solidFill>
                  <a:schemeClr val="accent1"/>
                </a:solidFill>
              </a:rPr>
              <a:t>* </a:t>
            </a:r>
            <a:r>
              <a:rPr lang="en-US" dirty="0" smtClean="0">
                <a:solidFill>
                  <a:schemeClr val="accent1"/>
                </a:solidFill>
              </a:rPr>
              <a:t>those who had cirrhosis before last treatment are excluded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620688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3200" b="1" dirty="0" smtClean="0">
                <a:solidFill>
                  <a:schemeClr val="accent1"/>
                </a:solidFill>
              </a:rPr>
              <a:t>Overall status Anti-D HCV Cohort 77-79, end 2013</a:t>
            </a:r>
            <a:endParaRPr lang="en-IE" sz="3200" dirty="0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5536" y="2348880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IE" sz="2000" b="1" dirty="0" smtClean="0">
                <a:solidFill>
                  <a:schemeClr val="accent1"/>
                </a:solidFill>
              </a:rPr>
              <a:t>Cohort participants alive at end of 2013: 86% (321/374)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IE" sz="2000" b="1" dirty="0" smtClean="0">
                <a:solidFill>
                  <a:schemeClr val="accent1"/>
                </a:solidFill>
              </a:rPr>
              <a:t>Prevalence of cirrhosis among those alive: 15% (47/321)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IE" sz="2000" b="1" dirty="0" smtClean="0">
                <a:solidFill>
                  <a:schemeClr val="accent1"/>
                </a:solidFill>
              </a:rPr>
              <a:t>Prevalence of current chronic infection among those alive: 77% (247/321)</a:t>
            </a:r>
            <a:endParaRPr lang="en-IE" sz="2000" b="1" dirty="0">
              <a:solidFill>
                <a:schemeClr val="accent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3563888" y="6309320"/>
            <a:ext cx="2133600" cy="365125"/>
          </a:xfrm>
        </p:spPr>
        <p:txBody>
          <a:bodyPr/>
          <a:lstStyle/>
          <a:p>
            <a:pPr algn="ctr"/>
            <a:fld id="{2C734B92-F262-4200-95C8-A152FA895302}" type="slidenum">
              <a:rPr lang="en-IE" smtClean="0"/>
              <a:pPr algn="ctr"/>
              <a:t>14</a:t>
            </a:fld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87016" y="168597"/>
            <a:ext cx="8677472" cy="5924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IE" sz="3200" b="1" dirty="0" smtClean="0">
                <a:solidFill>
                  <a:schemeClr val="accent1"/>
                </a:solidFill>
              </a:rPr>
              <a:t>Conclusions</a:t>
            </a:r>
          </a:p>
          <a:p>
            <a:pPr algn="ctr"/>
            <a:endParaRPr lang="en-IE" sz="3200" b="1" dirty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IE" sz="2000" dirty="0" smtClean="0">
                <a:solidFill>
                  <a:schemeClr val="accent1"/>
                </a:solidFill>
              </a:rPr>
              <a:t>Slow rate of development of cirrhosis and liver-related death in this cohort in first 20 years post infection, but </a:t>
            </a:r>
            <a:r>
              <a:rPr lang="en-IE" sz="2000" b="1" dirty="0" smtClean="0">
                <a:solidFill>
                  <a:schemeClr val="accent1"/>
                </a:solidFill>
              </a:rPr>
              <a:t>disease </a:t>
            </a:r>
            <a:r>
              <a:rPr lang="en-IE" sz="2000" b="1" dirty="0">
                <a:solidFill>
                  <a:schemeClr val="accent1"/>
                </a:solidFill>
              </a:rPr>
              <a:t>progression is </a:t>
            </a:r>
            <a:r>
              <a:rPr lang="en-IE" sz="2000" b="1" dirty="0" smtClean="0">
                <a:solidFill>
                  <a:schemeClr val="accent1"/>
                </a:solidFill>
              </a:rPr>
              <a:t>accelerating</a:t>
            </a:r>
            <a:r>
              <a:rPr lang="en-IE" sz="2000" dirty="0" smtClean="0">
                <a:solidFill>
                  <a:schemeClr val="accent1"/>
                </a:solidFill>
              </a:rPr>
              <a:t> (doubled in last 5 years)</a:t>
            </a:r>
            <a:endParaRPr lang="en-IE" sz="2000" dirty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IE" sz="2000" b="1" dirty="0">
                <a:solidFill>
                  <a:schemeClr val="accent1"/>
                </a:solidFill>
              </a:rPr>
              <a:t>Triple therapies </a:t>
            </a:r>
            <a:r>
              <a:rPr lang="en-IE" sz="2000" b="1" dirty="0" smtClean="0">
                <a:solidFill>
                  <a:schemeClr val="accent1"/>
                </a:solidFill>
              </a:rPr>
              <a:t>were </a:t>
            </a:r>
            <a:r>
              <a:rPr lang="en-IE" sz="2000" b="1" dirty="0">
                <a:solidFill>
                  <a:schemeClr val="accent1"/>
                </a:solidFill>
              </a:rPr>
              <a:t>more effective </a:t>
            </a:r>
            <a:r>
              <a:rPr lang="en-IE" sz="2000" dirty="0">
                <a:solidFill>
                  <a:schemeClr val="accent1"/>
                </a:solidFill>
              </a:rPr>
              <a:t>than older therapies in this </a:t>
            </a:r>
            <a:r>
              <a:rPr lang="en-IE" sz="2000" dirty="0" smtClean="0">
                <a:solidFill>
                  <a:schemeClr val="accent1"/>
                </a:solidFill>
              </a:rPr>
              <a:t>cohort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IE" sz="2000" b="1" dirty="0" smtClean="0">
                <a:solidFill>
                  <a:schemeClr val="accent1"/>
                </a:solidFill>
              </a:rPr>
              <a:t>Successful antiviral treatment </a:t>
            </a:r>
            <a:r>
              <a:rPr lang="en-IE" sz="2000" dirty="0" smtClean="0">
                <a:solidFill>
                  <a:schemeClr val="accent1"/>
                </a:solidFill>
              </a:rPr>
              <a:t>associated with a lower rates of cirrhosis among treated participants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IE" sz="2000" b="1" dirty="0" smtClean="0">
                <a:solidFill>
                  <a:schemeClr val="accent1"/>
                </a:solidFill>
              </a:rPr>
              <a:t>Higher age at infection, diabetes mellitus</a:t>
            </a:r>
            <a:r>
              <a:rPr lang="en-IE" sz="2000" dirty="0" smtClean="0">
                <a:solidFill>
                  <a:schemeClr val="accent1"/>
                </a:solidFill>
              </a:rPr>
              <a:t> and </a:t>
            </a:r>
            <a:r>
              <a:rPr lang="en-IE" sz="2000" b="1" dirty="0" smtClean="0">
                <a:solidFill>
                  <a:schemeClr val="accent1"/>
                </a:solidFill>
              </a:rPr>
              <a:t>excess alcohol consumption </a:t>
            </a:r>
            <a:r>
              <a:rPr lang="en-IE" sz="2000" dirty="0" smtClean="0">
                <a:solidFill>
                  <a:schemeClr val="accent1"/>
                </a:solidFill>
              </a:rPr>
              <a:t>associated with higher rates of cirrhosis</a:t>
            </a:r>
            <a:endParaRPr lang="en-IE" sz="2000" dirty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IE" sz="2000" dirty="0">
                <a:solidFill>
                  <a:schemeClr val="accent1"/>
                </a:solidFill>
              </a:rPr>
              <a:t>A </a:t>
            </a:r>
            <a:r>
              <a:rPr lang="en-IE" sz="2000" b="1" dirty="0">
                <a:solidFill>
                  <a:schemeClr val="accent1"/>
                </a:solidFill>
              </a:rPr>
              <a:t>high proportion of original cohort </a:t>
            </a:r>
            <a:r>
              <a:rPr lang="en-IE" sz="2000" b="1" dirty="0" smtClean="0">
                <a:solidFill>
                  <a:schemeClr val="accent1"/>
                </a:solidFill>
              </a:rPr>
              <a:t>is still </a:t>
            </a:r>
            <a:r>
              <a:rPr lang="en-IE" sz="2000" b="1" dirty="0">
                <a:solidFill>
                  <a:schemeClr val="accent1"/>
                </a:solidFill>
              </a:rPr>
              <a:t>alive </a:t>
            </a:r>
            <a:r>
              <a:rPr lang="en-IE" sz="2000" dirty="0">
                <a:solidFill>
                  <a:schemeClr val="accent1"/>
                </a:solidFill>
              </a:rPr>
              <a:t>and </a:t>
            </a:r>
            <a:r>
              <a:rPr lang="en-IE" sz="2000" dirty="0" smtClean="0">
                <a:solidFill>
                  <a:schemeClr val="accent1"/>
                </a:solidFill>
              </a:rPr>
              <a:t>remain chronically infected</a:t>
            </a:r>
            <a:endParaRPr lang="en-IE" sz="2000" dirty="0">
              <a:solidFill>
                <a:schemeClr val="accent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491880" y="6309320"/>
            <a:ext cx="2133600" cy="365125"/>
          </a:xfrm>
        </p:spPr>
        <p:txBody>
          <a:bodyPr/>
          <a:lstStyle/>
          <a:p>
            <a:pPr algn="ctr"/>
            <a:fld id="{2C734B92-F262-4200-95C8-A152FA895302}" type="slidenum">
              <a:rPr lang="en-IE" smtClean="0"/>
              <a:pPr algn="ctr"/>
              <a:t>15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260648"/>
            <a:ext cx="8208912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 b="1" dirty="0">
              <a:solidFill>
                <a:schemeClr val="accent1"/>
              </a:solidFill>
            </a:endParaRPr>
          </a:p>
          <a:p>
            <a:pPr algn="ctr"/>
            <a:r>
              <a:rPr lang="en-IE" sz="3200" b="1" dirty="0" smtClean="0">
                <a:solidFill>
                  <a:schemeClr val="accent1"/>
                </a:solidFill>
              </a:rPr>
              <a:t>Limitations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IE" sz="1200" b="1" dirty="0" smtClean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IE" sz="1200" b="1" dirty="0" smtClean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IE" sz="2000" b="1" dirty="0" smtClean="0">
                <a:solidFill>
                  <a:schemeClr val="accent1"/>
                </a:solidFill>
              </a:rPr>
              <a:t>No </a:t>
            </a:r>
            <a:r>
              <a:rPr lang="en-IE" sz="2000" b="1" dirty="0">
                <a:solidFill>
                  <a:schemeClr val="accent1"/>
                </a:solidFill>
              </a:rPr>
              <a:t>longer possible to study natural history </a:t>
            </a:r>
            <a:r>
              <a:rPr lang="en-IE" sz="2000" dirty="0">
                <a:solidFill>
                  <a:schemeClr val="accent1"/>
                </a:solidFill>
              </a:rPr>
              <a:t>as many </a:t>
            </a:r>
            <a:r>
              <a:rPr lang="en-IE" sz="2000" dirty="0" smtClean="0">
                <a:solidFill>
                  <a:schemeClr val="accent1"/>
                </a:solidFill>
              </a:rPr>
              <a:t>participants have </a:t>
            </a:r>
            <a:r>
              <a:rPr lang="en-IE" sz="2000" dirty="0">
                <a:solidFill>
                  <a:schemeClr val="accent1"/>
                </a:solidFill>
              </a:rPr>
              <a:t>received treatment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IE" sz="2000" dirty="0">
                <a:solidFill>
                  <a:schemeClr val="accent1"/>
                </a:solidFill>
              </a:rPr>
              <a:t>Study </a:t>
            </a:r>
            <a:r>
              <a:rPr lang="en-IE" sz="2000" b="1" dirty="0">
                <a:solidFill>
                  <a:schemeClr val="accent1"/>
                </a:solidFill>
              </a:rPr>
              <a:t>partly retrospective </a:t>
            </a:r>
            <a:r>
              <a:rPr lang="en-IE" sz="2000" dirty="0">
                <a:solidFill>
                  <a:schemeClr val="accent1"/>
                </a:solidFill>
              </a:rPr>
              <a:t>–no input into what data might </a:t>
            </a:r>
            <a:r>
              <a:rPr lang="en-IE" sz="2000" dirty="0" smtClean="0">
                <a:solidFill>
                  <a:schemeClr val="accent1"/>
                </a:solidFill>
              </a:rPr>
              <a:t>have been available </a:t>
            </a:r>
            <a:r>
              <a:rPr lang="en-IE" sz="2000" dirty="0">
                <a:solidFill>
                  <a:schemeClr val="accent1"/>
                </a:solidFill>
              </a:rPr>
              <a:t>prior to setting up of database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IE" sz="2000" dirty="0">
                <a:solidFill>
                  <a:schemeClr val="accent1"/>
                </a:solidFill>
              </a:rPr>
              <a:t>Some </a:t>
            </a:r>
            <a:r>
              <a:rPr lang="en-IE" sz="2000" dirty="0" smtClean="0">
                <a:solidFill>
                  <a:schemeClr val="accent1"/>
                </a:solidFill>
              </a:rPr>
              <a:t>variables (e.g. BMI) low </a:t>
            </a:r>
            <a:r>
              <a:rPr lang="en-IE" sz="2000" dirty="0">
                <a:solidFill>
                  <a:schemeClr val="accent1"/>
                </a:solidFill>
              </a:rPr>
              <a:t>level of </a:t>
            </a:r>
            <a:r>
              <a:rPr lang="en-IE" sz="2000" b="1" dirty="0">
                <a:solidFill>
                  <a:schemeClr val="accent1"/>
                </a:solidFill>
              </a:rPr>
              <a:t>completeness</a:t>
            </a:r>
            <a:r>
              <a:rPr lang="en-IE" sz="2000" dirty="0">
                <a:solidFill>
                  <a:schemeClr val="accent1"/>
                </a:solidFill>
              </a:rPr>
              <a:t> (and possibly </a:t>
            </a:r>
            <a:r>
              <a:rPr lang="en-IE" sz="2000" dirty="0" smtClean="0">
                <a:solidFill>
                  <a:schemeClr val="accent1"/>
                </a:solidFill>
              </a:rPr>
              <a:t>biased data)</a:t>
            </a:r>
            <a:endParaRPr lang="en-IE" sz="200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63888" y="6237312"/>
            <a:ext cx="2133600" cy="365125"/>
          </a:xfrm>
        </p:spPr>
        <p:txBody>
          <a:bodyPr/>
          <a:lstStyle/>
          <a:p>
            <a:pPr algn="ctr"/>
            <a:fld id="{2C734B92-F262-4200-95C8-A152FA895302}" type="slidenum">
              <a:rPr lang="en-IE" smtClean="0"/>
              <a:pPr algn="ctr"/>
              <a:t>16</a:t>
            </a:fld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188640"/>
            <a:ext cx="864096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algn="ctr" fontAlgn="base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n-GB" sz="3200" b="1" dirty="0" smtClean="0">
                <a:solidFill>
                  <a:schemeClr val="accent1"/>
                </a:solidFill>
              </a:rPr>
              <a:t>Recommendations</a:t>
            </a:r>
          </a:p>
          <a:p>
            <a:pPr lvl="0" eaLnBrk="0" fontAlgn="base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GB" sz="2000" dirty="0" smtClean="0">
              <a:solidFill>
                <a:schemeClr val="accent1"/>
              </a:solidFill>
            </a:endParaRPr>
          </a:p>
          <a:p>
            <a:pPr lvl="0" eaLnBrk="0" fontAlgn="base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accent1"/>
                </a:solidFill>
              </a:rPr>
              <a:t>With the advent of new HCV antiviral therapies with higher success rates, </a:t>
            </a:r>
            <a:br>
              <a:rPr lang="en-GB" sz="2000" dirty="0" smtClean="0">
                <a:solidFill>
                  <a:schemeClr val="accent1"/>
                </a:solidFill>
              </a:rPr>
            </a:br>
            <a:r>
              <a:rPr lang="en-GB" sz="2000" b="1" dirty="0" smtClean="0">
                <a:solidFill>
                  <a:schemeClr val="accent1"/>
                </a:solidFill>
              </a:rPr>
              <a:t>timely intervention</a:t>
            </a:r>
            <a:r>
              <a:rPr lang="en-GB" sz="2000" dirty="0" smtClean="0">
                <a:solidFill>
                  <a:schemeClr val="accent1"/>
                </a:solidFill>
              </a:rPr>
              <a:t> could benefit a high proportion of this cohort</a:t>
            </a:r>
          </a:p>
          <a:p>
            <a:pPr lvl="0" eaLnBrk="0" fontAlgn="base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accent1"/>
                </a:solidFill>
              </a:rPr>
              <a:t>Participants with chronic HCV infection should be advised of the </a:t>
            </a:r>
            <a:r>
              <a:rPr lang="en-GB" sz="2000" b="1" dirty="0" smtClean="0">
                <a:solidFill>
                  <a:schemeClr val="accent1"/>
                </a:solidFill>
              </a:rPr>
              <a:t>additive harmful effect of alcohol </a:t>
            </a:r>
            <a:r>
              <a:rPr lang="en-GB" sz="2000" dirty="0" smtClean="0">
                <a:solidFill>
                  <a:schemeClr val="accent1"/>
                </a:solidFill>
              </a:rPr>
              <a:t>and to </a:t>
            </a:r>
            <a:r>
              <a:rPr lang="en-GB" sz="2000" b="1" dirty="0" smtClean="0">
                <a:solidFill>
                  <a:schemeClr val="accent1"/>
                </a:solidFill>
              </a:rPr>
              <a:t>maintain a healthy BMI</a:t>
            </a:r>
            <a:endParaRPr lang="en-GB" sz="2000" dirty="0" smtClean="0">
              <a:solidFill>
                <a:schemeClr val="accent1"/>
              </a:solidFill>
            </a:endParaRPr>
          </a:p>
          <a:p>
            <a:pPr lvl="0" eaLnBrk="0" fontAlgn="base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accent1"/>
                </a:solidFill>
              </a:rPr>
              <a:t>Improve </a:t>
            </a:r>
            <a:r>
              <a:rPr lang="en-GB" sz="2000" b="1" dirty="0" smtClean="0">
                <a:solidFill>
                  <a:schemeClr val="accent1"/>
                </a:solidFill>
              </a:rPr>
              <a:t>completeness of variables</a:t>
            </a:r>
            <a:endParaRPr lang="en-GB" sz="200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419872" y="6237312"/>
            <a:ext cx="2133600" cy="365125"/>
          </a:xfrm>
        </p:spPr>
        <p:txBody>
          <a:bodyPr/>
          <a:lstStyle/>
          <a:p>
            <a:pPr algn="ctr"/>
            <a:fld id="{2C734B92-F262-4200-95C8-A152FA895302}" type="slidenum">
              <a:rPr lang="en-IE" smtClean="0"/>
              <a:pPr algn="ctr"/>
              <a:t>17</a:t>
            </a:fld>
            <a:endParaRPr lang="en-IE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7130"/>
            <a:ext cx="2880320" cy="4278094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en-IE" sz="1600" b="1" dirty="0" smtClean="0">
                <a:solidFill>
                  <a:schemeClr val="accent1"/>
                </a:solidFill>
              </a:rPr>
              <a:t>Staff from Health Protection Surveillance Centre</a:t>
            </a:r>
          </a:p>
          <a:p>
            <a:endParaRPr lang="en-IE" sz="1600" b="1" dirty="0" smtClean="0">
              <a:solidFill>
                <a:schemeClr val="accent1"/>
              </a:solidFill>
            </a:endParaRPr>
          </a:p>
          <a:p>
            <a:r>
              <a:rPr lang="en-IE" sz="1600" b="1" dirty="0" smtClean="0">
                <a:solidFill>
                  <a:schemeClr val="accent1"/>
                </a:solidFill>
              </a:rPr>
              <a:t>Dr Lelia Thornton</a:t>
            </a:r>
          </a:p>
          <a:p>
            <a:r>
              <a:rPr lang="en-IE" sz="1600" dirty="0" smtClean="0">
                <a:solidFill>
                  <a:schemeClr val="accent1"/>
                </a:solidFill>
              </a:rPr>
              <a:t>Ms. Niamh Murphy</a:t>
            </a:r>
          </a:p>
          <a:p>
            <a:r>
              <a:rPr lang="en-IE" sz="1600" dirty="0" smtClean="0">
                <a:solidFill>
                  <a:schemeClr val="accent1"/>
                </a:solidFill>
              </a:rPr>
              <a:t>Ms. Paula Flanagan</a:t>
            </a:r>
          </a:p>
          <a:p>
            <a:r>
              <a:rPr lang="en-IE" sz="1600" dirty="0" smtClean="0">
                <a:solidFill>
                  <a:schemeClr val="accent1"/>
                </a:solidFill>
              </a:rPr>
              <a:t>Ms. Margaret McIver</a:t>
            </a:r>
          </a:p>
          <a:p>
            <a:endParaRPr lang="en-IE" sz="1600" dirty="0" smtClean="0">
              <a:solidFill>
                <a:schemeClr val="accent1"/>
              </a:solidFill>
            </a:endParaRPr>
          </a:p>
          <a:p>
            <a:endParaRPr lang="en-IE" sz="1600" dirty="0" smtClean="0">
              <a:solidFill>
                <a:schemeClr val="accent1"/>
              </a:solidFill>
            </a:endParaRPr>
          </a:p>
          <a:p>
            <a:endParaRPr lang="en-IE" sz="1600" dirty="0" smtClean="0">
              <a:solidFill>
                <a:schemeClr val="accent1"/>
              </a:solidFill>
            </a:endParaRPr>
          </a:p>
          <a:p>
            <a:r>
              <a:rPr lang="en-IE" sz="1600" b="1" dirty="0" smtClean="0">
                <a:solidFill>
                  <a:schemeClr val="accent1"/>
                </a:solidFill>
              </a:rPr>
              <a:t>Chair of the Hepatitis C Database Steering Committee</a:t>
            </a:r>
          </a:p>
          <a:p>
            <a:r>
              <a:rPr lang="en-IE" sz="1600" dirty="0" smtClean="0">
                <a:solidFill>
                  <a:schemeClr val="accent1"/>
                </a:solidFill>
              </a:rPr>
              <a:t>Ms. Michelle </a:t>
            </a:r>
            <a:r>
              <a:rPr lang="en-IE" sz="1600" dirty="0" err="1" smtClean="0">
                <a:solidFill>
                  <a:schemeClr val="accent1"/>
                </a:solidFill>
              </a:rPr>
              <a:t>Tait</a:t>
            </a:r>
            <a:endParaRPr lang="en-IE" sz="1600" dirty="0" smtClean="0">
              <a:solidFill>
                <a:schemeClr val="accent1"/>
              </a:solidFill>
            </a:endParaRPr>
          </a:p>
          <a:p>
            <a:endParaRPr lang="en-IE" sz="1600" dirty="0" smtClean="0">
              <a:solidFill>
                <a:schemeClr val="accent1"/>
              </a:solidFill>
            </a:endParaRPr>
          </a:p>
          <a:p>
            <a:endParaRPr lang="en-IE" sz="1600" dirty="0" smtClean="0">
              <a:solidFill>
                <a:schemeClr val="accent1"/>
              </a:solidFill>
            </a:endParaRPr>
          </a:p>
          <a:p>
            <a:r>
              <a:rPr lang="en-IE" sz="1600" b="1" dirty="0" smtClean="0">
                <a:solidFill>
                  <a:schemeClr val="accent1"/>
                </a:solidFill>
              </a:rPr>
              <a:t>EPIET Supervisor</a:t>
            </a:r>
          </a:p>
          <a:p>
            <a:r>
              <a:rPr lang="en-IE" sz="1600" dirty="0" smtClean="0">
                <a:solidFill>
                  <a:schemeClr val="accent1"/>
                </a:solidFill>
              </a:rPr>
              <a:t>Dr. Kostas Danis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99792" y="332656"/>
            <a:ext cx="35339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200" b="1" dirty="0" smtClean="0">
                <a:solidFill>
                  <a:schemeClr val="accent1"/>
                </a:solidFill>
              </a:rPr>
              <a:t>Acknowledgements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4B92-F262-4200-95C8-A152FA895302}" type="slidenum">
              <a:rPr lang="en-IE" smtClean="0"/>
              <a:pPr/>
              <a:t>18</a:t>
            </a:fld>
            <a:endParaRPr lang="en-IE"/>
          </a:p>
        </p:txBody>
      </p:sp>
      <p:sp>
        <p:nvSpPr>
          <p:cNvPr id="8" name="TextBox 7"/>
          <p:cNvSpPr txBox="1"/>
          <p:nvPr/>
        </p:nvSpPr>
        <p:spPr>
          <a:xfrm>
            <a:off x="3779912" y="1239137"/>
            <a:ext cx="504056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b="1" dirty="0" smtClean="0">
                <a:solidFill>
                  <a:schemeClr val="accent1"/>
                </a:solidFill>
              </a:rPr>
              <a:t>Other members of the National Hepatitis C Database Scientific and Technical Group</a:t>
            </a:r>
          </a:p>
          <a:p>
            <a:endParaRPr lang="en-IE" sz="1600" dirty="0" smtClean="0">
              <a:solidFill>
                <a:schemeClr val="accent1"/>
              </a:solidFill>
            </a:endParaRPr>
          </a:p>
          <a:p>
            <a:r>
              <a:rPr lang="en-IE" sz="1600" dirty="0" smtClean="0">
                <a:solidFill>
                  <a:schemeClr val="accent1"/>
                </a:solidFill>
              </a:rPr>
              <a:t>Prof Billy Bourke, Our Lady’s Children’s Hospital, </a:t>
            </a:r>
            <a:r>
              <a:rPr lang="en-IE" sz="1600" dirty="0" err="1" smtClean="0">
                <a:solidFill>
                  <a:schemeClr val="accent1"/>
                </a:solidFill>
              </a:rPr>
              <a:t>Crumlin</a:t>
            </a:r>
            <a:endParaRPr lang="en-IE" sz="1600" dirty="0" smtClean="0">
              <a:solidFill>
                <a:schemeClr val="accent1"/>
              </a:solidFill>
            </a:endParaRPr>
          </a:p>
          <a:p>
            <a:r>
              <a:rPr lang="en-IE" sz="1600" dirty="0" smtClean="0">
                <a:solidFill>
                  <a:schemeClr val="accent1"/>
                </a:solidFill>
              </a:rPr>
              <a:t>Prof Garry Courtney, St Luke’s Hospital, Kilkenny</a:t>
            </a:r>
          </a:p>
          <a:p>
            <a:r>
              <a:rPr lang="en-IE" sz="1600" dirty="0" smtClean="0">
                <a:solidFill>
                  <a:schemeClr val="accent1"/>
                </a:solidFill>
              </a:rPr>
              <a:t>Dr Orla </a:t>
            </a:r>
            <a:r>
              <a:rPr lang="en-IE" sz="1600" dirty="0" err="1" smtClean="0">
                <a:solidFill>
                  <a:schemeClr val="accent1"/>
                </a:solidFill>
              </a:rPr>
              <a:t>Crosbie</a:t>
            </a:r>
            <a:r>
              <a:rPr lang="en-IE" sz="1600" dirty="0" smtClean="0">
                <a:solidFill>
                  <a:schemeClr val="accent1"/>
                </a:solidFill>
              </a:rPr>
              <a:t>, Cork University Hospital</a:t>
            </a:r>
          </a:p>
          <a:p>
            <a:r>
              <a:rPr lang="en-IE" sz="1600" dirty="0" smtClean="0">
                <a:solidFill>
                  <a:schemeClr val="accent1"/>
                </a:solidFill>
              </a:rPr>
              <a:t>Prof John Crowe, Mater </a:t>
            </a:r>
            <a:r>
              <a:rPr lang="en-IE" sz="1600" dirty="0" err="1" smtClean="0">
                <a:solidFill>
                  <a:schemeClr val="accent1"/>
                </a:solidFill>
              </a:rPr>
              <a:t>Misericordiae</a:t>
            </a:r>
            <a:r>
              <a:rPr lang="en-IE" sz="1600" dirty="0" smtClean="0">
                <a:solidFill>
                  <a:schemeClr val="accent1"/>
                </a:solidFill>
              </a:rPr>
              <a:t> University Hospital</a:t>
            </a:r>
          </a:p>
          <a:p>
            <a:r>
              <a:rPr lang="en-IE" sz="1600" dirty="0" smtClean="0">
                <a:solidFill>
                  <a:schemeClr val="accent1"/>
                </a:solidFill>
              </a:rPr>
              <a:t>Prof John </a:t>
            </a:r>
            <a:r>
              <a:rPr lang="en-IE" sz="1600" dirty="0" err="1" smtClean="0">
                <a:solidFill>
                  <a:schemeClr val="accent1"/>
                </a:solidFill>
              </a:rPr>
              <a:t>Hegarty</a:t>
            </a:r>
            <a:r>
              <a:rPr lang="en-IE" sz="1600" dirty="0" smtClean="0">
                <a:solidFill>
                  <a:schemeClr val="accent1"/>
                </a:solidFill>
              </a:rPr>
              <a:t>, St Vincent’s University Hospital</a:t>
            </a:r>
          </a:p>
          <a:p>
            <a:r>
              <a:rPr lang="en-IE" sz="1600" dirty="0" smtClean="0">
                <a:solidFill>
                  <a:schemeClr val="accent1"/>
                </a:solidFill>
              </a:rPr>
              <a:t>Dr John Lee, University College Hospital, Galway</a:t>
            </a:r>
          </a:p>
          <a:p>
            <a:r>
              <a:rPr lang="en-IE" sz="1600" dirty="0" smtClean="0">
                <a:solidFill>
                  <a:schemeClr val="accent1"/>
                </a:solidFill>
              </a:rPr>
              <a:t>Ms Carol McNulty, St Vincent’s University Hospital</a:t>
            </a:r>
          </a:p>
          <a:p>
            <a:r>
              <a:rPr lang="en-IE" sz="1600" dirty="0" smtClean="0">
                <a:solidFill>
                  <a:schemeClr val="accent1"/>
                </a:solidFill>
              </a:rPr>
              <a:t>Prof Frank Murray, Beaumont Hospital</a:t>
            </a:r>
          </a:p>
          <a:p>
            <a:r>
              <a:rPr lang="en-IE" sz="1600" dirty="0" smtClean="0">
                <a:solidFill>
                  <a:schemeClr val="accent1"/>
                </a:solidFill>
              </a:rPr>
              <a:t>Dr Niamh Nolan, St Vincent’s University Hospital</a:t>
            </a:r>
          </a:p>
          <a:p>
            <a:r>
              <a:rPr lang="en-IE" sz="1600" dirty="0" smtClean="0">
                <a:solidFill>
                  <a:schemeClr val="accent1"/>
                </a:solidFill>
              </a:rPr>
              <a:t>Prof Suzanne Norris, St James’s Hospital</a:t>
            </a:r>
          </a:p>
          <a:p>
            <a:r>
              <a:rPr lang="en-IE" sz="1600" dirty="0" smtClean="0">
                <a:solidFill>
                  <a:schemeClr val="accent1"/>
                </a:solidFill>
              </a:rPr>
              <a:t>Prof Cliona O’Farrelly, Trinity College Dublin</a:t>
            </a:r>
          </a:p>
          <a:p>
            <a:r>
              <a:rPr lang="en-IE" sz="1600" dirty="0" smtClean="0">
                <a:solidFill>
                  <a:schemeClr val="accent1"/>
                </a:solidFill>
              </a:rPr>
              <a:t>Dr Stephen Stewart, Mater </a:t>
            </a:r>
            <a:r>
              <a:rPr lang="en-IE" sz="1600" dirty="0" err="1" smtClean="0">
                <a:solidFill>
                  <a:schemeClr val="accent1"/>
                </a:solidFill>
              </a:rPr>
              <a:t>Misericordiae</a:t>
            </a:r>
            <a:r>
              <a:rPr lang="en-IE" sz="1600" dirty="0" smtClean="0">
                <a:solidFill>
                  <a:schemeClr val="accent1"/>
                </a:solidFill>
              </a:rPr>
              <a:t> University Hospital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/>
          </a:bodyPr>
          <a:lstStyle/>
          <a:p>
            <a:r>
              <a:rPr lang="en-US" sz="2500" b="1" dirty="0" smtClean="0">
                <a:solidFill>
                  <a:schemeClr val="accent1"/>
                </a:solidFill>
              </a:rPr>
              <a:t>Risk Factors for CIRRHOSIS at 36 years post infection (n=353)</a:t>
            </a:r>
            <a:endParaRPr lang="en-IE" sz="2500" b="1" dirty="0" smtClean="0">
              <a:solidFill>
                <a:schemeClr val="accent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51520" y="836712"/>
          <a:ext cx="8514042" cy="5757722"/>
        </p:xfrm>
        <a:graphic>
          <a:graphicData uri="http://schemas.openxmlformats.org/drawingml/2006/table">
            <a:tbl>
              <a:tblPr/>
              <a:tblGrid>
                <a:gridCol w="1584000"/>
                <a:gridCol w="1187101"/>
                <a:gridCol w="1438103"/>
                <a:gridCol w="1198419"/>
                <a:gridCol w="972000"/>
                <a:gridCol w="1198419"/>
                <a:gridCol w="936000"/>
              </a:tblGrid>
              <a:tr h="6026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Factors</a:t>
                      </a:r>
                      <a:endParaRPr lang="en-IE" sz="1400" b="1" kern="1200" dirty="0" smtClean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Number cirrhosis /person years</a:t>
                      </a:r>
                      <a:endParaRPr lang="en-IE" sz="1400" b="1" kern="1200" dirty="0" smtClean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Rate cirrhosis per 1000  person-years (95% CI)</a:t>
                      </a:r>
                      <a:endParaRPr lang="en-IE" sz="1400" b="1" kern="1200" dirty="0" smtClean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Crude HR (95% CI)</a:t>
                      </a:r>
                      <a:endParaRPr lang="en-IE" sz="1400" b="1" kern="1200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159" marR="46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1" kern="1200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Adjusted HR </a:t>
                      </a:r>
                      <a:r>
                        <a:rPr lang="en-US" sz="1400" b="1" kern="1200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(95% CI)</a:t>
                      </a:r>
                      <a:endParaRPr lang="en-IE" sz="1400" b="1" kern="1200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159" marR="46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8034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200" dirty="0">
                          <a:latin typeface="Calibri"/>
                          <a:ea typeface="Calibri"/>
                          <a:cs typeface="Calibri"/>
                        </a:rPr>
                        <a:t>Current status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200" i="1" dirty="0">
                          <a:latin typeface="Calibri"/>
                          <a:ea typeface="Calibri"/>
                          <a:cs typeface="Calibri"/>
                        </a:rPr>
                        <a:t>Non-SVR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200" i="1" dirty="0">
                          <a:latin typeface="Calibri"/>
                          <a:ea typeface="Calibri"/>
                          <a:cs typeface="Calibri"/>
                        </a:rPr>
                        <a:t>SVR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200" i="1" dirty="0">
                          <a:latin typeface="Calibri"/>
                          <a:ea typeface="Calibri"/>
                          <a:cs typeface="Calibri"/>
                        </a:rPr>
                        <a:t>Untreated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E" sz="12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latin typeface="Calibri"/>
                          <a:ea typeface="Calibri"/>
                          <a:cs typeface="Calibri"/>
                        </a:rPr>
                        <a:t>31/2447.3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latin typeface="Calibri"/>
                          <a:ea typeface="Calibri"/>
                          <a:cs typeface="Calibri"/>
                        </a:rPr>
                        <a:t>11/1890.6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latin typeface="Calibri"/>
                          <a:ea typeface="Calibri"/>
                          <a:cs typeface="Calibri"/>
                        </a:rPr>
                        <a:t>25/7477.1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13 (8.9-18)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5.8 (3.2-11)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3.3 (2.3-4.9)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</a:rPr>
                        <a:t>Ref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</a:rPr>
                        <a:t>0.40 (0.20-0.80)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</a:rPr>
                        <a:t>0.24 (0.14-0.41)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E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Calibri"/>
                        </a:rPr>
                        <a:t>0.010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Calibri"/>
                        </a:rPr>
                        <a:t>&lt;0.001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Calibri"/>
                        </a:rPr>
                        <a:t>Ref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Calibri"/>
                        </a:rPr>
                        <a:t>0.43 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(0.21-0.89)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0.23 (0.13-0.40)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E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Calibri"/>
                        </a:rPr>
                        <a:t>0.022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Calibri"/>
                        </a:rPr>
                        <a:t>&lt;0.001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3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Ever high alcohol intake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Calibri"/>
                          <a:ea typeface="Calibri"/>
                          <a:cs typeface="Calibri"/>
                        </a:rPr>
                        <a:t>No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Calibri"/>
                        </a:rPr>
                        <a:t>54/11054.3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Calibri"/>
                        </a:rPr>
                        <a:t>11/505.4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Calibri"/>
                        </a:rPr>
                        <a:t>4.9 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(</a:t>
                      </a:r>
                      <a:r>
                        <a:rPr lang="en-US" sz="1200" dirty="0" smtClean="0">
                          <a:latin typeface="Calibri"/>
                          <a:ea typeface="Calibri"/>
                          <a:cs typeface="Calibri"/>
                        </a:rPr>
                        <a:t>3.7-6.4)</a:t>
                      </a:r>
                      <a:endParaRPr lang="en-IE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Calibri"/>
                          <a:ea typeface="Calibri"/>
                          <a:cs typeface="Calibri"/>
                        </a:rPr>
                        <a:t>22 </a:t>
                      </a:r>
                      <a:r>
                        <a:rPr lang="en-GB" sz="1200" dirty="0">
                          <a:latin typeface="Calibri"/>
                          <a:ea typeface="Calibri"/>
                          <a:cs typeface="Calibri"/>
                        </a:rPr>
                        <a:t>(12-39)</a:t>
                      </a:r>
                      <a:endParaRPr lang="en-IE" sz="1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Calibri"/>
                        </a:rPr>
                        <a:t>Ref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Calibri"/>
                          <a:cs typeface="Calibri"/>
                        </a:rPr>
                        <a:t>6.1 (3.2-12)</a:t>
                      </a:r>
                      <a:endParaRPr lang="en-IE" sz="1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Calibri"/>
                        </a:rPr>
                        <a:t>&lt;</a:t>
                      </a:r>
                      <a:r>
                        <a:rPr lang="en-US" sz="1200" b="1" dirty="0">
                          <a:latin typeface="Calibri"/>
                          <a:ea typeface="Calibri"/>
                          <a:cs typeface="Calibri"/>
                        </a:rPr>
                        <a:t>0.001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Ref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6.2 (3.2-12)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Calibri"/>
                        </a:rPr>
                        <a:t>&lt;</a:t>
                      </a:r>
                      <a:r>
                        <a:rPr lang="en-US" sz="1200" b="1" dirty="0">
                          <a:latin typeface="Calibri"/>
                          <a:ea typeface="Calibri"/>
                          <a:cs typeface="Calibri"/>
                        </a:rPr>
                        <a:t>0.001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5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Diabetes mellitus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Calibri"/>
                          <a:ea typeface="Calibri"/>
                          <a:cs typeface="Calibri"/>
                        </a:rPr>
                        <a:t>No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Calibri"/>
                        </a:rPr>
                        <a:t>47/10747.7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Calibri"/>
                        </a:rPr>
                        <a:t>20/1067.2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4.4 (3.3-5.8)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19 (12-29)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</a:rPr>
                        <a:t>Ref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</a:rPr>
                        <a:t>5.4 (3.2-9.1)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Calibri"/>
                        </a:rPr>
                        <a:t>&lt;0.001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</a:rPr>
                        <a:t>Ref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</a:rPr>
                        <a:t>4.5 (2.6-7.7)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Calibri"/>
                        </a:rPr>
                        <a:t>&lt;0.001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6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</a:rPr>
                        <a:t>Age at infection 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Calibri"/>
                          <a:ea typeface="Calibri"/>
                          <a:cs typeface="Calibri"/>
                        </a:rPr>
                        <a:t>&lt;35 yrs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Calibri"/>
                          <a:ea typeface="Calibri"/>
                          <a:cs typeface="Calibri"/>
                        </a:rPr>
                        <a:t>&gt;=35 years 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51/10089.6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Calibri"/>
                        </a:rPr>
                        <a:t>16/1725.4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</a:rPr>
                        <a:t>5.1 (3.8-6.7)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</a:rPr>
                        <a:t>9.3 (5.7-15.1)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Ref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2.1 (1.2-3.6)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Calibri"/>
                        </a:rPr>
                        <a:t>0.012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Ref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Calibri"/>
                        </a:rPr>
                        <a:t>2.1 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(1.2-3.9)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Calibri"/>
                        </a:rPr>
                        <a:t>0.015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34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BMI category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Calibri"/>
                          <a:ea typeface="Calibri"/>
                          <a:cs typeface="Calibri"/>
                        </a:rPr>
                        <a:t>Normal or underweight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Calibri"/>
                          <a:ea typeface="Calibri"/>
                          <a:cs typeface="Calibri"/>
                        </a:rPr>
                        <a:t>Overweight or obese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Calibri"/>
                        </a:rPr>
                        <a:t>7/2296.5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Calibri"/>
                        </a:rPr>
                        <a:t>31/5181.3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</a:rPr>
                        <a:t>3.0 (1.5-6.4)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</a:rPr>
                        <a:t>6.0 (4.2-8.5)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</a:rPr>
                        <a:t>Ref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</a:rPr>
                        <a:t>2.0 (0.86-4.4)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0.111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6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</a:rPr>
                        <a:t>Ever smoked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Calibri"/>
                          <a:ea typeface="Calibri"/>
                          <a:cs typeface="Calibri"/>
                        </a:rPr>
                        <a:t>No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Calibri"/>
                        </a:rPr>
                        <a:t>46/8101.2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Calibri"/>
                        </a:rPr>
                        <a:t>18/3422.7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</a:rPr>
                        <a:t>5.7 (4.3-7.6)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</a:rPr>
                        <a:t>5.3 (3.3-8.3)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</a:rPr>
                        <a:t>Ref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</a:rPr>
                        <a:t>1.0 (0.56-1.7)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0.905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endParaRPr lang="en-IE" sz="1200" kern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endParaRPr lang="en-IE" sz="12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7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Calibri"/>
                          <a:ea typeface="Calibri"/>
                          <a:cs typeface="Calibri"/>
                        </a:rPr>
                        <a:t>Hep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 B co-infection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Calibri"/>
                          <a:ea typeface="Calibri"/>
                          <a:cs typeface="Calibri"/>
                        </a:rPr>
                        <a:t>No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Calibri"/>
                        </a:rPr>
                        <a:t>62/10533.2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0/133.9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5.9 (4.6-7.5)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0.0 </a:t>
                      </a:r>
                      <a:r>
                        <a:rPr lang="en-US" sz="1200" dirty="0" smtClean="0">
                          <a:latin typeface="Calibri"/>
                          <a:ea typeface="Calibri"/>
                          <a:cs typeface="Calibri"/>
                        </a:rPr>
                        <a:t>(---)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Calibri"/>
                        </a:rPr>
                        <a:t>Not</a:t>
                      </a:r>
                      <a:r>
                        <a:rPr lang="en-US" sz="1200" baseline="0" dirty="0" smtClean="0">
                          <a:latin typeface="Calibri"/>
                          <a:ea typeface="Calibri"/>
                          <a:cs typeface="Calibri"/>
                        </a:rPr>
                        <a:t> calculable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200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endParaRPr lang="en-IE" sz="1200" kern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endParaRPr lang="en-IE" sz="12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490" marR="49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35896" y="6492875"/>
            <a:ext cx="2133600" cy="365125"/>
          </a:xfrm>
        </p:spPr>
        <p:txBody>
          <a:bodyPr/>
          <a:lstStyle/>
          <a:p>
            <a:pPr algn="ctr"/>
            <a:fld id="{2C734B92-F262-4200-95C8-A152FA895302}" type="slidenum">
              <a:rPr lang="en-IE" smtClean="0"/>
              <a:pPr algn="ctr"/>
              <a:t>19</a:t>
            </a:fld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1429200"/>
            <a:ext cx="7992888" cy="4045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IE" sz="2000" b="1" dirty="0" smtClean="0">
                <a:solidFill>
                  <a:schemeClr val="accent1"/>
                </a:solidFill>
                <a:ea typeface="SimSun" pitchFamily="2" charset="-122"/>
                <a:cs typeface="Calibri" pitchFamily="34" charset="0"/>
              </a:rPr>
              <a:t>Acute </a:t>
            </a:r>
            <a:r>
              <a:rPr lang="en-IE" sz="2000" dirty="0">
                <a:solidFill>
                  <a:schemeClr val="accent1"/>
                </a:solidFill>
                <a:ea typeface="SimSun" pitchFamily="2" charset="-122"/>
                <a:cs typeface="Calibri" pitchFamily="34" charset="0"/>
              </a:rPr>
              <a:t>and</a:t>
            </a:r>
            <a:r>
              <a:rPr lang="en-IE" sz="2000" b="1" dirty="0">
                <a:solidFill>
                  <a:schemeClr val="accent1"/>
                </a:solidFill>
                <a:ea typeface="SimSun" pitchFamily="2" charset="-122"/>
                <a:cs typeface="Calibri" pitchFamily="34" charset="0"/>
              </a:rPr>
              <a:t> Chronic </a:t>
            </a:r>
            <a:r>
              <a:rPr lang="en-IE" sz="2000" b="1" dirty="0" smtClean="0">
                <a:solidFill>
                  <a:schemeClr val="accent1"/>
                </a:solidFill>
                <a:ea typeface="SimSun" pitchFamily="2" charset="-122"/>
                <a:cs typeface="Calibri" pitchFamily="34" charset="0"/>
              </a:rPr>
              <a:t>s</a:t>
            </a:r>
            <a:r>
              <a:rPr lang="en-IE" sz="2000" dirty="0" smtClean="0">
                <a:solidFill>
                  <a:schemeClr val="accent1"/>
                </a:solidFill>
                <a:ea typeface="SimSun" pitchFamily="2" charset="-122"/>
                <a:cs typeface="Calibri" pitchFamily="34" charset="0"/>
              </a:rPr>
              <a:t>tages, with natural </a:t>
            </a:r>
            <a:r>
              <a:rPr lang="en-IE" sz="2000" dirty="0">
                <a:solidFill>
                  <a:schemeClr val="accent1"/>
                </a:solidFill>
                <a:ea typeface="SimSun" pitchFamily="2" charset="-122"/>
                <a:cs typeface="Calibri" pitchFamily="34" charset="0"/>
              </a:rPr>
              <a:t>history still imperfectly </a:t>
            </a:r>
            <a:r>
              <a:rPr lang="en-IE" sz="2000" dirty="0" smtClean="0">
                <a:solidFill>
                  <a:schemeClr val="accent1"/>
                </a:solidFill>
                <a:ea typeface="SimSun" pitchFamily="2" charset="-122"/>
                <a:cs typeface="Calibri" pitchFamily="34" charset="0"/>
              </a:rPr>
              <a:t>understood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IE" sz="2000" dirty="0" smtClean="0">
                <a:solidFill>
                  <a:schemeClr val="accent1"/>
                </a:solidFill>
                <a:ea typeface="SimSun" pitchFamily="2" charset="-122"/>
                <a:cs typeface="Calibri" pitchFamily="34" charset="0"/>
              </a:rPr>
              <a:t>Signs </a:t>
            </a:r>
            <a:r>
              <a:rPr lang="en-IE" sz="2000" dirty="0">
                <a:solidFill>
                  <a:schemeClr val="accent1"/>
                </a:solidFill>
                <a:ea typeface="SimSun" pitchFamily="2" charset="-122"/>
                <a:cs typeface="Calibri" pitchFamily="34" charset="0"/>
              </a:rPr>
              <a:t>of liver disease (cirrhosis, </a:t>
            </a:r>
            <a:r>
              <a:rPr lang="en-IE" sz="2000" dirty="0" smtClean="0">
                <a:solidFill>
                  <a:schemeClr val="accent1"/>
                </a:solidFill>
                <a:ea typeface="SimSun" pitchFamily="2" charset="-122"/>
                <a:cs typeface="Calibri" pitchFamily="34" charset="0"/>
              </a:rPr>
              <a:t>hepatocellular carcinoma </a:t>
            </a:r>
            <a:r>
              <a:rPr lang="en-IE" sz="2000" dirty="0">
                <a:solidFill>
                  <a:schemeClr val="accent1"/>
                </a:solidFill>
                <a:ea typeface="SimSun" pitchFamily="2" charset="-122"/>
                <a:cs typeface="Calibri" pitchFamily="34" charset="0"/>
              </a:rPr>
              <a:t>and </a:t>
            </a:r>
            <a:r>
              <a:rPr lang="en-IE" sz="2000" dirty="0" smtClean="0">
                <a:solidFill>
                  <a:schemeClr val="accent1"/>
                </a:solidFill>
                <a:ea typeface="SimSun" pitchFamily="2" charset="-122"/>
                <a:cs typeface="Calibri" pitchFamily="34" charset="0"/>
              </a:rPr>
              <a:t>liver-related death) </a:t>
            </a:r>
            <a:r>
              <a:rPr lang="en-IE" sz="2000" dirty="0">
                <a:solidFill>
                  <a:schemeClr val="accent1"/>
                </a:solidFill>
                <a:ea typeface="SimSun" pitchFamily="2" charset="-122"/>
                <a:cs typeface="Calibri" pitchFamily="34" charset="0"/>
              </a:rPr>
              <a:t>take </a:t>
            </a:r>
            <a:r>
              <a:rPr lang="en-IE" sz="2000" b="1" dirty="0">
                <a:solidFill>
                  <a:schemeClr val="accent1"/>
                </a:solidFill>
                <a:ea typeface="SimSun" pitchFamily="2" charset="-122"/>
                <a:cs typeface="Calibri" pitchFamily="34" charset="0"/>
              </a:rPr>
              <a:t>many decades to develop 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IE" sz="2000" b="1" dirty="0" smtClean="0">
                <a:solidFill>
                  <a:schemeClr val="accent1"/>
                </a:solidFill>
                <a:ea typeface="SimSun" pitchFamily="2" charset="-122"/>
                <a:cs typeface="Calibri" pitchFamily="34" charset="0"/>
              </a:rPr>
              <a:t>Cirrhosis </a:t>
            </a:r>
            <a:r>
              <a:rPr lang="en-IE" sz="2000" b="1" dirty="0">
                <a:solidFill>
                  <a:schemeClr val="accent1"/>
                </a:solidFill>
                <a:ea typeface="SimSun" pitchFamily="2" charset="-122"/>
                <a:cs typeface="Calibri" pitchFamily="34" charset="0"/>
              </a:rPr>
              <a:t>rates </a:t>
            </a:r>
            <a:r>
              <a:rPr lang="en-IE" sz="2000" b="1" dirty="0" smtClean="0">
                <a:solidFill>
                  <a:schemeClr val="accent1"/>
                </a:solidFill>
                <a:ea typeface="SimSun" pitchFamily="2" charset="-122"/>
                <a:cs typeface="Calibri" pitchFamily="34" charset="0"/>
              </a:rPr>
              <a:t>-</a:t>
            </a:r>
            <a:r>
              <a:rPr lang="en-IE" sz="2000" dirty="0" smtClean="0">
                <a:solidFill>
                  <a:schemeClr val="accent1"/>
                </a:solidFill>
                <a:ea typeface="SimSun" pitchFamily="2" charset="-122"/>
                <a:cs typeface="Calibri" pitchFamily="34" charset="0"/>
              </a:rPr>
              <a:t>typically </a:t>
            </a:r>
            <a:r>
              <a:rPr lang="en-IE" sz="2000" dirty="0">
                <a:solidFill>
                  <a:schemeClr val="accent1"/>
                </a:solidFill>
                <a:ea typeface="SimSun" pitchFamily="2" charset="-122"/>
                <a:cs typeface="Calibri" pitchFamily="34" charset="0"/>
              </a:rPr>
              <a:t>5-20% after 20 </a:t>
            </a:r>
            <a:r>
              <a:rPr lang="en-IE" sz="2000" dirty="0" smtClean="0">
                <a:solidFill>
                  <a:schemeClr val="accent1"/>
                </a:solidFill>
                <a:ea typeface="SimSun" pitchFamily="2" charset="-122"/>
                <a:cs typeface="Calibri" pitchFamily="34" charset="0"/>
              </a:rPr>
              <a:t>years</a:t>
            </a:r>
            <a:endParaRPr lang="en-IE" sz="2000" dirty="0">
              <a:solidFill>
                <a:schemeClr val="accent1"/>
              </a:solidFill>
              <a:ea typeface="SimSun" pitchFamily="2" charset="-122"/>
              <a:cs typeface="Calibri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IE" sz="2000" b="1" dirty="0" smtClean="0">
                <a:solidFill>
                  <a:schemeClr val="accent1"/>
                </a:solidFill>
                <a:ea typeface="SimSun" pitchFamily="2" charset="-122"/>
                <a:cs typeface="Calibri" pitchFamily="34" charset="0"/>
              </a:rPr>
              <a:t>Risk groups in developed countries</a:t>
            </a:r>
            <a:r>
              <a:rPr lang="en-IE" sz="2000" dirty="0" smtClean="0">
                <a:solidFill>
                  <a:schemeClr val="accent1"/>
                </a:solidFill>
                <a:ea typeface="SimSun" pitchFamily="2" charset="-122"/>
                <a:cs typeface="Calibri" pitchFamily="34" charset="0"/>
              </a:rPr>
              <a:t>; IDU; people infected through unscreened blood products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IE" sz="2000" b="1" dirty="0" smtClean="0">
                <a:solidFill>
                  <a:schemeClr val="accent1"/>
                </a:solidFill>
                <a:ea typeface="SimSun" pitchFamily="2" charset="-122"/>
                <a:cs typeface="Calibri" pitchFamily="34" charset="0"/>
              </a:rPr>
              <a:t>Antiviral treatment options </a:t>
            </a:r>
            <a:r>
              <a:rPr lang="en-IE" sz="2000" dirty="0" smtClean="0">
                <a:solidFill>
                  <a:schemeClr val="accent1"/>
                </a:solidFill>
                <a:ea typeface="SimSun" pitchFamily="2" charset="-122"/>
                <a:cs typeface="Calibri" pitchFamily="34" charset="0"/>
              </a:rPr>
              <a:t>have evolved (success measured as sustained </a:t>
            </a:r>
            <a:r>
              <a:rPr lang="en-IE" sz="2000" dirty="0" err="1" smtClean="0">
                <a:solidFill>
                  <a:schemeClr val="accent1"/>
                </a:solidFill>
                <a:ea typeface="SimSun" pitchFamily="2" charset="-122"/>
                <a:cs typeface="Calibri" pitchFamily="34" charset="0"/>
              </a:rPr>
              <a:t>virological</a:t>
            </a:r>
            <a:r>
              <a:rPr lang="en-IE" sz="2000" dirty="0" smtClean="0">
                <a:solidFill>
                  <a:schemeClr val="accent1"/>
                </a:solidFill>
                <a:ea typeface="SimSun" pitchFamily="2" charset="-122"/>
                <a:cs typeface="Calibri" pitchFamily="34" charset="0"/>
              </a:rPr>
              <a:t> response (</a:t>
            </a:r>
            <a:r>
              <a:rPr lang="en-IE" sz="2000" b="1" dirty="0" smtClean="0">
                <a:solidFill>
                  <a:schemeClr val="accent1"/>
                </a:solidFill>
                <a:ea typeface="SimSun" pitchFamily="2" charset="-122"/>
                <a:cs typeface="Calibri" pitchFamily="34" charset="0"/>
              </a:rPr>
              <a:t>SVR</a:t>
            </a:r>
            <a:r>
              <a:rPr lang="en-IE" sz="2000" dirty="0" smtClean="0">
                <a:solidFill>
                  <a:schemeClr val="accent1"/>
                </a:solidFill>
                <a:ea typeface="SimSun" pitchFamily="2" charset="-122"/>
                <a:cs typeface="Calibri" pitchFamily="34" charset="0"/>
              </a:rPr>
              <a:t>))</a:t>
            </a:r>
          </a:p>
        </p:txBody>
      </p:sp>
      <p:sp>
        <p:nvSpPr>
          <p:cNvPr id="6" name="Rectangle 5"/>
          <p:cNvSpPr/>
          <p:nvPr/>
        </p:nvSpPr>
        <p:spPr>
          <a:xfrm>
            <a:off x="2627784" y="476672"/>
            <a:ext cx="3960440" cy="653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</a:pPr>
            <a:r>
              <a:rPr lang="en-IE" sz="3200" b="1" dirty="0" smtClean="0">
                <a:solidFill>
                  <a:schemeClr val="accent1"/>
                </a:solidFill>
                <a:ea typeface="SimSun" pitchFamily="2" charset="-122"/>
                <a:cs typeface="Calibri" pitchFamily="34" charset="0"/>
              </a:rPr>
              <a:t>HCV infection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63888" y="6309320"/>
            <a:ext cx="2133600" cy="365125"/>
          </a:xfrm>
        </p:spPr>
        <p:txBody>
          <a:bodyPr/>
          <a:lstStyle/>
          <a:p>
            <a:pPr algn="ctr"/>
            <a:fld id="{2C734B92-F262-4200-95C8-A152FA895302}" type="slidenum">
              <a:rPr lang="en-IE" smtClean="0"/>
              <a:pPr algn="ctr"/>
              <a:t>2</a:t>
            </a:fld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92" y="620688"/>
            <a:ext cx="3681842" cy="621773"/>
          </a:xfr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14000"/>
              </a:lnSpc>
              <a:spcAft>
                <a:spcPts val="600"/>
              </a:spcAft>
            </a:pPr>
            <a:r>
              <a:rPr lang="en-GB" sz="3200" b="1" dirty="0" smtClean="0">
                <a:solidFill>
                  <a:schemeClr val="accent1"/>
                </a:solidFill>
                <a:ea typeface="Calibri" pitchFamily="34" charset="0"/>
                <a:cs typeface="Calibri" pitchFamily="34" charset="0"/>
              </a:rPr>
              <a:t>Anti-D  77-79 Cohort</a:t>
            </a:r>
            <a:endParaRPr lang="en-IE" sz="3200" b="1" dirty="0" smtClean="0">
              <a:solidFill>
                <a:schemeClr val="accent1"/>
              </a:solidFill>
              <a:latin typeface="+mn-lt"/>
              <a:ea typeface="SimSun" pitchFamily="2" charset="-122"/>
              <a:cs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1700808"/>
            <a:ext cx="770485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IE" sz="2000" dirty="0" smtClean="0">
                <a:solidFill>
                  <a:schemeClr val="accent1"/>
                </a:solidFill>
                <a:ea typeface="SimSun" pitchFamily="2" charset="-122"/>
                <a:cs typeface="Calibri" pitchFamily="34" charset="0"/>
              </a:rPr>
              <a:t>Group of women infected postpartum </a:t>
            </a:r>
          </a:p>
          <a:p>
            <a:pPr eaLnBrk="0" fontAlgn="base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IE" sz="2000" dirty="0" smtClean="0">
                <a:solidFill>
                  <a:schemeClr val="accent1"/>
                </a:solidFill>
                <a:ea typeface="SimSun" pitchFamily="2" charset="-122"/>
                <a:cs typeface="Calibri" pitchFamily="34" charset="0"/>
              </a:rPr>
              <a:t>Via contaminated Anti-D immunoglobulin sourced from a </a:t>
            </a:r>
            <a:r>
              <a:rPr lang="en-IE" sz="2000" b="1" dirty="0" smtClean="0">
                <a:solidFill>
                  <a:schemeClr val="accent1"/>
                </a:solidFill>
                <a:ea typeface="SimSun" pitchFamily="2" charset="-122"/>
                <a:cs typeface="Calibri" pitchFamily="34" charset="0"/>
              </a:rPr>
              <a:t>single </a:t>
            </a:r>
            <a:r>
              <a:rPr lang="en-IE" sz="2000" b="1" dirty="0" err="1" smtClean="0">
                <a:solidFill>
                  <a:schemeClr val="accent1"/>
                </a:solidFill>
                <a:ea typeface="SimSun" pitchFamily="2" charset="-122"/>
                <a:cs typeface="Calibri" pitchFamily="34" charset="0"/>
              </a:rPr>
              <a:t>donor</a:t>
            </a:r>
            <a:r>
              <a:rPr lang="en-IE" sz="2000" baseline="30000" dirty="0" err="1" smtClean="0">
                <a:solidFill>
                  <a:schemeClr val="accent1"/>
                </a:solidFill>
                <a:ea typeface="SimSun" pitchFamily="2" charset="-122"/>
                <a:cs typeface="Calibri" pitchFamily="34" charset="0"/>
              </a:rPr>
              <a:t>a</a:t>
            </a:r>
            <a:endParaRPr lang="en-IE" sz="2000" baseline="30000" dirty="0" smtClean="0">
              <a:solidFill>
                <a:schemeClr val="accent1"/>
              </a:solidFill>
              <a:ea typeface="SimSun" pitchFamily="2" charset="-122"/>
              <a:cs typeface="Calibri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IE" sz="2000" dirty="0" smtClean="0">
                <a:solidFill>
                  <a:schemeClr val="accent1"/>
                </a:solidFill>
                <a:ea typeface="SimSun" pitchFamily="2" charset="-122"/>
                <a:cs typeface="Calibri" pitchFamily="34" charset="0"/>
              </a:rPr>
              <a:t>Infected between </a:t>
            </a:r>
            <a:r>
              <a:rPr lang="en-IE" sz="2000" b="1" dirty="0" smtClean="0">
                <a:solidFill>
                  <a:schemeClr val="accent1"/>
                </a:solidFill>
                <a:ea typeface="SimSun" pitchFamily="2" charset="-122"/>
                <a:cs typeface="Calibri" pitchFamily="34" charset="0"/>
              </a:rPr>
              <a:t>1977-1979</a:t>
            </a:r>
          </a:p>
          <a:p>
            <a:pPr eaLnBrk="0" fontAlgn="base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IE" sz="2000" dirty="0" smtClean="0">
                <a:solidFill>
                  <a:schemeClr val="accent1"/>
                </a:solidFill>
                <a:ea typeface="SimSun" pitchFamily="2" charset="-122"/>
                <a:cs typeface="Calibri" pitchFamily="34" charset="0"/>
              </a:rPr>
              <a:t>After 17 years, </a:t>
            </a:r>
            <a:r>
              <a:rPr lang="en-IE" sz="2000" b="1" dirty="0" smtClean="0">
                <a:solidFill>
                  <a:schemeClr val="accent1"/>
                </a:solidFill>
                <a:ea typeface="SimSun" pitchFamily="2" charset="-122"/>
                <a:cs typeface="Calibri" pitchFamily="34" charset="0"/>
              </a:rPr>
              <a:t>2% had </a:t>
            </a:r>
            <a:r>
              <a:rPr lang="en-IE" sz="2000" dirty="0" smtClean="0">
                <a:solidFill>
                  <a:schemeClr val="accent1"/>
                </a:solidFill>
                <a:ea typeface="SimSun" pitchFamily="2" charset="-122"/>
                <a:cs typeface="Calibri" pitchFamily="34" charset="0"/>
              </a:rPr>
              <a:t>developed </a:t>
            </a:r>
            <a:r>
              <a:rPr lang="en-IE" sz="2000" b="1" dirty="0" err="1" smtClean="0">
                <a:solidFill>
                  <a:schemeClr val="accent1"/>
                </a:solidFill>
                <a:ea typeface="SimSun" pitchFamily="2" charset="-122"/>
                <a:cs typeface="Calibri" pitchFamily="34" charset="0"/>
              </a:rPr>
              <a:t>cirrhosis</a:t>
            </a:r>
            <a:r>
              <a:rPr lang="en-IE" sz="2000" baseline="30000" dirty="0" err="1" smtClean="0">
                <a:solidFill>
                  <a:schemeClr val="accent1"/>
                </a:solidFill>
                <a:ea typeface="SimSun" pitchFamily="2" charset="-122"/>
                <a:cs typeface="Calibri" pitchFamily="34" charset="0"/>
              </a:rPr>
              <a:t>b</a:t>
            </a:r>
            <a:endParaRPr lang="en-IE" sz="2000" baseline="30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07904" y="6309320"/>
            <a:ext cx="2133600" cy="365125"/>
          </a:xfrm>
        </p:spPr>
        <p:txBody>
          <a:bodyPr/>
          <a:lstStyle/>
          <a:p>
            <a:pPr algn="ctr"/>
            <a:fld id="{2C734B92-F262-4200-95C8-A152FA895302}" type="slidenum">
              <a:rPr lang="en-IE" smtClean="0"/>
              <a:pPr algn="ctr"/>
              <a:t>3</a:t>
            </a:fld>
            <a:endParaRPr lang="en-IE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5877272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dirty="0" smtClean="0">
                <a:solidFill>
                  <a:schemeClr val="accent1"/>
                </a:solidFill>
                <a:ea typeface="SimSun" pitchFamily="2" charset="-122"/>
                <a:cs typeface="Calibri" pitchFamily="34" charset="0"/>
              </a:rPr>
              <a:t>a) McGee et al. Department of Health and Children; 2000</a:t>
            </a:r>
          </a:p>
          <a:p>
            <a:r>
              <a:rPr lang="en-IE" sz="1600" dirty="0" smtClean="0">
                <a:solidFill>
                  <a:schemeClr val="accent1"/>
                </a:solidFill>
                <a:ea typeface="SimSun" pitchFamily="2" charset="-122"/>
                <a:cs typeface="Calibri" pitchFamily="34" charset="0"/>
              </a:rPr>
              <a:t>b) Kenny-Walsh et al NEJM 1999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200" b="1" dirty="0" smtClean="0">
                <a:solidFill>
                  <a:schemeClr val="accent1"/>
                </a:solidFill>
                <a:ea typeface="Calibri" pitchFamily="34" charset="0"/>
                <a:cs typeface="Calibri" pitchFamily="34" charset="0"/>
              </a:rPr>
              <a:t>Objectives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4B92-F262-4200-95C8-A152FA895302}" type="slidenum">
              <a:rPr lang="en-IE" smtClean="0"/>
              <a:pPr/>
              <a:t>4</a:t>
            </a:fld>
            <a:endParaRPr lang="en-IE"/>
          </a:p>
        </p:txBody>
      </p:sp>
      <p:sp>
        <p:nvSpPr>
          <p:cNvPr id="4" name="TextBox 3"/>
          <p:cNvSpPr txBox="1"/>
          <p:nvPr/>
        </p:nvSpPr>
        <p:spPr>
          <a:xfrm>
            <a:off x="395536" y="1988840"/>
            <a:ext cx="792088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GB" sz="2000" dirty="0" smtClean="0">
                <a:solidFill>
                  <a:schemeClr val="accent1"/>
                </a:solidFill>
                <a:ea typeface="Calibri" pitchFamily="34" charset="0"/>
                <a:cs typeface="Calibri" pitchFamily="34" charset="0"/>
              </a:rPr>
              <a:t>To describe the history of liver-related disease in the </a:t>
            </a:r>
            <a:r>
              <a:rPr lang="en-GB" sz="2000" b="1" dirty="0" smtClean="0">
                <a:solidFill>
                  <a:schemeClr val="accent1"/>
                </a:solidFill>
                <a:ea typeface="Calibri" pitchFamily="34" charset="0"/>
                <a:cs typeface="Calibri" pitchFamily="34" charset="0"/>
              </a:rPr>
              <a:t>Anti-D  77-79 Cohort </a:t>
            </a:r>
            <a:r>
              <a:rPr lang="en-GB" sz="2000" dirty="0" smtClean="0">
                <a:solidFill>
                  <a:schemeClr val="accent1"/>
                </a:solidFill>
                <a:ea typeface="Calibri" pitchFamily="34" charset="0"/>
                <a:cs typeface="Calibri" pitchFamily="34" charset="0"/>
              </a:rPr>
              <a:t>after c.36 years of infection</a:t>
            </a:r>
            <a:endParaRPr lang="en-IE" sz="2000" dirty="0" smtClean="0">
              <a:solidFill>
                <a:schemeClr val="accent1"/>
              </a:solidFill>
              <a:cs typeface="Arial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GB" sz="2000" dirty="0" smtClean="0">
                <a:solidFill>
                  <a:schemeClr val="accent1"/>
                </a:solidFill>
                <a:ea typeface="Calibri" pitchFamily="34" charset="0"/>
                <a:cs typeface="Calibri" pitchFamily="34" charset="0"/>
              </a:rPr>
              <a:t>To describe the </a:t>
            </a:r>
            <a:r>
              <a:rPr lang="en-GB" sz="2000" b="1" dirty="0" smtClean="0">
                <a:solidFill>
                  <a:schemeClr val="accent1"/>
                </a:solidFill>
                <a:ea typeface="Calibri" pitchFamily="34" charset="0"/>
                <a:cs typeface="Calibri" pitchFamily="34" charset="0"/>
              </a:rPr>
              <a:t>outcomes of antiviral treatment</a:t>
            </a:r>
            <a:endParaRPr lang="en-IE" sz="2000" dirty="0" smtClean="0">
              <a:solidFill>
                <a:schemeClr val="accent1"/>
              </a:solidFill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GB" sz="2000" dirty="0" smtClean="0">
                <a:solidFill>
                  <a:schemeClr val="accent1"/>
                </a:solidFill>
                <a:ea typeface="Calibri" pitchFamily="34" charset="0"/>
                <a:cs typeface="Calibri" pitchFamily="34" charset="0"/>
              </a:rPr>
              <a:t>To examine the </a:t>
            </a:r>
            <a:r>
              <a:rPr lang="en-GB" sz="2000" b="1" dirty="0" smtClean="0">
                <a:solidFill>
                  <a:schemeClr val="accent1"/>
                </a:solidFill>
                <a:ea typeface="Calibri" pitchFamily="34" charset="0"/>
                <a:cs typeface="Calibri" pitchFamily="34" charset="0"/>
              </a:rPr>
              <a:t>effect of selected factors </a:t>
            </a:r>
            <a:r>
              <a:rPr lang="en-GB" sz="2000" dirty="0" smtClean="0">
                <a:solidFill>
                  <a:schemeClr val="accent1"/>
                </a:solidFill>
                <a:ea typeface="Calibri" pitchFamily="34" charset="0"/>
                <a:cs typeface="Calibri" pitchFamily="34" charset="0"/>
              </a:rPr>
              <a:t>on disease progression</a:t>
            </a:r>
            <a:endParaRPr lang="en-IE" sz="2000" dirty="0" smtClean="0">
              <a:solidFill>
                <a:schemeClr val="accent1"/>
              </a:solidFill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GB" sz="2000" dirty="0" smtClean="0">
                <a:solidFill>
                  <a:schemeClr val="accent1"/>
                </a:solidFill>
                <a:ea typeface="Calibri" pitchFamily="34" charset="0"/>
                <a:cs typeface="Calibri" pitchFamily="34" charset="0"/>
              </a:rPr>
              <a:t>To provide information for the </a:t>
            </a:r>
            <a:r>
              <a:rPr lang="en-GB" sz="2000" b="1" dirty="0" smtClean="0">
                <a:solidFill>
                  <a:schemeClr val="accent1"/>
                </a:solidFill>
                <a:ea typeface="Calibri" pitchFamily="34" charset="0"/>
                <a:cs typeface="Calibri" pitchFamily="34" charset="0"/>
              </a:rPr>
              <a:t>planning </a:t>
            </a:r>
            <a:r>
              <a:rPr lang="en-GB" sz="2000" dirty="0" smtClean="0">
                <a:solidFill>
                  <a:schemeClr val="accent1"/>
                </a:solidFill>
                <a:ea typeface="Calibri" pitchFamily="34" charset="0"/>
                <a:cs typeface="Calibri" pitchFamily="34" charset="0"/>
              </a:rPr>
              <a:t>of health services</a:t>
            </a:r>
            <a:endParaRPr lang="en-I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404664"/>
            <a:ext cx="8856984" cy="5928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</a:pPr>
            <a:r>
              <a:rPr lang="en-IE" sz="3200" b="1" dirty="0" smtClean="0">
                <a:solidFill>
                  <a:schemeClr val="accent1"/>
                </a:solidFill>
              </a:rPr>
              <a:t>Cohort study among Anti-D HCV infected women</a:t>
            </a:r>
          </a:p>
          <a:p>
            <a:pPr algn="ctr" eaLnBrk="0" fontAlgn="base" hangingPunct="0"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</a:pPr>
            <a:endParaRPr lang="en-IE" sz="2000" b="1" dirty="0" smtClean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  <a:spcAft>
                <a:spcPts val="900"/>
              </a:spcAft>
              <a:buFont typeface="Arial" pitchFamily="34" charset="0"/>
              <a:buChar char="•"/>
            </a:pPr>
            <a:r>
              <a:rPr lang="en-IE" sz="2000" b="1" dirty="0" smtClean="0">
                <a:solidFill>
                  <a:schemeClr val="accent1"/>
                </a:solidFill>
              </a:rPr>
              <a:t>Longitudinal</a:t>
            </a:r>
            <a:r>
              <a:rPr lang="en-IE" sz="2000" dirty="0" smtClean="0">
                <a:solidFill>
                  <a:schemeClr val="accent1"/>
                </a:solidFill>
              </a:rPr>
              <a:t> study (</a:t>
            </a:r>
            <a:r>
              <a:rPr lang="en-IE" sz="2000" b="1" dirty="0" smtClean="0">
                <a:solidFill>
                  <a:schemeClr val="accent1"/>
                </a:solidFill>
                <a:ea typeface="SimSun" pitchFamily="2" charset="-122"/>
                <a:cs typeface="Calibri" pitchFamily="34" charset="0"/>
              </a:rPr>
              <a:t>Retrospective-Prospective </a:t>
            </a:r>
            <a:r>
              <a:rPr lang="en-IE" sz="2000" b="1" dirty="0" smtClean="0">
                <a:solidFill>
                  <a:schemeClr val="accent1"/>
                </a:solidFill>
              </a:rPr>
              <a:t>design</a:t>
            </a:r>
            <a:r>
              <a:rPr lang="en-IE" sz="2000" dirty="0" smtClean="0">
                <a:solidFill>
                  <a:schemeClr val="accent1"/>
                </a:solidFill>
              </a:rPr>
              <a:t>)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kumimoji="0" lang="en-IE" sz="20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ea typeface="Calibri" pitchFamily="34" charset="0"/>
                <a:cs typeface="Calibri" pitchFamily="34" charset="0"/>
              </a:rPr>
              <a:t>Database established </a:t>
            </a:r>
            <a:r>
              <a:rPr kumimoji="0" lang="en-IE" sz="200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ea typeface="Calibri" pitchFamily="34" charset="0"/>
                <a:cs typeface="Calibri" pitchFamily="34" charset="0"/>
              </a:rPr>
              <a:t>by HPSC in </a:t>
            </a:r>
            <a:r>
              <a:rPr kumimoji="0" lang="en-IE" sz="20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ea typeface="Calibri" pitchFamily="34" charset="0"/>
                <a:cs typeface="Calibri" pitchFamily="34" charset="0"/>
              </a:rPr>
              <a:t>2004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IE" sz="2000" dirty="0" smtClean="0">
                <a:solidFill>
                  <a:schemeClr val="accent1"/>
                </a:solidFill>
                <a:ea typeface="SimSun" pitchFamily="2" charset="-122"/>
                <a:cs typeface="Calibri" pitchFamily="34" charset="0"/>
              </a:rPr>
              <a:t>Baseline data collected in 2005, and additional data at four time points since (to end 2013) 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IE" sz="2000" dirty="0" smtClean="0">
                <a:solidFill>
                  <a:schemeClr val="accent1"/>
                </a:solidFill>
                <a:ea typeface="SimSun" pitchFamily="2" charset="-122"/>
                <a:cs typeface="Calibri" pitchFamily="34" charset="0"/>
              </a:rPr>
              <a:t>Data extracted </a:t>
            </a:r>
            <a:r>
              <a:rPr lang="en-IE" sz="2000" b="1" dirty="0" smtClean="0">
                <a:solidFill>
                  <a:schemeClr val="accent1"/>
                </a:solidFill>
                <a:ea typeface="SimSun" pitchFamily="2" charset="-122"/>
                <a:cs typeface="Calibri" pitchFamily="34" charset="0"/>
              </a:rPr>
              <a:t>from medical records </a:t>
            </a:r>
            <a:r>
              <a:rPr lang="en-IE" sz="2000" dirty="0" smtClean="0">
                <a:solidFill>
                  <a:schemeClr val="accent1"/>
                </a:solidFill>
                <a:ea typeface="SimSun" pitchFamily="2" charset="-122"/>
                <a:cs typeface="Calibri" pitchFamily="34" charset="0"/>
              </a:rPr>
              <a:t>held at designated treatment centres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IE" sz="2000" dirty="0" smtClean="0">
                <a:solidFill>
                  <a:schemeClr val="accent1"/>
                </a:solidFill>
                <a:ea typeface="SimSun" pitchFamily="2" charset="-122"/>
                <a:cs typeface="Calibri" pitchFamily="34" charset="0"/>
              </a:rPr>
              <a:t>Dataset includes: </a:t>
            </a:r>
            <a:r>
              <a:rPr lang="en-IE" sz="2000" b="1" dirty="0" smtClean="0">
                <a:solidFill>
                  <a:schemeClr val="accent1"/>
                </a:solidFill>
                <a:ea typeface="SimSun" pitchFamily="2" charset="-122"/>
                <a:cs typeface="Calibri" pitchFamily="34" charset="0"/>
              </a:rPr>
              <a:t>demographic characteristics; lifestyle factors; clinical signs of disease progression; treatment and outcomes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IE" sz="2000" b="1" dirty="0" smtClean="0">
                <a:solidFill>
                  <a:schemeClr val="accent1"/>
                </a:solidFill>
              </a:rPr>
              <a:t>Outcome</a:t>
            </a:r>
            <a:r>
              <a:rPr lang="en-IE" sz="2000" dirty="0" smtClean="0">
                <a:solidFill>
                  <a:schemeClr val="accent1"/>
                </a:solidFill>
              </a:rPr>
              <a:t> measures:  </a:t>
            </a:r>
            <a:r>
              <a:rPr lang="en-IE" sz="2000" b="1" dirty="0" smtClean="0">
                <a:solidFill>
                  <a:schemeClr val="accent1"/>
                </a:solidFill>
              </a:rPr>
              <a:t>Cirrhosis</a:t>
            </a:r>
            <a:r>
              <a:rPr lang="en-IE" sz="2000" dirty="0" smtClean="0">
                <a:solidFill>
                  <a:schemeClr val="accent1"/>
                </a:solidFill>
              </a:rPr>
              <a:t>, </a:t>
            </a:r>
            <a:r>
              <a:rPr lang="en-IE" sz="2000" b="1" dirty="0" smtClean="0">
                <a:solidFill>
                  <a:schemeClr val="accent1"/>
                </a:solidFill>
              </a:rPr>
              <a:t>liver-related death</a:t>
            </a:r>
            <a:endParaRPr lang="en-IE" sz="2000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endParaRPr lang="en-IE" sz="2000" b="1" dirty="0" smtClean="0">
              <a:solidFill>
                <a:schemeClr val="accent1"/>
              </a:solidFill>
              <a:ea typeface="SimSun" pitchFamily="2" charset="-122"/>
              <a:cs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35896" y="6492875"/>
            <a:ext cx="2133600" cy="365125"/>
          </a:xfrm>
        </p:spPr>
        <p:txBody>
          <a:bodyPr/>
          <a:lstStyle/>
          <a:p>
            <a:pPr algn="ctr"/>
            <a:fld id="{2C734B92-F262-4200-95C8-A152FA895302}" type="slidenum">
              <a:rPr lang="en-IE" smtClean="0"/>
              <a:pPr algn="ctr"/>
              <a:t>5</a:t>
            </a:fld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r>
              <a:rPr lang="en-IE" sz="3200" b="1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Data </a:t>
            </a:r>
            <a:r>
              <a:rPr lang="en-IE" sz="3200" b="1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analyses</a:t>
            </a:r>
            <a:endParaRPr lang="en-IE" sz="3200" b="1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1916832"/>
            <a:ext cx="8352928" cy="274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  <a:spcAft>
                <a:spcPts val="900"/>
              </a:spcAft>
              <a:buFont typeface="Arial" pitchFamily="34" charset="0"/>
              <a:buChar char="•"/>
            </a:pPr>
            <a:r>
              <a:rPr lang="en-IE" sz="2000" dirty="0" smtClean="0">
                <a:solidFill>
                  <a:schemeClr val="accent1"/>
                </a:solidFill>
              </a:rPr>
              <a:t>Described</a:t>
            </a:r>
            <a:r>
              <a:rPr lang="en-IE" sz="2000" b="1" dirty="0" smtClean="0">
                <a:solidFill>
                  <a:schemeClr val="accent1"/>
                </a:solidFill>
              </a:rPr>
              <a:t> characteristics</a:t>
            </a:r>
            <a:r>
              <a:rPr lang="en-IE" sz="2000" dirty="0" smtClean="0">
                <a:solidFill>
                  <a:schemeClr val="accent1"/>
                </a:solidFill>
              </a:rPr>
              <a:t> of the cohort</a:t>
            </a:r>
          </a:p>
          <a:p>
            <a:pPr lvl="1">
              <a:lnSpc>
                <a:spcPct val="150000"/>
              </a:lnSpc>
              <a:spcAft>
                <a:spcPts val="900"/>
              </a:spcAft>
              <a:buFont typeface="Arial" pitchFamily="34" charset="0"/>
              <a:buChar char="•"/>
            </a:pPr>
            <a:r>
              <a:rPr lang="en-IE" sz="2000" dirty="0" smtClean="0">
                <a:solidFill>
                  <a:schemeClr val="accent1"/>
                </a:solidFill>
              </a:rPr>
              <a:t>Reviewed cohort </a:t>
            </a:r>
            <a:r>
              <a:rPr lang="en-IE" sz="2000" b="1" dirty="0" smtClean="0">
                <a:solidFill>
                  <a:schemeClr val="accent1"/>
                </a:solidFill>
              </a:rPr>
              <a:t>treatment history, </a:t>
            </a:r>
            <a:r>
              <a:rPr lang="en-IE" sz="2000" dirty="0" smtClean="0">
                <a:solidFill>
                  <a:schemeClr val="accent1"/>
                </a:solidFill>
              </a:rPr>
              <a:t>and</a:t>
            </a:r>
            <a:r>
              <a:rPr lang="en-IE" sz="2000" b="1" dirty="0" smtClean="0">
                <a:solidFill>
                  <a:schemeClr val="accent1"/>
                </a:solidFill>
              </a:rPr>
              <a:t> calculated % SVR</a:t>
            </a:r>
          </a:p>
          <a:p>
            <a:pPr lvl="1">
              <a:lnSpc>
                <a:spcPct val="150000"/>
              </a:lnSpc>
              <a:spcAft>
                <a:spcPts val="900"/>
              </a:spcAft>
              <a:buFont typeface="Arial" pitchFamily="34" charset="0"/>
              <a:buChar char="•"/>
            </a:pPr>
            <a:r>
              <a:rPr lang="en-IE" sz="2000" dirty="0" smtClean="0">
                <a:solidFill>
                  <a:schemeClr val="accent1"/>
                </a:solidFill>
              </a:rPr>
              <a:t>Calculated </a:t>
            </a:r>
            <a:r>
              <a:rPr lang="en-IE" sz="2000" b="1" dirty="0" smtClean="0">
                <a:solidFill>
                  <a:schemeClr val="accent1"/>
                </a:solidFill>
              </a:rPr>
              <a:t>cumulative incidence </a:t>
            </a:r>
            <a:r>
              <a:rPr lang="en-IE" sz="2000" dirty="0" smtClean="0">
                <a:solidFill>
                  <a:schemeClr val="accent1"/>
                </a:solidFill>
              </a:rPr>
              <a:t>of</a:t>
            </a:r>
            <a:r>
              <a:rPr lang="en-IE" sz="2000" b="1" dirty="0" smtClean="0">
                <a:solidFill>
                  <a:schemeClr val="accent1"/>
                </a:solidFill>
              </a:rPr>
              <a:t> adverse outcomes</a:t>
            </a:r>
          </a:p>
          <a:p>
            <a:pPr lvl="1">
              <a:lnSpc>
                <a:spcPct val="150000"/>
              </a:lnSpc>
              <a:spcAft>
                <a:spcPts val="900"/>
              </a:spcAft>
              <a:buFont typeface="Arial" pitchFamily="34" charset="0"/>
              <a:buChar char="•"/>
            </a:pPr>
            <a:r>
              <a:rPr lang="en-IE" sz="2000" dirty="0" smtClean="0">
                <a:solidFill>
                  <a:schemeClr val="accent1"/>
                </a:solidFill>
              </a:rPr>
              <a:t>Examined the </a:t>
            </a:r>
            <a:r>
              <a:rPr lang="en-IE" sz="2000" b="1" dirty="0" smtClean="0">
                <a:solidFill>
                  <a:schemeClr val="accent1"/>
                </a:solidFill>
              </a:rPr>
              <a:t>factors which affect development of cirrhosis </a:t>
            </a:r>
            <a:r>
              <a:rPr lang="en-IE" sz="2000" dirty="0" smtClean="0">
                <a:solidFill>
                  <a:schemeClr val="accent1"/>
                </a:solidFill>
              </a:rPr>
              <a:t>using </a:t>
            </a:r>
            <a:r>
              <a:rPr lang="en-IE" sz="2000" b="1" dirty="0" err="1" smtClean="0">
                <a:solidFill>
                  <a:schemeClr val="accent1"/>
                </a:solidFill>
              </a:rPr>
              <a:t>cox</a:t>
            </a:r>
            <a:r>
              <a:rPr lang="en-IE" sz="2000" b="1" dirty="0" smtClean="0">
                <a:solidFill>
                  <a:schemeClr val="accent1"/>
                </a:solidFill>
              </a:rPr>
              <a:t> regression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63888" y="6309320"/>
            <a:ext cx="2133600" cy="365125"/>
          </a:xfrm>
        </p:spPr>
        <p:txBody>
          <a:bodyPr/>
          <a:lstStyle/>
          <a:p>
            <a:pPr algn="ctr"/>
            <a:fld id="{2C734B92-F262-4200-95C8-A152FA895302}" type="slidenum">
              <a:rPr lang="en-IE" smtClean="0"/>
              <a:pPr algn="ctr"/>
              <a:t>6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4B92-F262-4200-95C8-A152FA895302}" type="slidenum">
              <a:rPr lang="en-IE" smtClean="0"/>
              <a:pPr/>
              <a:t>7</a:t>
            </a:fld>
            <a:endParaRPr lang="en-IE"/>
          </a:p>
        </p:txBody>
      </p:sp>
      <p:sp>
        <p:nvSpPr>
          <p:cNvPr id="3" name="Rectangle 2"/>
          <p:cNvSpPr/>
          <p:nvPr/>
        </p:nvSpPr>
        <p:spPr>
          <a:xfrm>
            <a:off x="467544" y="620688"/>
            <a:ext cx="828092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E" sz="3200" b="1" dirty="0" smtClean="0">
                <a:solidFill>
                  <a:schemeClr val="accent1"/>
                </a:solidFill>
              </a:rPr>
              <a:t>Study population</a:t>
            </a:r>
            <a:r>
              <a:rPr lang="en-IE" b="1" dirty="0" smtClean="0">
                <a:solidFill>
                  <a:schemeClr val="accent1"/>
                </a:solidFill>
              </a:rPr>
              <a:t/>
            </a:r>
            <a:br>
              <a:rPr lang="en-IE" b="1" dirty="0" smtClean="0">
                <a:solidFill>
                  <a:schemeClr val="accent1"/>
                </a:solidFill>
              </a:rPr>
            </a:br>
            <a:endParaRPr lang="en-IE" b="1" dirty="0" smtClean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IE" sz="2000" b="1" dirty="0" smtClean="0">
                <a:solidFill>
                  <a:schemeClr val="accent1"/>
                </a:solidFill>
                <a:ea typeface="Calibri" pitchFamily="34" charset="0"/>
                <a:cs typeface="Calibri" pitchFamily="34" charset="0"/>
              </a:rPr>
              <a:t>863 women in cohort</a:t>
            </a:r>
            <a:br>
              <a:rPr lang="en-IE" sz="2000" b="1" dirty="0" smtClean="0">
                <a:solidFill>
                  <a:schemeClr val="accent1"/>
                </a:solidFill>
                <a:ea typeface="Calibri" pitchFamily="34" charset="0"/>
                <a:cs typeface="Calibri" pitchFamily="34" charset="0"/>
              </a:rPr>
            </a:br>
            <a:r>
              <a:rPr lang="en-IE" sz="2000" b="1" dirty="0" smtClean="0">
                <a:solidFill>
                  <a:schemeClr val="accent1"/>
                </a:solidFill>
                <a:ea typeface="Calibri" pitchFamily="34" charset="0"/>
                <a:cs typeface="Calibri" pitchFamily="34" charset="0"/>
              </a:rPr>
              <a:t>Database includes  82% (n=682)</a:t>
            </a:r>
            <a:br>
              <a:rPr lang="en-IE" sz="2000" b="1" dirty="0" smtClean="0">
                <a:solidFill>
                  <a:schemeClr val="accent1"/>
                </a:solidFill>
                <a:ea typeface="Calibri" pitchFamily="34" charset="0"/>
                <a:cs typeface="Calibri" pitchFamily="34" charset="0"/>
              </a:rPr>
            </a:br>
            <a:r>
              <a:rPr lang="en-IE" sz="2000" b="1" dirty="0" smtClean="0">
                <a:solidFill>
                  <a:schemeClr val="accent1"/>
                </a:solidFill>
                <a:ea typeface="Calibri" pitchFamily="34" charset="0"/>
                <a:cs typeface="Calibri" pitchFamily="34" charset="0"/>
              </a:rPr>
              <a:t>55% chronically infected (n=374)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IE" sz="2000" b="1" dirty="0" smtClean="0">
              <a:solidFill>
                <a:schemeClr val="accent1"/>
              </a:solidFill>
              <a:ea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accent1"/>
                </a:solidFill>
                <a:ea typeface="Calibri" pitchFamily="34" charset="0"/>
                <a:cs typeface="Calibri" pitchFamily="34" charset="0"/>
              </a:rPr>
              <a:t>Median age at infection 28 years (17-44) </a:t>
            </a:r>
            <a:endParaRPr lang="en-IE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8" cy="1224136"/>
          </a:xfrm>
        </p:spPr>
        <p:txBody>
          <a:bodyPr>
            <a:noAutofit/>
          </a:bodyPr>
          <a:lstStyle/>
          <a:p>
            <a:pPr lvl="0" eaLnBrk="0" fontAlgn="base" hangingPunct="0">
              <a:lnSpc>
                <a:spcPct val="114000"/>
              </a:lnSpc>
              <a:spcAft>
                <a:spcPts val="600"/>
              </a:spcAft>
            </a:pPr>
            <a:r>
              <a:rPr lang="en-IE" sz="3200" b="1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Characteristics </a:t>
            </a:r>
            <a:r>
              <a:rPr lang="en-IE" sz="3200" b="1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of 374 </a:t>
            </a:r>
            <a:r>
              <a:rPr lang="en-IE" sz="3200" b="1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women with </a:t>
            </a:r>
            <a:br>
              <a:rPr lang="en-IE" sz="3200" b="1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r>
              <a:rPr lang="en-IE" sz="3200" b="1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chronic HCV </a:t>
            </a:r>
            <a:r>
              <a:rPr lang="en-IE" sz="3200" b="1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infection, Anti-D Cohort 77-79</a:t>
            </a:r>
            <a:endParaRPr lang="en-IE" sz="3200" b="1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67544" y="1649328"/>
          <a:ext cx="83160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00000"/>
                <a:gridCol w="2016000"/>
              </a:tblGrid>
              <a:tr h="206632">
                <a:tc>
                  <a:txBody>
                    <a:bodyPr/>
                    <a:lstStyle/>
                    <a:p>
                      <a:r>
                        <a:rPr lang="en-IE" dirty="0" smtClean="0"/>
                        <a:t>Characteristic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%</a:t>
                      </a:r>
                      <a:endParaRPr lang="en-IE" dirty="0"/>
                    </a:p>
                  </a:txBody>
                  <a:tcPr anchor="ctr"/>
                </a:tc>
              </a:tr>
              <a:tr h="20663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Genotype 1b</a:t>
                      </a:r>
                      <a:endParaRPr lang="en-IE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100</a:t>
                      </a:r>
                      <a:endParaRPr lang="en-IE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</a:tr>
              <a:tr h="361605">
                <a:tc>
                  <a:txBody>
                    <a:bodyPr/>
                    <a:lstStyle/>
                    <a:p>
                      <a:r>
                        <a:rPr lang="en-IE" sz="18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Proportion infected in 1977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96</a:t>
                      </a:r>
                      <a:endParaRPr lang="en-IE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</a:tr>
              <a:tr h="206632">
                <a:tc>
                  <a:txBody>
                    <a:bodyPr/>
                    <a:lstStyle/>
                    <a:p>
                      <a:r>
                        <a:rPr lang="en-IE" sz="1800" b="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HIV co-infection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800" b="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/>
                </a:tc>
              </a:tr>
              <a:tr h="20663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Hepatitis B co-infection </a:t>
                      </a:r>
                      <a:endParaRPr lang="en-IE" sz="1800" b="0" kern="1200" dirty="0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E" sz="1800" b="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0.5</a:t>
                      </a:r>
                    </a:p>
                  </a:txBody>
                  <a:tcPr anchor="ctr"/>
                </a:tc>
              </a:tr>
              <a:tr h="20663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IE" sz="1800" b="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Diabetes mellitus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E" sz="1800" b="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9.9</a:t>
                      </a:r>
                    </a:p>
                  </a:txBody>
                  <a:tcPr anchor="ctr"/>
                </a:tc>
              </a:tr>
              <a:tr h="20663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IE" sz="1800" b="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Obese/</a:t>
                      </a:r>
                      <a:r>
                        <a:rPr lang="en-IE" sz="1800" b="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overweight</a:t>
                      </a:r>
                      <a:r>
                        <a:rPr lang="en-IE" sz="1800" b="0" kern="1200" baseline="300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IE" sz="1800" b="0" kern="1200" baseline="30000" dirty="0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E" sz="1800" b="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anchor="ctr"/>
                </a:tc>
              </a:tr>
              <a:tr h="20663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IE" sz="1800" b="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Ever smoked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E" sz="1800" b="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anchor="ctr"/>
                </a:tc>
              </a:tr>
              <a:tr h="206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800" b="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Ever high </a:t>
                      </a:r>
                      <a:r>
                        <a:rPr lang="en-IE" sz="1800" b="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alcohol intake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accent1"/>
                          </a:solidFill>
                        </a:rPr>
                        <a:t>5</a:t>
                      </a:r>
                      <a:endParaRPr lang="en-IE" sz="1800" b="0" kern="1200" dirty="0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347864" y="6309320"/>
            <a:ext cx="2133600" cy="365125"/>
          </a:xfrm>
        </p:spPr>
        <p:txBody>
          <a:bodyPr/>
          <a:lstStyle/>
          <a:p>
            <a:pPr algn="ctr"/>
            <a:fld id="{2C734B92-F262-4200-95C8-A152FA895302}" type="slidenum">
              <a:rPr lang="en-IE" smtClean="0"/>
              <a:pPr algn="ctr"/>
              <a:t>8</a:t>
            </a:fld>
            <a:endParaRPr lang="en-IE" dirty="0"/>
          </a:p>
        </p:txBody>
      </p:sp>
      <p:sp>
        <p:nvSpPr>
          <p:cNvPr id="15" name="TextBox 14"/>
          <p:cNvSpPr txBox="1"/>
          <p:nvPr/>
        </p:nvSpPr>
        <p:spPr>
          <a:xfrm>
            <a:off x="179512" y="6381328"/>
            <a:ext cx="2680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400" dirty="0" smtClean="0">
                <a:solidFill>
                  <a:schemeClr val="accent1"/>
                </a:solidFill>
              </a:rPr>
              <a:t>a) Based on 229 observations only</a:t>
            </a:r>
            <a:endParaRPr lang="en-IE" sz="1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651304" cy="1008112"/>
          </a:xfrm>
        </p:spPr>
        <p:txBody>
          <a:bodyPr>
            <a:noAutofit/>
          </a:bodyPr>
          <a:lstStyle/>
          <a:p>
            <a:r>
              <a:rPr lang="en-IE" sz="3200" b="1" dirty="0" smtClean="0">
                <a:solidFill>
                  <a:schemeClr val="accent1"/>
                </a:solidFill>
              </a:rPr>
              <a:t>Antiviral treatment courses and sustained </a:t>
            </a:r>
            <a:r>
              <a:rPr lang="en-IE" sz="3200" b="1" dirty="0" err="1" smtClean="0">
                <a:solidFill>
                  <a:schemeClr val="accent1"/>
                </a:solidFill>
              </a:rPr>
              <a:t>virological</a:t>
            </a:r>
            <a:r>
              <a:rPr lang="en-IE" sz="3200" b="1" dirty="0" smtClean="0">
                <a:solidFill>
                  <a:schemeClr val="accent1"/>
                </a:solidFill>
              </a:rPr>
              <a:t> response by year, Anti-D 77-79 Cohort </a:t>
            </a:r>
            <a:endParaRPr lang="en-IE" sz="3200" b="1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50851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E" dirty="0"/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28801"/>
            <a:ext cx="864096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3563888" y="6237312"/>
            <a:ext cx="2133600" cy="365125"/>
          </a:xfrm>
        </p:spPr>
        <p:txBody>
          <a:bodyPr/>
          <a:lstStyle/>
          <a:p>
            <a:pPr algn="ctr"/>
            <a:fld id="{2C734B92-F262-4200-95C8-A152FA895302}" type="slidenum">
              <a:rPr lang="en-IE" smtClean="0"/>
              <a:pPr algn="ctr"/>
              <a:t>9</a:t>
            </a:fld>
            <a:endParaRPr lang="en-IE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6021288"/>
            <a:ext cx="22322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 smtClean="0">
                <a:solidFill>
                  <a:schemeClr val="accent1"/>
                </a:solidFill>
              </a:rPr>
              <a:t>IFN=interferon; Peg-IFN=</a:t>
            </a:r>
            <a:r>
              <a:rPr lang="en-IE" sz="1200" dirty="0" err="1" smtClean="0">
                <a:solidFill>
                  <a:schemeClr val="accent1"/>
                </a:solidFill>
              </a:rPr>
              <a:t>pegyated</a:t>
            </a:r>
            <a:r>
              <a:rPr lang="en-IE" sz="1200" dirty="0" smtClean="0">
                <a:solidFill>
                  <a:schemeClr val="accent1"/>
                </a:solidFill>
              </a:rPr>
              <a:t> interferon; RBN=</a:t>
            </a:r>
            <a:r>
              <a:rPr lang="en-IE" sz="1200" dirty="0" err="1" smtClean="0">
                <a:solidFill>
                  <a:schemeClr val="accent1"/>
                </a:solidFill>
              </a:rPr>
              <a:t>ribavirin</a:t>
            </a:r>
            <a:endParaRPr lang="en-IE" sz="12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10105</TotalTime>
  <Words>1274</Words>
  <Application>Microsoft Office PowerPoint</Application>
  <PresentationFormat>On-screen Show (4:3)</PresentationFormat>
  <Paragraphs>360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Insight into the history of hepatitis C virus (HCV) infection; a cohort study of women infected postpartum with contaminated anti-D immunoglobulin in Ireland between 1977 and 1979</vt:lpstr>
      <vt:lpstr>Slide 2</vt:lpstr>
      <vt:lpstr>Anti-D  77-79 Cohort</vt:lpstr>
      <vt:lpstr>Objectives</vt:lpstr>
      <vt:lpstr>Slide 5</vt:lpstr>
      <vt:lpstr>Data analyses</vt:lpstr>
      <vt:lpstr>Slide 7</vt:lpstr>
      <vt:lpstr>Characteristics of 374 women with  chronic HCV infection, Anti-D Cohort 77-79</vt:lpstr>
      <vt:lpstr>Antiviral treatment courses and sustained virological response by year, Anti-D 77-79 Cohort </vt:lpstr>
      <vt:lpstr>Slide 10</vt:lpstr>
      <vt:lpstr>Slide 11</vt:lpstr>
      <vt:lpstr>Risk Factors for CIRRHOSIS at 36 years (n=353),  Irish Anti-D 77-79 HCV cohort</vt:lpstr>
      <vt:lpstr>Slide 13</vt:lpstr>
      <vt:lpstr>Slide 14</vt:lpstr>
      <vt:lpstr>Slide 15</vt:lpstr>
      <vt:lpstr>Slide 16</vt:lpstr>
      <vt:lpstr>Slide 17</vt:lpstr>
      <vt:lpstr>Slide 18</vt:lpstr>
      <vt:lpstr>Risk Factors for CIRRHOSIS at 36 years post infection (n=353)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Insight into the natural and treated history of hepatitis C virus (HCV); a cohort study of women infected with contaminated anti-D immunoglobulin in Ireland between 1977 and 1979</dc:title>
  <dc:creator>patriciagarvey</dc:creator>
  <cp:lastModifiedBy>patriciagarvey</cp:lastModifiedBy>
  <cp:revision>554</cp:revision>
  <dcterms:created xsi:type="dcterms:W3CDTF">2015-08-19T14:52:22Z</dcterms:created>
  <dcterms:modified xsi:type="dcterms:W3CDTF">2015-11-09T12:24:02Z</dcterms:modified>
</cp:coreProperties>
</file>