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5" r:id="rId2"/>
    <p:sldId id="314" r:id="rId3"/>
    <p:sldId id="283" r:id="rId4"/>
    <p:sldId id="285" r:id="rId5"/>
    <p:sldId id="315" r:id="rId6"/>
    <p:sldId id="317" r:id="rId7"/>
    <p:sldId id="318" r:id="rId8"/>
    <p:sldId id="316" r:id="rId9"/>
    <p:sldId id="319" r:id="rId10"/>
    <p:sldId id="320" r:id="rId11"/>
    <p:sldId id="321" r:id="rId12"/>
    <p:sldId id="322" r:id="rId13"/>
    <p:sldId id="323" r:id="rId14"/>
    <p:sldId id="324" r:id="rId15"/>
    <p:sldId id="325" r:id="rId16"/>
    <p:sldId id="326" r:id="rId17"/>
    <p:sldId id="329" r:id="rId18"/>
    <p:sldId id="330" r:id="rId19"/>
    <p:sldId id="339" r:id="rId20"/>
    <p:sldId id="332" r:id="rId21"/>
    <p:sldId id="334" r:id="rId22"/>
    <p:sldId id="341" r:id="rId23"/>
    <p:sldId id="342" r:id="rId24"/>
    <p:sldId id="333" r:id="rId25"/>
    <p:sldId id="335" r:id="rId26"/>
    <p:sldId id="337" r:id="rId27"/>
  </p:sldIdLst>
  <p:sldSz cx="9144000" cy="6858000" type="screen4x3"/>
  <p:notesSz cx="6799263" cy="99298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5" autoAdjust="0"/>
    <p:restoredTop sz="88468" autoAdjust="0"/>
  </p:normalViewPr>
  <p:slideViewPr>
    <p:cSldViewPr>
      <p:cViewPr>
        <p:scale>
          <a:sx n="66" d="100"/>
          <a:sy n="66" d="100"/>
        </p:scale>
        <p:origin x="-408" y="-14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94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ptopuser\Desktop\haem\Results%20file%2017%20Feb%202015%20-%20Copy.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64644456107411E-2"/>
          <c:y val="0.15027312565014606"/>
          <c:w val="0.96870711087785177"/>
          <c:h val="0.48569447173928926"/>
        </c:manualLayout>
      </c:layout>
      <c:barChart>
        <c:barDir val="col"/>
        <c:grouping val="clustered"/>
        <c:varyColors val="0"/>
        <c:ser>
          <c:idx val="0"/>
          <c:order val="0"/>
          <c:tx>
            <c:strRef>
              <c:f>'Data for visio summary'!$B$10:$B$13</c:f>
              <c:strCache>
                <c:ptCount val="1"/>
                <c:pt idx="0">
                  <c:v>1320 811 337 165</c:v>
                </c:pt>
              </c:strCache>
            </c:strRef>
          </c:tx>
          <c:invertIfNegative val="0"/>
          <c:dLbls>
            <c:dLbl>
              <c:idx val="0"/>
              <c:layout>
                <c:manualLayout>
                  <c:x val="-4.2672121530202122E-3"/>
                  <c:y val="0"/>
                </c:manualLayout>
              </c:layout>
              <c:showLegendKey val="0"/>
              <c:showVal val="1"/>
              <c:showCatName val="0"/>
              <c:showSerName val="0"/>
              <c:showPercent val="0"/>
              <c:showBubbleSize val="0"/>
            </c:dLbl>
            <c:dLbl>
              <c:idx val="1"/>
              <c:layout>
                <c:manualLayout>
                  <c:x val="-4.2672121530202122E-3"/>
                  <c:y val="2.9945385629067383E-17"/>
                </c:manualLayout>
              </c:layout>
              <c:showLegendKey val="0"/>
              <c:showVal val="1"/>
              <c:showCatName val="0"/>
              <c:showSerName val="0"/>
              <c:showPercent val="0"/>
              <c:showBubbleSize val="0"/>
            </c:dLbl>
            <c:dLbl>
              <c:idx val="2"/>
              <c:layout>
                <c:manualLayout>
                  <c:x val="2.8448081020134744E-3"/>
                  <c:y val="-1.9600842476106006E-2"/>
                </c:manualLayout>
              </c:layout>
              <c:showLegendKey val="0"/>
              <c:showVal val="1"/>
              <c:showCatName val="0"/>
              <c:showSerName val="0"/>
              <c:showPercent val="0"/>
              <c:showBubbleSize val="0"/>
            </c:dLbl>
            <c:dLbl>
              <c:idx val="3"/>
              <c:layout>
                <c:manualLayout>
                  <c:x val="-1.0430842542732921E-16"/>
                  <c:y val="-2.6134456634808009E-2"/>
                </c:manualLayout>
              </c:layout>
              <c:showLegendKey val="0"/>
              <c:showVal val="1"/>
              <c:showCatName val="0"/>
              <c:showSerName val="0"/>
              <c:showPercent val="0"/>
              <c:showBubbleSize val="0"/>
            </c:dLbl>
            <c:txPr>
              <a:bodyPr/>
              <a:lstStyle/>
              <a:p>
                <a:pPr>
                  <a:defRPr sz="1600" b="1" i="0" u="none" strike="noStrike" baseline="0">
                    <a:solidFill>
                      <a:srgbClr val="C00000"/>
                    </a:solidFill>
                    <a:latin typeface="Calibri"/>
                    <a:ea typeface="Calibri"/>
                    <a:cs typeface="Calibri"/>
                  </a:defRPr>
                </a:pPr>
                <a:endParaRPr lang="en-US"/>
              </a:p>
            </c:txPr>
            <c:showLegendKey val="0"/>
            <c:showVal val="1"/>
            <c:showCatName val="0"/>
            <c:showSerName val="0"/>
            <c:showPercent val="0"/>
            <c:showBubbleSize val="0"/>
            <c:showLeaderLines val="0"/>
          </c:dLbls>
          <c:cat>
            <c:strRef>
              <c:f>'Data for visio summary'!$A$10:$A$13</c:f>
              <c:strCache>
                <c:ptCount val="4"/>
                <c:pt idx="0">
                  <c:v>All participants</c:v>
                </c:pt>
                <c:pt idx="1">
                  <c:v>Anti-D</c:v>
                </c:pt>
                <c:pt idx="2">
                  <c:v>Blood transfusion or renal</c:v>
                </c:pt>
                <c:pt idx="3">
                  <c:v>Blood clotting factors</c:v>
                </c:pt>
              </c:strCache>
            </c:strRef>
          </c:cat>
          <c:val>
            <c:numRef>
              <c:f>'Data for visio summary'!$B$10:$B$13</c:f>
              <c:numCache>
                <c:formatCode>General</c:formatCode>
                <c:ptCount val="4"/>
                <c:pt idx="0">
                  <c:v>1320</c:v>
                </c:pt>
                <c:pt idx="1">
                  <c:v>811</c:v>
                </c:pt>
                <c:pt idx="2">
                  <c:v>337</c:v>
                </c:pt>
                <c:pt idx="3">
                  <c:v>165</c:v>
                </c:pt>
              </c:numCache>
            </c:numRef>
          </c:val>
        </c:ser>
        <c:dLbls>
          <c:showLegendKey val="0"/>
          <c:showVal val="0"/>
          <c:showCatName val="0"/>
          <c:showSerName val="0"/>
          <c:showPercent val="0"/>
          <c:showBubbleSize val="0"/>
        </c:dLbls>
        <c:gapWidth val="150"/>
        <c:axId val="34960512"/>
        <c:axId val="96254208"/>
      </c:barChart>
      <c:catAx>
        <c:axId val="34960512"/>
        <c:scaling>
          <c:orientation val="minMax"/>
        </c:scaling>
        <c:delete val="0"/>
        <c:axPos val="b"/>
        <c:numFmt formatCode="General" sourceLinked="1"/>
        <c:majorTickMark val="out"/>
        <c:minorTickMark val="none"/>
        <c:tickLblPos val="nextTo"/>
        <c:txPr>
          <a:bodyPr rot="0" vert="horz"/>
          <a:lstStyle/>
          <a:p>
            <a:pPr>
              <a:defRPr sz="1600" b="1" i="0" u="none" strike="noStrike" baseline="0">
                <a:solidFill>
                  <a:srgbClr val="000000"/>
                </a:solidFill>
                <a:latin typeface="Calibri"/>
                <a:ea typeface="Calibri"/>
                <a:cs typeface="Calibri"/>
              </a:defRPr>
            </a:pPr>
            <a:endParaRPr lang="en-US"/>
          </a:p>
        </c:txPr>
        <c:crossAx val="96254208"/>
        <c:crosses val="autoZero"/>
        <c:auto val="1"/>
        <c:lblAlgn val="ctr"/>
        <c:lblOffset val="100"/>
        <c:noMultiLvlLbl val="0"/>
      </c:catAx>
      <c:valAx>
        <c:axId val="96254208"/>
        <c:scaling>
          <c:orientation val="minMax"/>
        </c:scaling>
        <c:delete val="0"/>
        <c:axPos val="l"/>
        <c:numFmt formatCode="General" sourceLinked="1"/>
        <c:majorTickMark val="none"/>
        <c:minorTickMark val="none"/>
        <c:tickLblPos val="none"/>
        <c:spPr>
          <a:ln>
            <a:noFill/>
          </a:ln>
        </c:spPr>
        <c:crossAx val="34960512"/>
        <c:crosses val="autoZero"/>
        <c:crossBetween val="between"/>
      </c:valAx>
    </c:plotArea>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dLbl>
              <c:idx val="0"/>
              <c:layout/>
              <c:tx>
                <c:rich>
                  <a:bodyPr/>
                  <a:lstStyle/>
                  <a:p>
                    <a:r>
                      <a:rPr lang="en-US" smtClean="0"/>
                      <a:t>77%</a:t>
                    </a:r>
                    <a:endParaRPr lang="en-US"/>
                  </a:p>
                </c:rich>
              </c:tx>
              <c:showLegendKey val="0"/>
              <c:showVal val="1"/>
              <c:showCatName val="0"/>
              <c:showSerName val="0"/>
              <c:showPercent val="0"/>
              <c:showBubbleSize val="0"/>
            </c:dLbl>
            <c:dLbl>
              <c:idx val="1"/>
              <c:layout/>
              <c:tx>
                <c:rich>
                  <a:bodyPr/>
                  <a:lstStyle/>
                  <a:p>
                    <a:r>
                      <a:rPr lang="en-US" smtClean="0"/>
                      <a:t>77%</a:t>
                    </a:r>
                    <a:endParaRPr lang="en-US"/>
                  </a:p>
                </c:rich>
              </c:tx>
              <c:showLegendKey val="0"/>
              <c:showVal val="1"/>
              <c:showCatName val="0"/>
              <c:showSerName val="0"/>
              <c:showPercent val="0"/>
              <c:showBubbleSize val="0"/>
            </c:dLbl>
            <c:dLbl>
              <c:idx val="2"/>
              <c:layout/>
              <c:tx>
                <c:rich>
                  <a:bodyPr/>
                  <a:lstStyle/>
                  <a:p>
                    <a:r>
                      <a:rPr lang="en-US" smtClean="0"/>
                      <a:t>81%</a:t>
                    </a:r>
                    <a:endParaRPr lang="en-US"/>
                  </a:p>
                </c:rich>
              </c:tx>
              <c:showLegendKey val="0"/>
              <c:showVal val="1"/>
              <c:showCatName val="0"/>
              <c:showSerName val="0"/>
              <c:showPercent val="0"/>
              <c:showBubbleSize val="0"/>
            </c:dLbl>
            <c:dLbl>
              <c:idx val="3"/>
              <c:layout/>
              <c:tx>
                <c:rich>
                  <a:bodyPr/>
                  <a:lstStyle/>
                  <a:p>
                    <a:r>
                      <a:rPr lang="en-US" smtClean="0"/>
                      <a:t>73%</a:t>
                    </a:r>
                    <a:endParaRPr lang="en-US"/>
                  </a:p>
                </c:rich>
              </c:tx>
              <c:showLegendKey val="0"/>
              <c:showVal val="1"/>
              <c:showCatName val="0"/>
              <c:showSerName val="0"/>
              <c:showPercent val="0"/>
              <c:showBubbleSize val="0"/>
            </c:dLbl>
            <c:numFmt formatCode="#,##0" sourceLinked="0"/>
            <c:txPr>
              <a:bodyPr/>
              <a:lstStyle/>
              <a:p>
                <a:pPr>
                  <a:defRPr sz="1600" b="1" i="0" u="none" strike="noStrike" baseline="0">
                    <a:solidFill>
                      <a:srgbClr val="C00000"/>
                    </a:solidFill>
                    <a:latin typeface="Calibri"/>
                    <a:ea typeface="Calibri"/>
                    <a:cs typeface="Calibri"/>
                  </a:defRPr>
                </a:pPr>
                <a:endParaRPr lang="en-US"/>
              </a:p>
            </c:txPr>
            <c:showLegendKey val="0"/>
            <c:showVal val="1"/>
            <c:showCatName val="0"/>
            <c:showSerName val="0"/>
            <c:showPercent val="0"/>
            <c:showBubbleSize val="0"/>
            <c:showLeaderLines val="0"/>
          </c:dLbls>
          <c:cat>
            <c:strRef>
              <c:f>'Data for visio summary'!$A$21:$A$24</c:f>
              <c:strCache>
                <c:ptCount val="4"/>
                <c:pt idx="0">
                  <c:v>All participants</c:v>
                </c:pt>
                <c:pt idx="1">
                  <c:v>Anti-D</c:v>
                </c:pt>
                <c:pt idx="2">
                  <c:v>Blood transfusion or renal</c:v>
                </c:pt>
                <c:pt idx="3">
                  <c:v>Blood clotting factors</c:v>
                </c:pt>
              </c:strCache>
            </c:strRef>
          </c:cat>
          <c:val>
            <c:numRef>
              <c:f>'Data for visio summary'!$B$21:$B$24</c:f>
              <c:numCache>
                <c:formatCode>0.0</c:formatCode>
                <c:ptCount val="4"/>
                <c:pt idx="0">
                  <c:v>76.8</c:v>
                </c:pt>
                <c:pt idx="1">
                  <c:v>77.2</c:v>
                </c:pt>
                <c:pt idx="2">
                  <c:v>80.599999999999994</c:v>
                </c:pt>
                <c:pt idx="3">
                  <c:v>73.3</c:v>
                </c:pt>
              </c:numCache>
            </c:numRef>
          </c:val>
        </c:ser>
        <c:dLbls>
          <c:showLegendKey val="0"/>
          <c:showVal val="0"/>
          <c:showCatName val="0"/>
          <c:showSerName val="0"/>
          <c:showPercent val="0"/>
          <c:showBubbleSize val="0"/>
        </c:dLbls>
        <c:gapWidth val="150"/>
        <c:axId val="117118848"/>
        <c:axId val="117120384"/>
      </c:barChart>
      <c:catAx>
        <c:axId val="117118848"/>
        <c:scaling>
          <c:orientation val="minMax"/>
        </c:scaling>
        <c:delete val="0"/>
        <c:axPos val="b"/>
        <c:numFmt formatCode="General" sourceLinked="1"/>
        <c:majorTickMark val="out"/>
        <c:minorTickMark val="none"/>
        <c:tickLblPos val="nextTo"/>
        <c:txPr>
          <a:bodyPr rot="0" vert="horz"/>
          <a:lstStyle/>
          <a:p>
            <a:pPr>
              <a:defRPr sz="1600" b="1" i="0" u="none" strike="noStrike" baseline="0">
                <a:solidFill>
                  <a:srgbClr val="000000"/>
                </a:solidFill>
                <a:latin typeface="Calibri"/>
                <a:ea typeface="Calibri"/>
                <a:cs typeface="Calibri"/>
              </a:defRPr>
            </a:pPr>
            <a:endParaRPr lang="en-US"/>
          </a:p>
        </c:txPr>
        <c:crossAx val="117120384"/>
        <c:crosses val="autoZero"/>
        <c:auto val="1"/>
        <c:lblAlgn val="ctr"/>
        <c:lblOffset val="100"/>
        <c:noMultiLvlLbl val="0"/>
      </c:catAx>
      <c:valAx>
        <c:axId val="117120384"/>
        <c:scaling>
          <c:orientation val="minMax"/>
        </c:scaling>
        <c:delete val="0"/>
        <c:axPos val="l"/>
        <c:numFmt formatCode="0.0" sourceLinked="1"/>
        <c:majorTickMark val="none"/>
        <c:minorTickMark val="none"/>
        <c:tickLblPos val="none"/>
        <c:spPr>
          <a:ln>
            <a:noFill/>
          </a:ln>
        </c:spPr>
        <c:crossAx val="117118848"/>
        <c:crosses val="autoZero"/>
        <c:crossBetween val="between"/>
      </c:valAx>
    </c:plotArea>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3407882783492"/>
          <c:y val="4.6472327841149137E-2"/>
          <c:w val="0.87192608751095757"/>
          <c:h val="0.66525847410551375"/>
        </c:manualLayout>
      </c:layout>
      <c:lineChart>
        <c:grouping val="standard"/>
        <c:varyColors val="0"/>
        <c:ser>
          <c:idx val="3"/>
          <c:order val="0"/>
          <c:tx>
            <c:v>Clotting factors</c:v>
          </c:tx>
          <c:spPr>
            <a:ln w="63500">
              <a:solidFill>
                <a:srgbClr val="0070C0"/>
              </a:solidFill>
            </a:ln>
          </c:spPr>
          <c:marker>
            <c:symbol val="none"/>
          </c:marker>
          <c:cat>
            <c:numRef>
              <c:f>'year of infection'!$A$3:$A$44</c:f>
              <c:numCache>
                <c:formatCode>General</c:formatCode>
                <c:ptCount val="42"/>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numCache>
            </c:numRef>
          </c:cat>
          <c:val>
            <c:numRef>
              <c:f>'year of infection'!$D$3:$D$44</c:f>
              <c:numCache>
                <c:formatCode>General</c:formatCode>
                <c:ptCount val="42"/>
                <c:pt idx="0">
                  <c:v>1</c:v>
                </c:pt>
                <c:pt idx="1">
                  <c:v>1</c:v>
                </c:pt>
                <c:pt idx="2">
                  <c:v>0</c:v>
                </c:pt>
                <c:pt idx="3">
                  <c:v>0</c:v>
                </c:pt>
                <c:pt idx="4">
                  <c:v>1</c:v>
                </c:pt>
                <c:pt idx="5">
                  <c:v>0</c:v>
                </c:pt>
                <c:pt idx="6">
                  <c:v>2</c:v>
                </c:pt>
                <c:pt idx="7">
                  <c:v>1</c:v>
                </c:pt>
                <c:pt idx="8">
                  <c:v>0</c:v>
                </c:pt>
                <c:pt idx="9">
                  <c:v>2</c:v>
                </c:pt>
                <c:pt idx="10">
                  <c:v>5</c:v>
                </c:pt>
                <c:pt idx="11">
                  <c:v>12</c:v>
                </c:pt>
                <c:pt idx="12">
                  <c:v>2</c:v>
                </c:pt>
                <c:pt idx="13">
                  <c:v>7</c:v>
                </c:pt>
                <c:pt idx="14">
                  <c:v>3</c:v>
                </c:pt>
                <c:pt idx="15">
                  <c:v>50</c:v>
                </c:pt>
                <c:pt idx="16">
                  <c:v>9</c:v>
                </c:pt>
                <c:pt idx="17">
                  <c:v>7</c:v>
                </c:pt>
                <c:pt idx="18">
                  <c:v>6</c:v>
                </c:pt>
                <c:pt idx="19">
                  <c:v>2</c:v>
                </c:pt>
                <c:pt idx="20">
                  <c:v>8</c:v>
                </c:pt>
                <c:pt idx="21">
                  <c:v>4</c:v>
                </c:pt>
                <c:pt idx="22">
                  <c:v>7</c:v>
                </c:pt>
                <c:pt idx="23">
                  <c:v>15</c:v>
                </c:pt>
                <c:pt idx="24">
                  <c:v>4</c:v>
                </c:pt>
                <c:pt idx="25">
                  <c:v>5</c:v>
                </c:pt>
                <c:pt idx="26">
                  <c:v>4</c:v>
                </c:pt>
                <c:pt idx="27">
                  <c:v>1</c:v>
                </c:pt>
                <c:pt idx="28">
                  <c:v>0</c:v>
                </c:pt>
                <c:pt idx="29">
                  <c:v>1</c:v>
                </c:pt>
                <c:pt idx="30">
                  <c:v>2</c:v>
                </c:pt>
                <c:pt idx="31">
                  <c:v>2</c:v>
                </c:pt>
                <c:pt idx="32">
                  <c:v>0</c:v>
                </c:pt>
                <c:pt idx="33">
                  <c:v>0</c:v>
                </c:pt>
                <c:pt idx="34">
                  <c:v>0</c:v>
                </c:pt>
                <c:pt idx="35">
                  <c:v>0</c:v>
                </c:pt>
                <c:pt idx="36">
                  <c:v>0</c:v>
                </c:pt>
                <c:pt idx="37">
                  <c:v>0</c:v>
                </c:pt>
                <c:pt idx="38">
                  <c:v>0</c:v>
                </c:pt>
                <c:pt idx="39">
                  <c:v>1</c:v>
                </c:pt>
                <c:pt idx="40">
                  <c:v>0</c:v>
                </c:pt>
                <c:pt idx="41">
                  <c:v>0</c:v>
                </c:pt>
              </c:numCache>
            </c:numRef>
          </c:val>
          <c:smooth val="0"/>
        </c:ser>
        <c:dLbls>
          <c:showLegendKey val="0"/>
          <c:showVal val="0"/>
          <c:showCatName val="0"/>
          <c:showSerName val="0"/>
          <c:showPercent val="0"/>
          <c:showBubbleSize val="0"/>
        </c:dLbls>
        <c:marker val="1"/>
        <c:smooth val="0"/>
        <c:axId val="132489216"/>
        <c:axId val="132491136"/>
      </c:lineChart>
      <c:catAx>
        <c:axId val="132489216"/>
        <c:scaling>
          <c:orientation val="minMax"/>
        </c:scaling>
        <c:delete val="0"/>
        <c:axPos val="b"/>
        <c:title>
          <c:tx>
            <c:rich>
              <a:bodyPr/>
              <a:lstStyle/>
              <a:p>
                <a:pPr>
                  <a:defRPr sz="1800" b="1" i="0" u="none" strike="noStrike" baseline="0">
                    <a:solidFill>
                      <a:srgbClr val="000000"/>
                    </a:solidFill>
                    <a:latin typeface="Arial"/>
                    <a:ea typeface="Arial"/>
                    <a:cs typeface="Arial"/>
                  </a:defRPr>
                </a:pPr>
                <a:r>
                  <a:rPr lang="en-GB" sz="1800"/>
                  <a:t>Year of infection</a:t>
                </a:r>
              </a:p>
            </c:rich>
          </c:tx>
          <c:layout>
            <c:manualLayout>
              <c:xMode val="edge"/>
              <c:yMode val="edge"/>
              <c:x val="0.41960207655431087"/>
              <c:y val="0.88527196158358012"/>
            </c:manualLayout>
          </c:layout>
          <c:overlay val="0"/>
        </c:title>
        <c:numFmt formatCode="General" sourceLinked="1"/>
        <c:majorTickMark val="out"/>
        <c:minorTickMark val="none"/>
        <c:tickLblPos val="nextTo"/>
        <c:txPr>
          <a:bodyPr rot="-5400000" vert="horz"/>
          <a:lstStyle/>
          <a:p>
            <a:pPr>
              <a:defRPr sz="1400" b="0" i="0" u="none" strike="noStrike" baseline="0">
                <a:solidFill>
                  <a:srgbClr val="000000"/>
                </a:solidFill>
                <a:latin typeface="Arial"/>
                <a:ea typeface="Arial"/>
                <a:cs typeface="Arial"/>
              </a:defRPr>
            </a:pPr>
            <a:endParaRPr lang="en-US"/>
          </a:p>
        </c:txPr>
        <c:crossAx val="132491136"/>
        <c:crosses val="autoZero"/>
        <c:auto val="1"/>
        <c:lblAlgn val="ctr"/>
        <c:lblOffset val="100"/>
        <c:noMultiLvlLbl val="0"/>
      </c:catAx>
      <c:valAx>
        <c:axId val="132491136"/>
        <c:scaling>
          <c:orientation val="minMax"/>
        </c:scaling>
        <c:delete val="0"/>
        <c:axPos val="l"/>
        <c:title>
          <c:tx>
            <c:rich>
              <a:bodyPr/>
              <a:lstStyle/>
              <a:p>
                <a:pPr>
                  <a:defRPr sz="1800" b="1" i="0" u="none" strike="noStrike" baseline="0">
                    <a:solidFill>
                      <a:srgbClr val="000000"/>
                    </a:solidFill>
                    <a:latin typeface="Arial"/>
                    <a:ea typeface="Arial"/>
                    <a:cs typeface="Arial"/>
                  </a:defRPr>
                </a:pPr>
                <a:r>
                  <a:rPr lang="en-GB" sz="1800"/>
                  <a:t>Number of participants</a:t>
                </a:r>
              </a:p>
            </c:rich>
          </c:tx>
          <c:layout>
            <c:manualLayout>
              <c:xMode val="edge"/>
              <c:yMode val="edge"/>
              <c:x val="1.2484330625864196E-2"/>
              <c:y val="9.2355706340565946E-2"/>
            </c:manualLayout>
          </c:layout>
          <c:overlay val="0"/>
        </c:title>
        <c:numFmt formatCode="General" sourceLinked="1"/>
        <c:majorTickMark val="out"/>
        <c:minorTickMark val="none"/>
        <c:tickLblPos val="nextTo"/>
        <c:txPr>
          <a:bodyPr rot="0" vert="horz"/>
          <a:lstStyle/>
          <a:p>
            <a:pPr>
              <a:defRPr sz="1600" b="0" i="0" u="none" strike="noStrike" baseline="0">
                <a:solidFill>
                  <a:srgbClr val="000000"/>
                </a:solidFill>
                <a:latin typeface="Arial"/>
                <a:ea typeface="Arial"/>
                <a:cs typeface="Arial"/>
              </a:defRPr>
            </a:pPr>
            <a:endParaRPr lang="en-US"/>
          </a:p>
        </c:txPr>
        <c:crossAx val="132489216"/>
        <c:crosses val="autoZero"/>
        <c:crossBetween val="between"/>
      </c:valAx>
    </c:plotArea>
    <c:plotVisOnly val="1"/>
    <c:dispBlanksAs val="gap"/>
    <c:showDLblsOverMax val="0"/>
  </c:chart>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95472897591741"/>
          <c:y val="1.6444418425138118E-2"/>
          <c:w val="0.51613456442295835"/>
          <c:h val="0.98275570473291185"/>
        </c:manualLayout>
      </c:layout>
      <c:pieChart>
        <c:varyColors val="1"/>
        <c:ser>
          <c:idx val="0"/>
          <c:order val="0"/>
          <c:dPt>
            <c:idx val="0"/>
            <c:bubble3D val="0"/>
          </c:dPt>
          <c:dPt>
            <c:idx val="1"/>
            <c:bubble3D val="0"/>
            <c:explosion val="12"/>
          </c:dPt>
          <c:dPt>
            <c:idx val="2"/>
            <c:bubble3D val="0"/>
          </c:dPt>
          <c:dLbls>
            <c:dLbl>
              <c:idx val="0"/>
              <c:layout>
                <c:manualLayout>
                  <c:x val="0.23907631154579823"/>
                  <c:y val="-9.5989123929955983E-2"/>
                </c:manualLayout>
              </c:layout>
              <c:tx>
                <c:rich>
                  <a:bodyPr/>
                  <a:lstStyle/>
                  <a:p>
                    <a:r>
                      <a:rPr lang="en-GB" dirty="0"/>
                      <a:t>Ever chronically HCV infected </a:t>
                    </a:r>
                    <a:r>
                      <a:rPr lang="en-GB" dirty="0" smtClean="0"/>
                      <a:t>n=106 (64.2%)</a:t>
                    </a:r>
                    <a:endParaRPr lang="en-GB" dirty="0"/>
                  </a:p>
                </c:rich>
              </c:tx>
              <c:dLblPos val="bestFit"/>
              <c:showLegendKey val="0"/>
              <c:showVal val="0"/>
              <c:showCatName val="1"/>
              <c:showSerName val="0"/>
              <c:showPercent val="0"/>
              <c:showBubbleSize val="0"/>
            </c:dLbl>
            <c:dLbl>
              <c:idx val="1"/>
              <c:layout>
                <c:manualLayout>
                  <c:x val="-0.13339992796210301"/>
                  <c:y val="0.11102958395129185"/>
                </c:manualLayout>
              </c:layout>
              <c:tx>
                <c:rich>
                  <a:bodyPr/>
                  <a:lstStyle/>
                  <a:p>
                    <a:r>
                      <a:rPr lang="en-GB" dirty="0" smtClean="0"/>
                      <a:t>Never chronically </a:t>
                    </a:r>
                    <a:r>
                      <a:rPr lang="en-GB" dirty="0"/>
                      <a:t>HCV infected </a:t>
                    </a:r>
                    <a:r>
                      <a:rPr lang="en-GB" dirty="0" smtClean="0"/>
                      <a:t>n=22</a:t>
                    </a:r>
                    <a:r>
                      <a:rPr lang="en-GB" baseline="0" dirty="0" smtClean="0"/>
                      <a:t> (</a:t>
                    </a:r>
                    <a:r>
                      <a:rPr lang="en-GB" dirty="0" smtClean="0"/>
                      <a:t>13.3%)</a:t>
                    </a:r>
                    <a:endParaRPr lang="en-GB" dirty="0"/>
                  </a:p>
                </c:rich>
              </c:tx>
              <c:dLblPos val="bestFit"/>
              <c:showLegendKey val="0"/>
              <c:showVal val="0"/>
              <c:showCatName val="1"/>
              <c:showSerName val="0"/>
              <c:showPercent val="0"/>
              <c:showBubbleSize val="0"/>
            </c:dLbl>
            <c:dLbl>
              <c:idx val="2"/>
              <c:layout>
                <c:manualLayout>
                  <c:x val="-0.20399573490813649"/>
                  <c:y val="-6.5149825021872262E-2"/>
                </c:manualLayout>
              </c:layout>
              <c:tx>
                <c:rich>
                  <a:bodyPr/>
                  <a:lstStyle/>
                  <a:p>
                    <a:r>
                      <a:rPr lang="pt-BR" dirty="0" smtClean="0"/>
                      <a:t>No </a:t>
                    </a:r>
                    <a:r>
                      <a:rPr lang="pt-BR" dirty="0"/>
                      <a:t>RNA results n=37 </a:t>
                    </a:r>
                    <a:r>
                      <a:rPr lang="pt-BR" dirty="0" smtClean="0"/>
                      <a:t>(22.4%)</a:t>
                    </a:r>
                    <a:endParaRPr lang="pt-BR" dirty="0"/>
                  </a:p>
                </c:rich>
              </c:tx>
              <c:dLblPos val="bestFit"/>
              <c:showLegendKey val="0"/>
              <c:showVal val="0"/>
              <c:showCatName val="1"/>
              <c:showSerName val="0"/>
              <c:showPercent val="0"/>
              <c:showBubbleSize val="0"/>
            </c:dLbl>
            <c:txPr>
              <a:bodyPr/>
              <a:lstStyle/>
              <a:p>
                <a:pPr>
                  <a:defRPr sz="1600" b="1" i="0" u="none" strike="noStrike" baseline="0">
                    <a:solidFill>
                      <a:srgbClr val="000000"/>
                    </a:solidFill>
                    <a:latin typeface="Arial"/>
                    <a:ea typeface="Arial"/>
                    <a:cs typeface="Arial"/>
                  </a:defRPr>
                </a:pPr>
                <a:endParaRPr lang="en-US"/>
              </a:p>
            </c:txPr>
            <c:showLegendKey val="0"/>
            <c:showVal val="0"/>
            <c:showCatName val="1"/>
            <c:showSerName val="0"/>
            <c:showPercent val="0"/>
            <c:showBubbleSize val="0"/>
            <c:showLeaderLines val="1"/>
          </c:dLbls>
          <c:cat>
            <c:strRef>
              <c:f>'clotting factor visio fig data'!$A$31:$A$33</c:f>
              <c:strCache>
                <c:ptCount val="3"/>
                <c:pt idx="0">
                  <c:v>Ever chronically HCV infected n=106, 64.2%</c:v>
                </c:pt>
                <c:pt idx="1">
                  <c:v>Never chronically HCV infected n=22, 13.3%</c:v>
                </c:pt>
                <c:pt idx="2">
                  <c:v>No RNA results n=37 22.4%</c:v>
                </c:pt>
              </c:strCache>
            </c:strRef>
          </c:cat>
          <c:val>
            <c:numRef>
              <c:f>'clotting factor visio fig data'!$B$31:$B$33</c:f>
              <c:numCache>
                <c:formatCode>General</c:formatCode>
                <c:ptCount val="3"/>
                <c:pt idx="0">
                  <c:v>106</c:v>
                </c:pt>
                <c:pt idx="1">
                  <c:v>22</c:v>
                </c:pt>
                <c:pt idx="2">
                  <c:v>37</c:v>
                </c:pt>
              </c:numCache>
            </c:numRef>
          </c:val>
        </c:ser>
        <c:dLbls>
          <c:showLegendKey val="0"/>
          <c:showVal val="0"/>
          <c:showCatName val="0"/>
          <c:showSerName val="0"/>
          <c:showPercent val="0"/>
          <c:showBubbleSize val="0"/>
          <c:showLeaderLines val="1"/>
        </c:dLbls>
        <c:firstSliceAng val="144"/>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52214086390028"/>
          <c:y val="5.1400554097404488E-2"/>
          <c:w val="0.8189223139539118"/>
          <c:h val="0.8326195683872849"/>
        </c:manualLayout>
      </c:layout>
      <c:barChart>
        <c:barDir val="col"/>
        <c:grouping val="clustered"/>
        <c:varyColors val="0"/>
        <c:ser>
          <c:idx val="0"/>
          <c:order val="0"/>
          <c:invertIfNegative val="0"/>
          <c:dLbls>
            <c:txPr>
              <a:bodyPr/>
              <a:lstStyle/>
              <a:p>
                <a:pPr>
                  <a:defRPr sz="1800" b="1"/>
                </a:pPr>
                <a:endParaRPr lang="en-US"/>
              </a:p>
            </c:txPr>
            <c:showLegendKey val="0"/>
            <c:showVal val="1"/>
            <c:showCatName val="0"/>
            <c:showSerName val="0"/>
            <c:showPercent val="0"/>
            <c:showBubbleSize val="0"/>
            <c:showLeaderLines val="0"/>
          </c:dLbls>
          <c:cat>
            <c:strRef>
              <c:f>Sheet1!$A$9:$A$13</c:f>
              <c:strCache>
                <c:ptCount val="5"/>
                <c:pt idx="0">
                  <c:v>Genotype 1</c:v>
                </c:pt>
                <c:pt idx="1">
                  <c:v>Genotype 2</c:v>
                </c:pt>
                <c:pt idx="2">
                  <c:v>Genotype 3</c:v>
                </c:pt>
                <c:pt idx="3">
                  <c:v>Genotype 4</c:v>
                </c:pt>
                <c:pt idx="4">
                  <c:v>Genotype 5</c:v>
                </c:pt>
              </c:strCache>
            </c:strRef>
          </c:cat>
          <c:val>
            <c:numRef>
              <c:f>Sheet1!$C$9:$C$13</c:f>
              <c:numCache>
                <c:formatCode>0.0</c:formatCode>
                <c:ptCount val="5"/>
                <c:pt idx="0">
                  <c:v>65.2</c:v>
                </c:pt>
                <c:pt idx="1">
                  <c:v>9.8000000000000007</c:v>
                </c:pt>
                <c:pt idx="2">
                  <c:v>21.7</c:v>
                </c:pt>
                <c:pt idx="3">
                  <c:v>2.2000000000000002</c:v>
                </c:pt>
                <c:pt idx="4">
                  <c:v>1.1000000000000001</c:v>
                </c:pt>
              </c:numCache>
            </c:numRef>
          </c:val>
        </c:ser>
        <c:dLbls>
          <c:showLegendKey val="0"/>
          <c:showVal val="0"/>
          <c:showCatName val="0"/>
          <c:showSerName val="0"/>
          <c:showPercent val="0"/>
          <c:showBubbleSize val="0"/>
        </c:dLbls>
        <c:gapWidth val="150"/>
        <c:axId val="133798912"/>
        <c:axId val="133800704"/>
      </c:barChart>
      <c:catAx>
        <c:axId val="133798912"/>
        <c:scaling>
          <c:orientation val="minMax"/>
        </c:scaling>
        <c:delete val="0"/>
        <c:axPos val="b"/>
        <c:majorTickMark val="out"/>
        <c:minorTickMark val="none"/>
        <c:tickLblPos val="nextTo"/>
        <c:txPr>
          <a:bodyPr/>
          <a:lstStyle/>
          <a:p>
            <a:pPr>
              <a:defRPr sz="1800" b="1"/>
            </a:pPr>
            <a:endParaRPr lang="en-US"/>
          </a:p>
        </c:txPr>
        <c:crossAx val="133800704"/>
        <c:crosses val="autoZero"/>
        <c:auto val="1"/>
        <c:lblAlgn val="ctr"/>
        <c:lblOffset val="100"/>
        <c:noMultiLvlLbl val="0"/>
      </c:catAx>
      <c:valAx>
        <c:axId val="133800704"/>
        <c:scaling>
          <c:orientation val="minMax"/>
        </c:scaling>
        <c:delete val="0"/>
        <c:axPos val="l"/>
        <c:title>
          <c:tx>
            <c:rich>
              <a:bodyPr rot="-5400000" vert="horz"/>
              <a:lstStyle/>
              <a:p>
                <a:pPr>
                  <a:defRPr sz="2400"/>
                </a:pPr>
                <a:r>
                  <a:rPr lang="en-US" sz="2400" dirty="0"/>
                  <a:t>% Chronically infected participants</a:t>
                </a:r>
              </a:p>
            </c:rich>
          </c:tx>
          <c:layout>
            <c:manualLayout>
              <c:xMode val="edge"/>
              <c:yMode val="edge"/>
              <c:x val="0"/>
              <c:y val="0.12705854491564153"/>
            </c:manualLayout>
          </c:layout>
          <c:overlay val="0"/>
        </c:title>
        <c:numFmt formatCode="0" sourceLinked="0"/>
        <c:majorTickMark val="out"/>
        <c:minorTickMark val="none"/>
        <c:tickLblPos val="nextTo"/>
        <c:txPr>
          <a:bodyPr/>
          <a:lstStyle/>
          <a:p>
            <a:pPr algn="ctr">
              <a:defRPr lang="en-GB" sz="1600" b="0" i="0" u="none" strike="noStrike" kern="1200" baseline="0">
                <a:solidFill>
                  <a:sysClr val="windowText" lastClr="000000"/>
                </a:solidFill>
                <a:latin typeface="+mn-lt"/>
                <a:ea typeface="+mn-ea"/>
                <a:cs typeface="+mn-cs"/>
              </a:defRPr>
            </a:pPr>
            <a:endParaRPr lang="en-US"/>
          </a:p>
        </c:txPr>
        <c:crossAx val="13379891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38675149510522"/>
          <c:y val="5.1400554097404488E-2"/>
          <c:w val="0.85505761038930872"/>
          <c:h val="0.71960994459025951"/>
        </c:manualLayout>
      </c:layout>
      <c:barChart>
        <c:barDir val="col"/>
        <c:grouping val="clustered"/>
        <c:varyColors val="0"/>
        <c:ser>
          <c:idx val="0"/>
          <c:order val="0"/>
          <c:invertIfNegative val="0"/>
          <c:dLbls>
            <c:txPr>
              <a:bodyPr/>
              <a:lstStyle/>
              <a:p>
                <a:pPr>
                  <a:defRPr sz="2000" b="1"/>
                </a:pPr>
                <a:endParaRPr lang="en-US"/>
              </a:p>
            </c:txPr>
            <c:showLegendKey val="0"/>
            <c:showVal val="1"/>
            <c:showCatName val="0"/>
            <c:showSerName val="0"/>
            <c:showPercent val="0"/>
            <c:showBubbleSize val="0"/>
            <c:showLeaderLines val="0"/>
          </c:dLbls>
          <c:cat>
            <c:strRef>
              <c:f>Sheet1!$A$19:$A$22</c:f>
              <c:strCache>
                <c:ptCount val="4"/>
                <c:pt idx="0">
                  <c:v>Non drinker</c:v>
                </c:pt>
                <c:pt idx="1">
                  <c:v>Within recommended limits</c:v>
                </c:pt>
                <c:pt idx="2">
                  <c:v>Moderately high</c:v>
                </c:pt>
                <c:pt idx="3">
                  <c:v>High</c:v>
                </c:pt>
              </c:strCache>
            </c:strRef>
          </c:cat>
          <c:val>
            <c:numRef>
              <c:f>Sheet1!$C$19:$C$22</c:f>
              <c:numCache>
                <c:formatCode>0.0</c:formatCode>
                <c:ptCount val="4"/>
                <c:pt idx="0">
                  <c:v>20.2</c:v>
                </c:pt>
                <c:pt idx="1">
                  <c:v>45.2</c:v>
                </c:pt>
                <c:pt idx="2">
                  <c:v>18.3</c:v>
                </c:pt>
                <c:pt idx="3">
                  <c:v>16.399999999999999</c:v>
                </c:pt>
              </c:numCache>
            </c:numRef>
          </c:val>
        </c:ser>
        <c:dLbls>
          <c:showLegendKey val="0"/>
          <c:showVal val="0"/>
          <c:showCatName val="0"/>
          <c:showSerName val="0"/>
          <c:showPercent val="0"/>
          <c:showBubbleSize val="0"/>
        </c:dLbls>
        <c:gapWidth val="150"/>
        <c:axId val="133700224"/>
        <c:axId val="133726592"/>
      </c:barChart>
      <c:catAx>
        <c:axId val="133700224"/>
        <c:scaling>
          <c:orientation val="minMax"/>
        </c:scaling>
        <c:delete val="0"/>
        <c:axPos val="b"/>
        <c:majorTickMark val="out"/>
        <c:minorTickMark val="none"/>
        <c:tickLblPos val="nextTo"/>
        <c:txPr>
          <a:bodyPr/>
          <a:lstStyle/>
          <a:p>
            <a:pPr>
              <a:defRPr sz="1600" b="1"/>
            </a:pPr>
            <a:endParaRPr lang="en-US"/>
          </a:p>
        </c:txPr>
        <c:crossAx val="133726592"/>
        <c:crosses val="autoZero"/>
        <c:auto val="1"/>
        <c:lblAlgn val="ctr"/>
        <c:lblOffset val="100"/>
        <c:noMultiLvlLbl val="0"/>
      </c:catAx>
      <c:valAx>
        <c:axId val="133726592"/>
        <c:scaling>
          <c:orientation val="minMax"/>
        </c:scaling>
        <c:delete val="0"/>
        <c:axPos val="l"/>
        <c:title>
          <c:tx>
            <c:rich>
              <a:bodyPr rot="-5400000" vert="horz"/>
              <a:lstStyle/>
              <a:p>
                <a:pPr>
                  <a:defRPr sz="1800"/>
                </a:pPr>
                <a:r>
                  <a:rPr lang="en-US" sz="1800"/>
                  <a:t>%  chronically infected participants</a:t>
                </a:r>
              </a:p>
            </c:rich>
          </c:tx>
          <c:layout>
            <c:manualLayout>
              <c:xMode val="edge"/>
              <c:yMode val="edge"/>
              <c:x val="1.0308388474893038E-2"/>
              <c:y val="4.8511625282988656E-2"/>
            </c:manualLayout>
          </c:layout>
          <c:overlay val="0"/>
        </c:title>
        <c:numFmt formatCode="0" sourceLinked="0"/>
        <c:majorTickMark val="out"/>
        <c:minorTickMark val="none"/>
        <c:tickLblPos val="nextTo"/>
        <c:txPr>
          <a:bodyPr/>
          <a:lstStyle/>
          <a:p>
            <a:pPr>
              <a:defRPr sz="1400"/>
            </a:pPr>
            <a:endParaRPr lang="en-US"/>
          </a:p>
        </c:txPr>
        <c:crossAx val="133700224"/>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0429829364854573"/>
          <c:y val="4.5464863575099795E-2"/>
          <c:w val="0.72418657648031148"/>
          <c:h val="0.61839011524050902"/>
        </c:manualLayout>
      </c:layout>
      <c:barChart>
        <c:barDir val="col"/>
        <c:grouping val="clustered"/>
        <c:varyColors val="0"/>
        <c:ser>
          <c:idx val="0"/>
          <c:order val="0"/>
          <c:tx>
            <c:v>HIV positive</c:v>
          </c:tx>
          <c:spPr>
            <a:solidFill>
              <a:schemeClr val="tx2"/>
            </a:solidFill>
          </c:spPr>
          <c:invertIfNegative val="0"/>
          <c:dLbls>
            <c:txPr>
              <a:bodyPr/>
              <a:lstStyle/>
              <a:p>
                <a:pPr>
                  <a:defRPr sz="16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multiLvlStrRef>
              <c:f>'Haem treatments'!$A$97:$B$100</c:f>
              <c:multiLvlStrCache>
                <c:ptCount val="4"/>
                <c:lvl>
                  <c:pt idx="0">
                    <c:v>IFN or Peg-IFN and RBV, n=20</c:v>
                  </c:pt>
                  <c:pt idx="1">
                    <c:v>Peg-IFN and RBV and BOC or TVR, n=7</c:v>
                  </c:pt>
                  <c:pt idx="2">
                    <c:v>IFN or Peg-IFN and RBV, n=7</c:v>
                  </c:pt>
                  <c:pt idx="3">
                    <c:v>IFN or Peg-IFN and RBV, n=10</c:v>
                  </c:pt>
                </c:lvl>
                <c:lvl>
                  <c:pt idx="0">
                    <c:v>Gen 1</c:v>
                  </c:pt>
                  <c:pt idx="1">
                    <c:v>Gen 1</c:v>
                  </c:pt>
                  <c:pt idx="2">
                    <c:v>Gen 2</c:v>
                  </c:pt>
                  <c:pt idx="3">
                    <c:v>Gen 3</c:v>
                  </c:pt>
                </c:lvl>
              </c:multiLvlStrCache>
            </c:multiLvlStrRef>
          </c:cat>
          <c:val>
            <c:numRef>
              <c:f>'Haem treatments'!$I$97:$I$100</c:f>
              <c:numCache>
                <c:formatCode>General</c:formatCode>
                <c:ptCount val="4"/>
                <c:pt idx="0">
                  <c:v>37.5</c:v>
                </c:pt>
                <c:pt idx="2">
                  <c:v>75</c:v>
                </c:pt>
                <c:pt idx="3">
                  <c:v>100</c:v>
                </c:pt>
              </c:numCache>
            </c:numRef>
          </c:val>
        </c:ser>
        <c:ser>
          <c:idx val="1"/>
          <c:order val="1"/>
          <c:tx>
            <c:v>HIV negative</c:v>
          </c:tx>
          <c:spPr>
            <a:solidFill>
              <a:schemeClr val="accent1"/>
            </a:solidFill>
          </c:spPr>
          <c:invertIfNegative val="0"/>
          <c:dLbls>
            <c:txPr>
              <a:bodyPr/>
              <a:lstStyle/>
              <a:p>
                <a:pPr>
                  <a:defRPr sz="16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multiLvlStrRef>
              <c:f>'Haem treatments'!$A$97:$B$100</c:f>
              <c:multiLvlStrCache>
                <c:ptCount val="4"/>
                <c:lvl>
                  <c:pt idx="0">
                    <c:v>IFN or Peg-IFN and RBV, n=20</c:v>
                  </c:pt>
                  <c:pt idx="1">
                    <c:v>Peg-IFN and RBV and BOC or TVR, n=7</c:v>
                  </c:pt>
                  <c:pt idx="2">
                    <c:v>IFN or Peg-IFN and RBV, n=7</c:v>
                  </c:pt>
                  <c:pt idx="3">
                    <c:v>IFN or Peg-IFN and RBV, n=10</c:v>
                  </c:pt>
                </c:lvl>
                <c:lvl>
                  <c:pt idx="0">
                    <c:v>Gen 1</c:v>
                  </c:pt>
                  <c:pt idx="1">
                    <c:v>Gen 1</c:v>
                  </c:pt>
                  <c:pt idx="2">
                    <c:v>Gen 2</c:v>
                  </c:pt>
                  <c:pt idx="3">
                    <c:v>Gen 3</c:v>
                  </c:pt>
                </c:lvl>
              </c:multiLvlStrCache>
            </c:multiLvlStrRef>
          </c:cat>
          <c:val>
            <c:numRef>
              <c:f>'Haem treatments'!$J$97:$J$100</c:f>
              <c:numCache>
                <c:formatCode>General</c:formatCode>
                <c:ptCount val="4"/>
                <c:pt idx="0">
                  <c:v>58.3</c:v>
                </c:pt>
                <c:pt idx="1">
                  <c:v>85.7</c:v>
                </c:pt>
                <c:pt idx="2">
                  <c:v>100</c:v>
                </c:pt>
                <c:pt idx="3">
                  <c:v>83.3</c:v>
                </c:pt>
              </c:numCache>
            </c:numRef>
          </c:val>
        </c:ser>
        <c:dLbls>
          <c:showLegendKey val="0"/>
          <c:showVal val="0"/>
          <c:showCatName val="0"/>
          <c:showSerName val="0"/>
          <c:showPercent val="0"/>
          <c:showBubbleSize val="0"/>
        </c:dLbls>
        <c:gapWidth val="150"/>
        <c:axId val="80893056"/>
        <c:axId val="80894976"/>
      </c:barChart>
      <c:catAx>
        <c:axId val="80893056"/>
        <c:scaling>
          <c:orientation val="minMax"/>
        </c:scaling>
        <c:delete val="0"/>
        <c:axPos val="b"/>
        <c:title>
          <c:tx>
            <c:rich>
              <a:bodyPr/>
              <a:lstStyle/>
              <a:p>
                <a:pPr>
                  <a:defRPr sz="1800" b="1" i="0" u="none" strike="noStrike" baseline="0">
                    <a:solidFill>
                      <a:srgbClr val="000000"/>
                    </a:solidFill>
                    <a:latin typeface="Calibri"/>
                    <a:ea typeface="Calibri"/>
                    <a:cs typeface="Calibri"/>
                  </a:defRPr>
                </a:pPr>
                <a:r>
                  <a:rPr lang="en-GB" sz="1800"/>
                  <a:t>Genotype and treatment type</a:t>
                </a:r>
              </a:p>
            </c:rich>
          </c:tx>
          <c:layout>
            <c:manualLayout>
              <c:xMode val="edge"/>
              <c:yMode val="edge"/>
              <c:x val="0.33435105567556272"/>
              <c:y val="0.90088011306279026"/>
            </c:manualLayout>
          </c:layout>
          <c:overlay val="0"/>
        </c:title>
        <c:numFmt formatCode="General" sourceLinked="1"/>
        <c:majorTickMark val="out"/>
        <c:minorTickMark val="none"/>
        <c:tickLblPos val="nextTo"/>
        <c:txPr>
          <a:bodyPr rot="0" vert="horz"/>
          <a:lstStyle/>
          <a:p>
            <a:pPr>
              <a:defRPr sz="1400" b="0" i="0" u="none" strike="noStrike" baseline="0">
                <a:solidFill>
                  <a:srgbClr val="000000"/>
                </a:solidFill>
                <a:latin typeface="Calibri"/>
                <a:ea typeface="Calibri"/>
                <a:cs typeface="Calibri"/>
              </a:defRPr>
            </a:pPr>
            <a:endParaRPr lang="en-US"/>
          </a:p>
        </c:txPr>
        <c:crossAx val="80894976"/>
        <c:crosses val="autoZero"/>
        <c:auto val="1"/>
        <c:lblAlgn val="ctr"/>
        <c:lblOffset val="100"/>
        <c:noMultiLvlLbl val="0"/>
      </c:catAx>
      <c:valAx>
        <c:axId val="80894976"/>
        <c:scaling>
          <c:orientation val="minMax"/>
        </c:scaling>
        <c:delete val="0"/>
        <c:axPos val="l"/>
        <c:title>
          <c:tx>
            <c:rich>
              <a:bodyPr/>
              <a:lstStyle/>
              <a:p>
                <a:pPr>
                  <a:defRPr sz="1800" b="1" i="0" u="none" strike="noStrike" baseline="0">
                    <a:solidFill>
                      <a:srgbClr val="000000"/>
                    </a:solidFill>
                    <a:latin typeface="Calibri"/>
                    <a:ea typeface="Calibri"/>
                    <a:cs typeface="Calibri"/>
                  </a:defRPr>
                </a:pPr>
                <a:r>
                  <a:rPr lang="en-GB" sz="1800"/>
                  <a:t>% SVR</a:t>
                </a:r>
              </a:p>
            </c:rich>
          </c:tx>
          <c:layout/>
          <c:overlay val="0"/>
        </c:title>
        <c:numFmt formatCode="General" sourceLinked="1"/>
        <c:majorTickMark val="out"/>
        <c:minorTickMark val="none"/>
        <c:tickLblPos val="nextTo"/>
        <c:txPr>
          <a:bodyPr rot="0" vert="horz"/>
          <a:lstStyle/>
          <a:p>
            <a:pPr>
              <a:defRPr sz="1400" b="0" i="0" u="none" strike="noStrike" baseline="0">
                <a:solidFill>
                  <a:srgbClr val="000000"/>
                </a:solidFill>
                <a:latin typeface="Calibri"/>
                <a:ea typeface="Calibri"/>
                <a:cs typeface="Calibri"/>
              </a:defRPr>
            </a:pPr>
            <a:endParaRPr lang="en-US"/>
          </a:p>
        </c:txPr>
        <c:crossAx val="80893056"/>
        <c:crosses val="autoZero"/>
        <c:crossBetween val="between"/>
      </c:valAx>
    </c:plotArea>
    <c:legend>
      <c:legendPos val="r"/>
      <c:layout>
        <c:manualLayout>
          <c:xMode val="edge"/>
          <c:yMode val="edge"/>
          <c:x val="0.83539897335841862"/>
          <c:y val="0.35076987684231775"/>
          <c:w val="0.15398248670243653"/>
          <c:h val="0.14769263072885119"/>
        </c:manualLayout>
      </c:layout>
      <c:overlay val="0"/>
      <c:txPr>
        <a:bodyPr/>
        <a:lstStyle/>
        <a:p>
          <a:pPr>
            <a:defRPr sz="160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5A3D43-626D-4DB9-95B4-AF3A0C90B6A9}" type="doc">
      <dgm:prSet loTypeId="urn:microsoft.com/office/officeart/2005/8/layout/chevron1" loCatId="process" qsTypeId="urn:microsoft.com/office/officeart/2005/8/quickstyle/simple1" qsCatId="simple" csTypeId="urn:microsoft.com/office/officeart/2005/8/colors/accent1_2" csCatId="accent1" phldr="1"/>
      <dgm:spPr/>
    </dgm:pt>
    <dgm:pt modelId="{3FA53DAE-A3A4-405D-BD53-94567C266D5C}">
      <dgm:prSet phldrT="[Text]"/>
      <dgm:spPr/>
      <dgm:t>
        <a:bodyPr/>
        <a:lstStyle/>
        <a:p>
          <a:r>
            <a:rPr lang="en-IE" dirty="0" smtClean="0"/>
            <a:t>1960s</a:t>
          </a:r>
          <a:endParaRPr lang="en-IE" dirty="0"/>
        </a:p>
      </dgm:t>
    </dgm:pt>
    <dgm:pt modelId="{DD9AF6DD-01FD-4104-A50A-A0A7AC475383}" type="parTrans" cxnId="{B58D99D9-0B0A-4665-8D77-F4C4FF9CA491}">
      <dgm:prSet/>
      <dgm:spPr/>
      <dgm:t>
        <a:bodyPr/>
        <a:lstStyle/>
        <a:p>
          <a:endParaRPr lang="en-IE"/>
        </a:p>
      </dgm:t>
    </dgm:pt>
    <dgm:pt modelId="{0759813C-6A54-4F7B-8A05-45DD243396FC}" type="sibTrans" cxnId="{B58D99D9-0B0A-4665-8D77-F4C4FF9CA491}">
      <dgm:prSet/>
      <dgm:spPr/>
      <dgm:t>
        <a:bodyPr/>
        <a:lstStyle/>
        <a:p>
          <a:endParaRPr lang="en-IE"/>
        </a:p>
      </dgm:t>
    </dgm:pt>
    <dgm:pt modelId="{BBC09E16-1431-4378-AE30-517ABF25A57C}">
      <dgm:prSet phldrT="[Text]"/>
      <dgm:spPr/>
      <dgm:t>
        <a:bodyPr/>
        <a:lstStyle/>
        <a:p>
          <a:r>
            <a:rPr lang="en-IE" dirty="0" smtClean="0"/>
            <a:t>1980s</a:t>
          </a:r>
          <a:endParaRPr lang="en-IE" dirty="0"/>
        </a:p>
      </dgm:t>
    </dgm:pt>
    <dgm:pt modelId="{7334F621-4CEA-41E2-A894-5B8D9798C23E}" type="parTrans" cxnId="{C8CD8A23-6C1F-4827-9F1E-5994DC37E44C}">
      <dgm:prSet/>
      <dgm:spPr/>
      <dgm:t>
        <a:bodyPr/>
        <a:lstStyle/>
        <a:p>
          <a:endParaRPr lang="en-IE"/>
        </a:p>
      </dgm:t>
    </dgm:pt>
    <dgm:pt modelId="{E24A54D4-2FA7-4626-8BDA-1D742B38E419}" type="sibTrans" cxnId="{C8CD8A23-6C1F-4827-9F1E-5994DC37E44C}">
      <dgm:prSet/>
      <dgm:spPr/>
      <dgm:t>
        <a:bodyPr/>
        <a:lstStyle/>
        <a:p>
          <a:endParaRPr lang="en-IE"/>
        </a:p>
      </dgm:t>
    </dgm:pt>
    <dgm:pt modelId="{8AFC19A0-055C-40A6-BF46-2853B1CBD20C}">
      <dgm:prSet phldrT="[Text]"/>
      <dgm:spPr/>
      <dgm:t>
        <a:bodyPr/>
        <a:lstStyle/>
        <a:p>
          <a:r>
            <a:rPr lang="en-IE" dirty="0" smtClean="0"/>
            <a:t>1990s</a:t>
          </a:r>
          <a:endParaRPr lang="en-IE" dirty="0"/>
        </a:p>
      </dgm:t>
    </dgm:pt>
    <dgm:pt modelId="{CCDB0A53-3ABC-4247-A361-EAF5CF9CDC11}" type="parTrans" cxnId="{0CE4AA4E-3EB9-454F-B2C4-4C3FC14EDB9D}">
      <dgm:prSet/>
      <dgm:spPr/>
      <dgm:t>
        <a:bodyPr/>
        <a:lstStyle/>
        <a:p>
          <a:endParaRPr lang="en-IE"/>
        </a:p>
      </dgm:t>
    </dgm:pt>
    <dgm:pt modelId="{B3F096C8-8EAD-4184-8691-CEC5857AFD8F}" type="sibTrans" cxnId="{0CE4AA4E-3EB9-454F-B2C4-4C3FC14EDB9D}">
      <dgm:prSet/>
      <dgm:spPr/>
      <dgm:t>
        <a:bodyPr/>
        <a:lstStyle/>
        <a:p>
          <a:endParaRPr lang="en-IE"/>
        </a:p>
      </dgm:t>
    </dgm:pt>
    <dgm:pt modelId="{3DFEB2E8-63BE-4460-9AC1-705C1BC9399B}">
      <dgm:prSet custT="1"/>
      <dgm:spPr/>
      <dgm:t>
        <a:bodyPr/>
        <a:lstStyle/>
        <a:p>
          <a:r>
            <a:rPr lang="en-IE" sz="1400" b="1" dirty="0" smtClean="0">
              <a:solidFill>
                <a:schemeClr val="tx2">
                  <a:lumMod val="75000"/>
                </a:schemeClr>
              </a:solidFill>
            </a:rPr>
            <a:t>1967</a:t>
          </a:r>
          <a:r>
            <a:rPr lang="en-IE" sz="1400" dirty="0" smtClean="0"/>
            <a:t> onwards: Factor concentrates available</a:t>
          </a:r>
          <a:endParaRPr lang="en-IE" sz="1400" dirty="0"/>
        </a:p>
      </dgm:t>
    </dgm:pt>
    <dgm:pt modelId="{E0169337-49AE-4B60-886C-5064B38F7F6A}" type="parTrans" cxnId="{687CFFD1-9A20-4C24-81A1-8E3E762ACEB8}">
      <dgm:prSet/>
      <dgm:spPr/>
      <dgm:t>
        <a:bodyPr/>
        <a:lstStyle/>
        <a:p>
          <a:endParaRPr lang="en-IE"/>
        </a:p>
      </dgm:t>
    </dgm:pt>
    <dgm:pt modelId="{4A799EFD-193E-4069-AF62-5603090A71B7}" type="sibTrans" cxnId="{687CFFD1-9A20-4C24-81A1-8E3E762ACEB8}">
      <dgm:prSet/>
      <dgm:spPr/>
      <dgm:t>
        <a:bodyPr/>
        <a:lstStyle/>
        <a:p>
          <a:endParaRPr lang="en-IE"/>
        </a:p>
      </dgm:t>
    </dgm:pt>
    <dgm:pt modelId="{FE953E32-DC7B-4687-8F6E-ACE73BD38E61}">
      <dgm:prSet/>
      <dgm:spPr/>
      <dgm:t>
        <a:bodyPr/>
        <a:lstStyle/>
        <a:p>
          <a:r>
            <a:rPr lang="en-IE" dirty="0" smtClean="0"/>
            <a:t>1970s</a:t>
          </a:r>
          <a:endParaRPr lang="en-IE" dirty="0"/>
        </a:p>
      </dgm:t>
    </dgm:pt>
    <dgm:pt modelId="{347C62C4-C919-4A98-AD32-461E70DDC72C}" type="sibTrans" cxnId="{516475AD-DA49-4A4A-807F-52167CB4FD31}">
      <dgm:prSet/>
      <dgm:spPr/>
      <dgm:t>
        <a:bodyPr/>
        <a:lstStyle/>
        <a:p>
          <a:endParaRPr lang="en-IE"/>
        </a:p>
      </dgm:t>
    </dgm:pt>
    <dgm:pt modelId="{8E3D353F-D0A7-46FB-B441-E27AE67AA552}" type="parTrans" cxnId="{516475AD-DA49-4A4A-807F-52167CB4FD31}">
      <dgm:prSet/>
      <dgm:spPr/>
      <dgm:t>
        <a:bodyPr/>
        <a:lstStyle/>
        <a:p>
          <a:endParaRPr lang="en-IE"/>
        </a:p>
      </dgm:t>
    </dgm:pt>
    <dgm:pt modelId="{36BCF55E-4DF6-4A83-8195-EE16F0D8403F}">
      <dgm:prSet custT="1"/>
      <dgm:spPr/>
      <dgm:t>
        <a:bodyPr/>
        <a:lstStyle/>
        <a:p>
          <a:r>
            <a:rPr lang="en-IE" sz="1400" dirty="0" smtClean="0"/>
            <a:t>Freeze dried powdered concentrates available</a:t>
          </a:r>
          <a:endParaRPr lang="en-IE" sz="1400" dirty="0"/>
        </a:p>
      </dgm:t>
    </dgm:pt>
    <dgm:pt modelId="{018B962F-F2A4-4C8B-AA45-9F42B7B77025}" type="parTrans" cxnId="{E966776A-2031-497B-8E60-25D7C5BBAFBB}">
      <dgm:prSet/>
      <dgm:spPr/>
      <dgm:t>
        <a:bodyPr/>
        <a:lstStyle/>
        <a:p>
          <a:endParaRPr lang="en-IE"/>
        </a:p>
      </dgm:t>
    </dgm:pt>
    <dgm:pt modelId="{C70C7F4F-CB5C-4688-8AE9-56C6DD46090B}" type="sibTrans" cxnId="{E966776A-2031-497B-8E60-25D7C5BBAFBB}">
      <dgm:prSet/>
      <dgm:spPr/>
      <dgm:t>
        <a:bodyPr/>
        <a:lstStyle/>
        <a:p>
          <a:endParaRPr lang="en-IE"/>
        </a:p>
      </dgm:t>
    </dgm:pt>
    <dgm:pt modelId="{4721FE4B-6753-4CD6-AC18-8AE3F4B8B1BA}">
      <dgm:prSet custT="1"/>
      <dgm:spPr/>
      <dgm:t>
        <a:bodyPr/>
        <a:lstStyle/>
        <a:p>
          <a:r>
            <a:rPr lang="en-IE" sz="1400" b="1" dirty="0" smtClean="0">
              <a:solidFill>
                <a:schemeClr val="tx2">
                  <a:lumMod val="75000"/>
                </a:schemeClr>
              </a:solidFill>
            </a:rPr>
            <a:t>1991</a:t>
          </a:r>
          <a:r>
            <a:rPr lang="en-IE" sz="1400" dirty="0" smtClean="0"/>
            <a:t>: Commercial blood test for hepatitis C, start of blood screening for hepatitis C</a:t>
          </a:r>
          <a:endParaRPr lang="en-IE" sz="1400" dirty="0"/>
        </a:p>
      </dgm:t>
    </dgm:pt>
    <dgm:pt modelId="{167A42AA-29DD-4FF4-8B31-A2AB40DF2687}" type="parTrans" cxnId="{87DB5D76-512E-48FD-A3BF-C7096DB12821}">
      <dgm:prSet/>
      <dgm:spPr/>
      <dgm:t>
        <a:bodyPr/>
        <a:lstStyle/>
        <a:p>
          <a:endParaRPr lang="en-IE"/>
        </a:p>
      </dgm:t>
    </dgm:pt>
    <dgm:pt modelId="{C767FB8E-66B8-44C5-8C9A-3A0610909F0E}" type="sibTrans" cxnId="{87DB5D76-512E-48FD-A3BF-C7096DB12821}">
      <dgm:prSet/>
      <dgm:spPr/>
      <dgm:t>
        <a:bodyPr/>
        <a:lstStyle/>
        <a:p>
          <a:endParaRPr lang="en-IE"/>
        </a:p>
      </dgm:t>
    </dgm:pt>
    <dgm:pt modelId="{7AB419D7-B760-43DC-BC25-FFE2E179F166}">
      <dgm:prSet custT="1"/>
      <dgm:spPr/>
      <dgm:t>
        <a:bodyPr/>
        <a:lstStyle/>
        <a:p>
          <a:r>
            <a:rPr lang="en-IE" sz="1400" dirty="0" smtClean="0"/>
            <a:t>Home use possible</a:t>
          </a:r>
          <a:endParaRPr lang="en-IE" sz="1400" dirty="0"/>
        </a:p>
      </dgm:t>
    </dgm:pt>
    <dgm:pt modelId="{D05C692A-D085-4F79-AEBE-AD5EA7AC4267}" type="parTrans" cxnId="{D369AFB9-22E4-4E4B-8C99-65EC9F97A630}">
      <dgm:prSet/>
      <dgm:spPr/>
      <dgm:t>
        <a:bodyPr/>
        <a:lstStyle/>
        <a:p>
          <a:endParaRPr lang="en-IE"/>
        </a:p>
      </dgm:t>
    </dgm:pt>
    <dgm:pt modelId="{F62ADFBB-24BE-4A55-A480-A6858E5BD998}" type="sibTrans" cxnId="{D369AFB9-22E4-4E4B-8C99-65EC9F97A630}">
      <dgm:prSet/>
      <dgm:spPr/>
      <dgm:t>
        <a:bodyPr/>
        <a:lstStyle/>
        <a:p>
          <a:endParaRPr lang="en-IE"/>
        </a:p>
      </dgm:t>
    </dgm:pt>
    <dgm:pt modelId="{040E92D7-8B56-4B3C-949C-2D16C60347E8}">
      <dgm:prSet custT="1"/>
      <dgm:spPr/>
      <dgm:t>
        <a:bodyPr/>
        <a:lstStyle/>
        <a:p>
          <a:r>
            <a:rPr lang="en-IE" sz="1400" dirty="0" smtClean="0"/>
            <a:t>improved life expectancy</a:t>
          </a:r>
          <a:endParaRPr lang="en-IE" sz="1400" dirty="0"/>
        </a:p>
      </dgm:t>
    </dgm:pt>
    <dgm:pt modelId="{4AE2C8D4-8574-478B-A3FD-AA05C76E44A8}" type="parTrans" cxnId="{321A93E5-501A-4201-9555-6EF3E17CF78A}">
      <dgm:prSet/>
      <dgm:spPr/>
      <dgm:t>
        <a:bodyPr/>
        <a:lstStyle/>
        <a:p>
          <a:endParaRPr lang="en-IE"/>
        </a:p>
      </dgm:t>
    </dgm:pt>
    <dgm:pt modelId="{C2E376D6-6FA7-497F-B41C-E940CCFA5845}" type="sibTrans" cxnId="{321A93E5-501A-4201-9555-6EF3E17CF78A}">
      <dgm:prSet/>
      <dgm:spPr/>
      <dgm:t>
        <a:bodyPr/>
        <a:lstStyle/>
        <a:p>
          <a:endParaRPr lang="en-IE"/>
        </a:p>
      </dgm:t>
    </dgm:pt>
    <dgm:pt modelId="{7B3ABF70-A375-4F20-97FA-9C2075C5C31E}">
      <dgm:prSet custT="1"/>
      <dgm:spPr/>
      <dgm:t>
        <a:bodyPr/>
        <a:lstStyle/>
        <a:p>
          <a:r>
            <a:rPr lang="en-IE" sz="1400" dirty="0" smtClean="0"/>
            <a:t>No anti-viral inactivation</a:t>
          </a:r>
          <a:endParaRPr lang="en-IE" sz="1400" dirty="0"/>
        </a:p>
      </dgm:t>
    </dgm:pt>
    <dgm:pt modelId="{AE5C55EC-8BCF-4CBA-A75D-0A806FD44780}" type="parTrans" cxnId="{B0AB9B97-9E85-4008-9DBD-84AB02019C20}">
      <dgm:prSet/>
      <dgm:spPr/>
      <dgm:t>
        <a:bodyPr/>
        <a:lstStyle/>
        <a:p>
          <a:endParaRPr lang="en-IE"/>
        </a:p>
      </dgm:t>
    </dgm:pt>
    <dgm:pt modelId="{A6106C3B-52B7-4A26-A255-260002301524}" type="sibTrans" cxnId="{B0AB9B97-9E85-4008-9DBD-84AB02019C20}">
      <dgm:prSet/>
      <dgm:spPr/>
      <dgm:t>
        <a:bodyPr/>
        <a:lstStyle/>
        <a:p>
          <a:endParaRPr lang="en-IE"/>
        </a:p>
      </dgm:t>
    </dgm:pt>
    <dgm:pt modelId="{4874B971-27CC-4886-9DCF-3B7FB99016FC}">
      <dgm:prSet custT="1"/>
      <dgm:spPr/>
      <dgm:t>
        <a:bodyPr/>
        <a:lstStyle/>
        <a:p>
          <a:r>
            <a:rPr lang="en-IE" sz="1400" b="1" dirty="0" smtClean="0">
              <a:solidFill>
                <a:schemeClr val="tx2">
                  <a:lumMod val="75000"/>
                </a:schemeClr>
              </a:solidFill>
            </a:rPr>
            <a:t>1983</a:t>
          </a:r>
          <a:r>
            <a:rPr lang="en-IE" sz="1400" dirty="0" smtClean="0"/>
            <a:t>: HIV virus isolated</a:t>
          </a:r>
          <a:endParaRPr lang="en-IE" sz="1400" dirty="0"/>
        </a:p>
      </dgm:t>
    </dgm:pt>
    <dgm:pt modelId="{0E15512B-AC06-4480-AC4E-ACFD5DC75D59}" type="parTrans" cxnId="{9E6E74B3-E859-4C40-9D9A-DF797BBFE711}">
      <dgm:prSet/>
      <dgm:spPr/>
      <dgm:t>
        <a:bodyPr/>
        <a:lstStyle/>
        <a:p>
          <a:endParaRPr lang="en-IE"/>
        </a:p>
      </dgm:t>
    </dgm:pt>
    <dgm:pt modelId="{85FE0AD1-569C-465B-8B77-43C231EEE99E}" type="sibTrans" cxnId="{9E6E74B3-E859-4C40-9D9A-DF797BBFE711}">
      <dgm:prSet/>
      <dgm:spPr/>
      <dgm:t>
        <a:bodyPr/>
        <a:lstStyle/>
        <a:p>
          <a:endParaRPr lang="en-IE"/>
        </a:p>
      </dgm:t>
    </dgm:pt>
    <dgm:pt modelId="{82A891FB-BE83-4788-A769-A2CEC0F0B9F0}">
      <dgm:prSet custT="1"/>
      <dgm:spPr/>
      <dgm:t>
        <a:bodyPr/>
        <a:lstStyle/>
        <a:p>
          <a:r>
            <a:rPr lang="en-IE" sz="1400" b="1" dirty="0" smtClean="0">
              <a:solidFill>
                <a:schemeClr val="tx2">
                  <a:lumMod val="75000"/>
                </a:schemeClr>
              </a:solidFill>
            </a:rPr>
            <a:t>1989</a:t>
          </a:r>
          <a:r>
            <a:rPr lang="en-IE" sz="1400" dirty="0" smtClean="0"/>
            <a:t>: solvent detergent inactivation of hepatitis viruses in factor concentrates</a:t>
          </a:r>
          <a:endParaRPr lang="en-IE" sz="1400" dirty="0"/>
        </a:p>
      </dgm:t>
    </dgm:pt>
    <dgm:pt modelId="{5970BACD-A280-4BA5-AA18-9F929F0A4351}" type="parTrans" cxnId="{B93C4938-292B-4045-91A7-C7376F954F9F}">
      <dgm:prSet/>
      <dgm:spPr/>
      <dgm:t>
        <a:bodyPr/>
        <a:lstStyle/>
        <a:p>
          <a:endParaRPr lang="en-IE"/>
        </a:p>
      </dgm:t>
    </dgm:pt>
    <dgm:pt modelId="{70D1090F-75C0-4323-A437-791C7D3C75E8}" type="sibTrans" cxnId="{B93C4938-292B-4045-91A7-C7376F954F9F}">
      <dgm:prSet/>
      <dgm:spPr/>
      <dgm:t>
        <a:bodyPr/>
        <a:lstStyle/>
        <a:p>
          <a:endParaRPr lang="en-IE"/>
        </a:p>
      </dgm:t>
    </dgm:pt>
    <dgm:pt modelId="{289E29A6-1FFA-4C6B-B98F-986BA906A422}">
      <dgm:prSet custT="1"/>
      <dgm:spPr/>
      <dgm:t>
        <a:bodyPr/>
        <a:lstStyle/>
        <a:p>
          <a:endParaRPr lang="en-IE" sz="1400" dirty="0"/>
        </a:p>
      </dgm:t>
    </dgm:pt>
    <dgm:pt modelId="{39D572FF-C29C-46D9-99E0-0AB3953DB5BA}" type="parTrans" cxnId="{37A345B4-873C-454A-A143-0250AB0197AE}">
      <dgm:prSet/>
      <dgm:spPr/>
      <dgm:t>
        <a:bodyPr/>
        <a:lstStyle/>
        <a:p>
          <a:endParaRPr lang="en-IE"/>
        </a:p>
      </dgm:t>
    </dgm:pt>
    <dgm:pt modelId="{900C9460-8BD7-4577-804D-4F70E8CD8DC4}" type="sibTrans" cxnId="{37A345B4-873C-454A-A143-0250AB0197AE}">
      <dgm:prSet/>
      <dgm:spPr/>
      <dgm:t>
        <a:bodyPr/>
        <a:lstStyle/>
        <a:p>
          <a:endParaRPr lang="en-IE"/>
        </a:p>
      </dgm:t>
    </dgm:pt>
    <dgm:pt modelId="{4F4A8CB8-C03D-4609-876D-48EA7012F72C}">
      <dgm:prSet custT="1"/>
      <dgm:spPr/>
      <dgm:t>
        <a:bodyPr/>
        <a:lstStyle/>
        <a:p>
          <a:r>
            <a:rPr lang="en-IE" sz="1400" b="1" dirty="0" smtClean="0">
              <a:solidFill>
                <a:schemeClr val="tx2">
                  <a:lumMod val="75000"/>
                </a:schemeClr>
              </a:solidFill>
            </a:rPr>
            <a:t>1985</a:t>
          </a:r>
          <a:r>
            <a:rPr lang="en-IE" sz="1400" dirty="0" smtClean="0"/>
            <a:t>: commercial blood test for HIV, start of blood screening </a:t>
          </a:r>
          <a:endParaRPr lang="en-IE" sz="1400" dirty="0"/>
        </a:p>
      </dgm:t>
    </dgm:pt>
    <dgm:pt modelId="{28899C02-C95C-480C-90DE-264A81158C05}" type="parTrans" cxnId="{5C09BD84-A4E5-4E97-A6CD-A00B39BEBEEC}">
      <dgm:prSet/>
      <dgm:spPr/>
      <dgm:t>
        <a:bodyPr/>
        <a:lstStyle/>
        <a:p>
          <a:endParaRPr lang="en-IE"/>
        </a:p>
      </dgm:t>
    </dgm:pt>
    <dgm:pt modelId="{DDAB97B0-B526-438B-8D2D-994B4D22B6F6}" type="sibTrans" cxnId="{5C09BD84-A4E5-4E97-A6CD-A00B39BEBEEC}">
      <dgm:prSet/>
      <dgm:spPr/>
      <dgm:t>
        <a:bodyPr/>
        <a:lstStyle/>
        <a:p>
          <a:endParaRPr lang="en-IE"/>
        </a:p>
      </dgm:t>
    </dgm:pt>
    <dgm:pt modelId="{6CD951E4-0FFD-4E95-9A1C-92D07AE68532}">
      <dgm:prSet custT="1"/>
      <dgm:spPr/>
      <dgm:t>
        <a:bodyPr/>
        <a:lstStyle/>
        <a:p>
          <a:r>
            <a:rPr lang="en-IE" sz="1400" dirty="0" smtClean="0"/>
            <a:t>Commercially fractionated factor concentrates from large pooled donor used</a:t>
          </a:r>
          <a:endParaRPr lang="en-IE" sz="1400" dirty="0"/>
        </a:p>
      </dgm:t>
    </dgm:pt>
    <dgm:pt modelId="{35B3208E-81A3-419F-8D60-1224070A6724}" type="parTrans" cxnId="{B449C946-8BD7-45DC-94BA-6CF9B1C93F84}">
      <dgm:prSet/>
      <dgm:spPr/>
      <dgm:t>
        <a:bodyPr/>
        <a:lstStyle/>
        <a:p>
          <a:endParaRPr lang="en-GB"/>
        </a:p>
      </dgm:t>
    </dgm:pt>
    <dgm:pt modelId="{BFE96485-AAEF-4CCD-B5F5-A52EF6B7BE0E}" type="sibTrans" cxnId="{B449C946-8BD7-45DC-94BA-6CF9B1C93F84}">
      <dgm:prSet/>
      <dgm:spPr/>
      <dgm:t>
        <a:bodyPr/>
        <a:lstStyle/>
        <a:p>
          <a:endParaRPr lang="en-GB"/>
        </a:p>
      </dgm:t>
    </dgm:pt>
    <dgm:pt modelId="{0F545F71-B855-4F69-B4E1-87D2C8E08199}">
      <dgm:prSet custT="1"/>
      <dgm:spPr/>
      <dgm:t>
        <a:bodyPr/>
        <a:lstStyle/>
        <a:p>
          <a:r>
            <a:rPr lang="en-IE" sz="1400" b="1" dirty="0" smtClean="0">
              <a:solidFill>
                <a:schemeClr val="tx2">
                  <a:lumMod val="75000"/>
                </a:schemeClr>
              </a:solidFill>
            </a:rPr>
            <a:t>1989</a:t>
          </a:r>
          <a:r>
            <a:rPr lang="en-IE" sz="1400" dirty="0" smtClean="0"/>
            <a:t>: hepatitis C virus isolated</a:t>
          </a:r>
          <a:endParaRPr lang="en-IE" sz="1400" dirty="0"/>
        </a:p>
      </dgm:t>
    </dgm:pt>
    <dgm:pt modelId="{401FE351-019E-45DB-AB8D-4FF3A5D83867}" type="sibTrans" cxnId="{3D0949F5-19EA-4464-AB83-3F5A4083451A}">
      <dgm:prSet/>
      <dgm:spPr/>
      <dgm:t>
        <a:bodyPr/>
        <a:lstStyle/>
        <a:p>
          <a:endParaRPr lang="en-IE"/>
        </a:p>
      </dgm:t>
    </dgm:pt>
    <dgm:pt modelId="{649245B2-5DF0-4C61-93AB-FB8272204638}" type="parTrans" cxnId="{3D0949F5-19EA-4464-AB83-3F5A4083451A}">
      <dgm:prSet/>
      <dgm:spPr/>
      <dgm:t>
        <a:bodyPr/>
        <a:lstStyle/>
        <a:p>
          <a:endParaRPr lang="en-IE"/>
        </a:p>
      </dgm:t>
    </dgm:pt>
    <dgm:pt modelId="{0D27393E-12C4-4611-A439-9E9D4F3E560A}">
      <dgm:prSet custT="1"/>
      <dgm:spPr/>
      <dgm:t>
        <a:bodyPr/>
        <a:lstStyle/>
        <a:p>
          <a:r>
            <a:rPr lang="en-IE" sz="1400" b="1" dirty="0" smtClean="0">
              <a:solidFill>
                <a:schemeClr val="tx2">
                  <a:lumMod val="75000"/>
                </a:schemeClr>
              </a:solidFill>
            </a:rPr>
            <a:t>1986: </a:t>
          </a:r>
          <a:r>
            <a:rPr lang="en-IE" sz="1400" dirty="0" smtClean="0"/>
            <a:t>heat inactivation of  HIV in factor concentrates</a:t>
          </a:r>
          <a:endParaRPr lang="en-IE" sz="1400" dirty="0"/>
        </a:p>
      </dgm:t>
    </dgm:pt>
    <dgm:pt modelId="{B8D8D8CD-2957-488B-9DFC-4B4C2E351A39}" type="sibTrans" cxnId="{0AB53EC4-74AA-4CE2-9F08-66913591A735}">
      <dgm:prSet/>
      <dgm:spPr/>
      <dgm:t>
        <a:bodyPr/>
        <a:lstStyle/>
        <a:p>
          <a:endParaRPr lang="en-IE"/>
        </a:p>
      </dgm:t>
    </dgm:pt>
    <dgm:pt modelId="{79A3725D-113C-4C13-94C2-D1BC7F5F5E0A}" type="parTrans" cxnId="{0AB53EC4-74AA-4CE2-9F08-66913591A735}">
      <dgm:prSet/>
      <dgm:spPr/>
      <dgm:t>
        <a:bodyPr/>
        <a:lstStyle/>
        <a:p>
          <a:endParaRPr lang="en-IE"/>
        </a:p>
      </dgm:t>
    </dgm:pt>
    <dgm:pt modelId="{E79294A4-10F1-41E7-88BB-D28AE7451134}" type="pres">
      <dgm:prSet presAssocID="{A05A3D43-626D-4DB9-95B4-AF3A0C90B6A9}" presName="Name0" presStyleCnt="0">
        <dgm:presLayoutVars>
          <dgm:dir/>
          <dgm:animLvl val="lvl"/>
          <dgm:resizeHandles val="exact"/>
        </dgm:presLayoutVars>
      </dgm:prSet>
      <dgm:spPr/>
    </dgm:pt>
    <dgm:pt modelId="{105245E8-F560-4681-93B6-C83550DFCC65}" type="pres">
      <dgm:prSet presAssocID="{3FA53DAE-A3A4-405D-BD53-94567C266D5C}" presName="composite" presStyleCnt="0"/>
      <dgm:spPr/>
    </dgm:pt>
    <dgm:pt modelId="{3B529A29-BE77-4855-8389-C83285187550}" type="pres">
      <dgm:prSet presAssocID="{3FA53DAE-A3A4-405D-BD53-94567C266D5C}" presName="parTx" presStyleLbl="node1" presStyleIdx="0" presStyleCnt="4" custLinFactNeighborY="-16919">
        <dgm:presLayoutVars>
          <dgm:chMax val="0"/>
          <dgm:chPref val="0"/>
          <dgm:bulletEnabled val="1"/>
        </dgm:presLayoutVars>
      </dgm:prSet>
      <dgm:spPr/>
      <dgm:t>
        <a:bodyPr/>
        <a:lstStyle/>
        <a:p>
          <a:endParaRPr lang="en-GB"/>
        </a:p>
      </dgm:t>
    </dgm:pt>
    <dgm:pt modelId="{564EEEB9-94C1-44D0-A68F-7214B5D72554}" type="pres">
      <dgm:prSet presAssocID="{3FA53DAE-A3A4-405D-BD53-94567C266D5C}" presName="desTx" presStyleLbl="revTx" presStyleIdx="0" presStyleCnt="4" custScaleX="111882" custScaleY="82108" custLinFactNeighborY="-12656">
        <dgm:presLayoutVars>
          <dgm:bulletEnabled val="1"/>
        </dgm:presLayoutVars>
      </dgm:prSet>
      <dgm:spPr/>
      <dgm:t>
        <a:bodyPr/>
        <a:lstStyle/>
        <a:p>
          <a:endParaRPr lang="en-IE"/>
        </a:p>
      </dgm:t>
    </dgm:pt>
    <dgm:pt modelId="{81271209-CBAA-426E-9C47-C68EC086D322}" type="pres">
      <dgm:prSet presAssocID="{0759813C-6A54-4F7B-8A05-45DD243396FC}" presName="space" presStyleCnt="0"/>
      <dgm:spPr/>
    </dgm:pt>
    <dgm:pt modelId="{8BE64B34-FEAE-451B-A2A5-AE1AFC1CCC4C}" type="pres">
      <dgm:prSet presAssocID="{FE953E32-DC7B-4687-8F6E-ACE73BD38E61}" presName="composite" presStyleCnt="0"/>
      <dgm:spPr/>
    </dgm:pt>
    <dgm:pt modelId="{4ABA6456-92EB-4A01-9513-5B8C02D13E86}" type="pres">
      <dgm:prSet presAssocID="{FE953E32-DC7B-4687-8F6E-ACE73BD38E61}" presName="parTx" presStyleLbl="node1" presStyleIdx="1" presStyleCnt="4" custLinFactNeighborY="-20752">
        <dgm:presLayoutVars>
          <dgm:chMax val="0"/>
          <dgm:chPref val="0"/>
          <dgm:bulletEnabled val="1"/>
        </dgm:presLayoutVars>
      </dgm:prSet>
      <dgm:spPr/>
      <dgm:t>
        <a:bodyPr/>
        <a:lstStyle/>
        <a:p>
          <a:endParaRPr lang="en-IE"/>
        </a:p>
      </dgm:t>
    </dgm:pt>
    <dgm:pt modelId="{34384588-FA20-4A27-9E88-2B3C06050ABD}" type="pres">
      <dgm:prSet presAssocID="{FE953E32-DC7B-4687-8F6E-ACE73BD38E61}" presName="desTx" presStyleLbl="revTx" presStyleIdx="1" presStyleCnt="4" custScaleY="77772" custLinFactNeighborY="-15908">
        <dgm:presLayoutVars>
          <dgm:bulletEnabled val="1"/>
        </dgm:presLayoutVars>
      </dgm:prSet>
      <dgm:spPr/>
      <dgm:t>
        <a:bodyPr/>
        <a:lstStyle/>
        <a:p>
          <a:endParaRPr lang="en-IE"/>
        </a:p>
      </dgm:t>
    </dgm:pt>
    <dgm:pt modelId="{DFCCA889-2320-4CA7-B0A6-9B50C3C2244C}" type="pres">
      <dgm:prSet presAssocID="{347C62C4-C919-4A98-AD32-461E70DDC72C}" presName="space" presStyleCnt="0"/>
      <dgm:spPr/>
    </dgm:pt>
    <dgm:pt modelId="{427EFA88-0AD3-41BA-9439-2B25A78B0812}" type="pres">
      <dgm:prSet presAssocID="{BBC09E16-1431-4378-AE30-517ABF25A57C}" presName="composite" presStyleCnt="0"/>
      <dgm:spPr/>
    </dgm:pt>
    <dgm:pt modelId="{E8C09672-F610-489D-BCBF-D651C0D79AB9}" type="pres">
      <dgm:prSet presAssocID="{BBC09E16-1431-4378-AE30-517ABF25A57C}" presName="parTx" presStyleLbl="node1" presStyleIdx="2" presStyleCnt="4" custLinFactNeighborY="-759">
        <dgm:presLayoutVars>
          <dgm:chMax val="0"/>
          <dgm:chPref val="0"/>
          <dgm:bulletEnabled val="1"/>
        </dgm:presLayoutVars>
      </dgm:prSet>
      <dgm:spPr/>
      <dgm:t>
        <a:bodyPr/>
        <a:lstStyle/>
        <a:p>
          <a:endParaRPr lang="en-GB"/>
        </a:p>
      </dgm:t>
    </dgm:pt>
    <dgm:pt modelId="{1DB020B1-F167-450C-9E7E-3C81C4DB32B8}" type="pres">
      <dgm:prSet presAssocID="{BBC09E16-1431-4378-AE30-517ABF25A57C}" presName="desTx" presStyleLbl="revTx" presStyleIdx="2" presStyleCnt="4" custLinFactNeighborX="6475" custLinFactNeighborY="489">
        <dgm:presLayoutVars>
          <dgm:bulletEnabled val="1"/>
        </dgm:presLayoutVars>
      </dgm:prSet>
      <dgm:spPr/>
      <dgm:t>
        <a:bodyPr/>
        <a:lstStyle/>
        <a:p>
          <a:endParaRPr lang="en-IE"/>
        </a:p>
      </dgm:t>
    </dgm:pt>
    <dgm:pt modelId="{3D6B7E81-3956-4C19-8B25-87D893388689}" type="pres">
      <dgm:prSet presAssocID="{E24A54D4-2FA7-4626-8BDA-1D742B38E419}" presName="space" presStyleCnt="0"/>
      <dgm:spPr/>
    </dgm:pt>
    <dgm:pt modelId="{B9161E11-399D-4927-A65A-6EA51B97A352}" type="pres">
      <dgm:prSet presAssocID="{8AFC19A0-055C-40A6-BF46-2853B1CBD20C}" presName="composite" presStyleCnt="0"/>
      <dgm:spPr/>
    </dgm:pt>
    <dgm:pt modelId="{C90E543E-8A76-499B-8229-C3B31CFD15BF}" type="pres">
      <dgm:prSet presAssocID="{8AFC19A0-055C-40A6-BF46-2853B1CBD20C}" presName="parTx" presStyleLbl="node1" presStyleIdx="3" presStyleCnt="4" custLinFactNeighborY="-759">
        <dgm:presLayoutVars>
          <dgm:chMax val="0"/>
          <dgm:chPref val="0"/>
          <dgm:bulletEnabled val="1"/>
        </dgm:presLayoutVars>
      </dgm:prSet>
      <dgm:spPr/>
      <dgm:t>
        <a:bodyPr/>
        <a:lstStyle/>
        <a:p>
          <a:endParaRPr lang="en-GB"/>
        </a:p>
      </dgm:t>
    </dgm:pt>
    <dgm:pt modelId="{AF49FDC2-EA0D-4F69-897F-8454752695B1}" type="pres">
      <dgm:prSet presAssocID="{8AFC19A0-055C-40A6-BF46-2853B1CBD20C}" presName="desTx" presStyleLbl="revTx" presStyleIdx="3" presStyleCnt="4" custLinFactNeighborX="4265" custLinFactNeighborY="489">
        <dgm:presLayoutVars>
          <dgm:bulletEnabled val="1"/>
        </dgm:presLayoutVars>
      </dgm:prSet>
      <dgm:spPr/>
      <dgm:t>
        <a:bodyPr/>
        <a:lstStyle/>
        <a:p>
          <a:endParaRPr lang="en-IE"/>
        </a:p>
      </dgm:t>
    </dgm:pt>
  </dgm:ptLst>
  <dgm:cxnLst>
    <dgm:cxn modelId="{B0AB9B97-9E85-4008-9DBD-84AB02019C20}" srcId="{FE953E32-DC7B-4687-8F6E-ACE73BD38E61}" destId="{7B3ABF70-A375-4F20-97FA-9C2075C5C31E}" srcOrd="3" destOrd="0" parTransId="{AE5C55EC-8BCF-4CBA-A75D-0A806FD44780}" sibTransId="{A6106C3B-52B7-4A26-A255-260002301524}"/>
    <dgm:cxn modelId="{9987DCE1-7E4B-4552-9F62-AD52938B54C7}" type="presOf" srcId="{4F4A8CB8-C03D-4609-876D-48EA7012F72C}" destId="{1DB020B1-F167-450C-9E7E-3C81C4DB32B8}" srcOrd="0" destOrd="1" presId="urn:microsoft.com/office/officeart/2005/8/layout/chevron1"/>
    <dgm:cxn modelId="{C8CD8A23-6C1F-4827-9F1E-5994DC37E44C}" srcId="{A05A3D43-626D-4DB9-95B4-AF3A0C90B6A9}" destId="{BBC09E16-1431-4378-AE30-517ABF25A57C}" srcOrd="2" destOrd="0" parTransId="{7334F621-4CEA-41E2-A894-5B8D9798C23E}" sibTransId="{E24A54D4-2FA7-4626-8BDA-1D742B38E419}"/>
    <dgm:cxn modelId="{0AB53EC4-74AA-4CE2-9F08-66913591A735}" srcId="{BBC09E16-1431-4378-AE30-517ABF25A57C}" destId="{0D27393E-12C4-4611-A439-9E9D4F3E560A}" srcOrd="2" destOrd="0" parTransId="{79A3725D-113C-4C13-94C2-D1BC7F5F5E0A}" sibTransId="{B8D8D8CD-2957-488B-9DFC-4B4C2E351A39}"/>
    <dgm:cxn modelId="{23AA47EF-09BC-4B7A-80C7-D718DF571A0A}" type="presOf" srcId="{FE953E32-DC7B-4687-8F6E-ACE73BD38E61}" destId="{4ABA6456-92EB-4A01-9513-5B8C02D13E86}" srcOrd="0" destOrd="0" presId="urn:microsoft.com/office/officeart/2005/8/layout/chevron1"/>
    <dgm:cxn modelId="{37A345B4-873C-454A-A143-0250AB0197AE}" srcId="{8AFC19A0-055C-40A6-BF46-2853B1CBD20C}" destId="{289E29A6-1FFA-4C6B-B98F-986BA906A422}" srcOrd="1" destOrd="0" parTransId="{39D572FF-C29C-46D9-99E0-0AB3953DB5BA}" sibTransId="{900C9460-8BD7-4577-804D-4F70E8CD8DC4}"/>
    <dgm:cxn modelId="{535CD5AF-8632-47A1-B81F-80D386D0BFBA}" type="presOf" srcId="{3FA53DAE-A3A4-405D-BD53-94567C266D5C}" destId="{3B529A29-BE77-4855-8389-C83285187550}" srcOrd="0" destOrd="0" presId="urn:microsoft.com/office/officeart/2005/8/layout/chevron1"/>
    <dgm:cxn modelId="{321A93E5-501A-4201-9555-6EF3E17CF78A}" srcId="{3FA53DAE-A3A4-405D-BD53-94567C266D5C}" destId="{040E92D7-8B56-4B3C-949C-2D16C60347E8}" srcOrd="1" destOrd="0" parTransId="{4AE2C8D4-8574-478B-A3FD-AA05C76E44A8}" sibTransId="{C2E376D6-6FA7-497F-B41C-E940CCFA5845}"/>
    <dgm:cxn modelId="{39593E5F-D6AD-4A66-96C2-D47D7263A618}" type="presOf" srcId="{6CD951E4-0FFD-4E95-9A1C-92D07AE68532}" destId="{34384588-FA20-4A27-9E88-2B3C06050ABD}" srcOrd="0" destOrd="2" presId="urn:microsoft.com/office/officeart/2005/8/layout/chevron1"/>
    <dgm:cxn modelId="{E966776A-2031-497B-8E60-25D7C5BBAFBB}" srcId="{FE953E32-DC7B-4687-8F6E-ACE73BD38E61}" destId="{36BCF55E-4DF6-4A83-8195-EE16F0D8403F}" srcOrd="0" destOrd="0" parTransId="{018B962F-F2A4-4C8B-AA45-9F42B7B77025}" sibTransId="{C70C7F4F-CB5C-4688-8AE9-56C6DD46090B}"/>
    <dgm:cxn modelId="{50B93A00-FC98-4FED-B6FD-FC487C5B30C1}" type="presOf" srcId="{A05A3D43-626D-4DB9-95B4-AF3A0C90B6A9}" destId="{E79294A4-10F1-41E7-88BB-D28AE7451134}" srcOrd="0" destOrd="0" presId="urn:microsoft.com/office/officeart/2005/8/layout/chevron1"/>
    <dgm:cxn modelId="{FCA5B278-01A0-47CD-A2F5-6B8B665048C4}" type="presOf" srcId="{040E92D7-8B56-4B3C-949C-2D16C60347E8}" destId="{564EEEB9-94C1-44D0-A68F-7214B5D72554}" srcOrd="0" destOrd="1" presId="urn:microsoft.com/office/officeart/2005/8/layout/chevron1"/>
    <dgm:cxn modelId="{D369AFB9-22E4-4E4B-8C99-65EC9F97A630}" srcId="{FE953E32-DC7B-4687-8F6E-ACE73BD38E61}" destId="{7AB419D7-B760-43DC-BC25-FFE2E179F166}" srcOrd="1" destOrd="0" parTransId="{D05C692A-D085-4F79-AEBE-AD5EA7AC4267}" sibTransId="{F62ADFBB-24BE-4A55-A480-A6858E5BD998}"/>
    <dgm:cxn modelId="{0ACDD101-5BA1-4931-B582-868FB47A1729}" type="presOf" srcId="{0F545F71-B855-4F69-B4E1-87D2C8E08199}" destId="{1DB020B1-F167-450C-9E7E-3C81C4DB32B8}" srcOrd="0" destOrd="3" presId="urn:microsoft.com/office/officeart/2005/8/layout/chevron1"/>
    <dgm:cxn modelId="{80AEDFB2-5DB1-4046-898B-B74352A3391E}" type="presOf" srcId="{BBC09E16-1431-4378-AE30-517ABF25A57C}" destId="{E8C09672-F610-489D-BCBF-D651C0D79AB9}" srcOrd="0" destOrd="0" presId="urn:microsoft.com/office/officeart/2005/8/layout/chevron1"/>
    <dgm:cxn modelId="{48623D29-A242-4EFE-8BBE-C37A7824F71A}" type="presOf" srcId="{7AB419D7-B760-43DC-BC25-FFE2E179F166}" destId="{34384588-FA20-4A27-9E88-2B3C06050ABD}" srcOrd="0" destOrd="1" presId="urn:microsoft.com/office/officeart/2005/8/layout/chevron1"/>
    <dgm:cxn modelId="{9E6E74B3-E859-4C40-9D9A-DF797BBFE711}" srcId="{BBC09E16-1431-4378-AE30-517ABF25A57C}" destId="{4874B971-27CC-4886-9DCF-3B7FB99016FC}" srcOrd="0" destOrd="0" parTransId="{0E15512B-AC06-4480-AC4E-ACFD5DC75D59}" sibTransId="{85FE0AD1-569C-465B-8B77-43C231EEE99E}"/>
    <dgm:cxn modelId="{0CE4AA4E-3EB9-454F-B2C4-4C3FC14EDB9D}" srcId="{A05A3D43-626D-4DB9-95B4-AF3A0C90B6A9}" destId="{8AFC19A0-055C-40A6-BF46-2853B1CBD20C}" srcOrd="3" destOrd="0" parTransId="{CCDB0A53-3ABC-4247-A361-EAF5CF9CDC11}" sibTransId="{B3F096C8-8EAD-4184-8691-CEC5857AFD8F}"/>
    <dgm:cxn modelId="{87DB5D76-512E-48FD-A3BF-C7096DB12821}" srcId="{8AFC19A0-055C-40A6-BF46-2853B1CBD20C}" destId="{4721FE4B-6753-4CD6-AC18-8AE3F4B8B1BA}" srcOrd="0" destOrd="0" parTransId="{167A42AA-29DD-4FF4-8B31-A2AB40DF2687}" sibTransId="{C767FB8E-66B8-44C5-8C9A-3A0610909F0E}"/>
    <dgm:cxn modelId="{C6F9D791-6CB3-4D57-A0C3-41FB419283FF}" type="presOf" srcId="{82A891FB-BE83-4788-A769-A2CEC0F0B9F0}" destId="{1DB020B1-F167-450C-9E7E-3C81C4DB32B8}" srcOrd="0" destOrd="4" presId="urn:microsoft.com/office/officeart/2005/8/layout/chevron1"/>
    <dgm:cxn modelId="{B58D99D9-0B0A-4665-8D77-F4C4FF9CA491}" srcId="{A05A3D43-626D-4DB9-95B4-AF3A0C90B6A9}" destId="{3FA53DAE-A3A4-405D-BD53-94567C266D5C}" srcOrd="0" destOrd="0" parTransId="{DD9AF6DD-01FD-4104-A50A-A0A7AC475383}" sibTransId="{0759813C-6A54-4F7B-8A05-45DD243396FC}"/>
    <dgm:cxn modelId="{687CFFD1-9A20-4C24-81A1-8E3E762ACEB8}" srcId="{3FA53DAE-A3A4-405D-BD53-94567C266D5C}" destId="{3DFEB2E8-63BE-4460-9AC1-705C1BC9399B}" srcOrd="0" destOrd="0" parTransId="{E0169337-49AE-4B60-886C-5064B38F7F6A}" sibTransId="{4A799EFD-193E-4069-AF62-5603090A71B7}"/>
    <dgm:cxn modelId="{C894B5F0-3A98-4CD6-BF23-24B9FD3A7C58}" type="presOf" srcId="{3DFEB2E8-63BE-4460-9AC1-705C1BC9399B}" destId="{564EEEB9-94C1-44D0-A68F-7214B5D72554}" srcOrd="0" destOrd="0" presId="urn:microsoft.com/office/officeart/2005/8/layout/chevron1"/>
    <dgm:cxn modelId="{B93C4938-292B-4045-91A7-C7376F954F9F}" srcId="{BBC09E16-1431-4378-AE30-517ABF25A57C}" destId="{82A891FB-BE83-4788-A769-A2CEC0F0B9F0}" srcOrd="4" destOrd="0" parTransId="{5970BACD-A280-4BA5-AA18-9F929F0A4351}" sibTransId="{70D1090F-75C0-4323-A437-791C7D3C75E8}"/>
    <dgm:cxn modelId="{C978FC39-CBA9-4368-BF20-6A5E3883A6AD}" type="presOf" srcId="{4721FE4B-6753-4CD6-AC18-8AE3F4B8B1BA}" destId="{AF49FDC2-EA0D-4F69-897F-8454752695B1}" srcOrd="0" destOrd="0" presId="urn:microsoft.com/office/officeart/2005/8/layout/chevron1"/>
    <dgm:cxn modelId="{516475AD-DA49-4A4A-807F-52167CB4FD31}" srcId="{A05A3D43-626D-4DB9-95B4-AF3A0C90B6A9}" destId="{FE953E32-DC7B-4687-8F6E-ACE73BD38E61}" srcOrd="1" destOrd="0" parTransId="{8E3D353F-D0A7-46FB-B441-E27AE67AA552}" sibTransId="{347C62C4-C919-4A98-AD32-461E70DDC72C}"/>
    <dgm:cxn modelId="{E4599712-7649-4714-8444-7D2CD9E2B581}" type="presOf" srcId="{0D27393E-12C4-4611-A439-9E9D4F3E560A}" destId="{1DB020B1-F167-450C-9E7E-3C81C4DB32B8}" srcOrd="0" destOrd="2" presId="urn:microsoft.com/office/officeart/2005/8/layout/chevron1"/>
    <dgm:cxn modelId="{77EA24C9-9AF0-4DE7-9657-16DFC1A8907E}" type="presOf" srcId="{7B3ABF70-A375-4F20-97FA-9C2075C5C31E}" destId="{34384588-FA20-4A27-9E88-2B3C06050ABD}" srcOrd="0" destOrd="3" presId="urn:microsoft.com/office/officeart/2005/8/layout/chevron1"/>
    <dgm:cxn modelId="{B449C946-8BD7-45DC-94BA-6CF9B1C93F84}" srcId="{FE953E32-DC7B-4687-8F6E-ACE73BD38E61}" destId="{6CD951E4-0FFD-4E95-9A1C-92D07AE68532}" srcOrd="2" destOrd="0" parTransId="{35B3208E-81A3-419F-8D60-1224070A6724}" sibTransId="{BFE96485-AAEF-4CCD-B5F5-A52EF6B7BE0E}"/>
    <dgm:cxn modelId="{5C09BD84-A4E5-4E97-A6CD-A00B39BEBEEC}" srcId="{BBC09E16-1431-4378-AE30-517ABF25A57C}" destId="{4F4A8CB8-C03D-4609-876D-48EA7012F72C}" srcOrd="1" destOrd="0" parTransId="{28899C02-C95C-480C-90DE-264A81158C05}" sibTransId="{DDAB97B0-B526-438B-8D2D-994B4D22B6F6}"/>
    <dgm:cxn modelId="{3D0949F5-19EA-4464-AB83-3F5A4083451A}" srcId="{BBC09E16-1431-4378-AE30-517ABF25A57C}" destId="{0F545F71-B855-4F69-B4E1-87D2C8E08199}" srcOrd="3" destOrd="0" parTransId="{649245B2-5DF0-4C61-93AB-FB8272204638}" sibTransId="{401FE351-019E-45DB-AB8D-4FF3A5D83867}"/>
    <dgm:cxn modelId="{A855E871-4840-4523-8F58-AF40916C301F}" type="presOf" srcId="{289E29A6-1FFA-4C6B-B98F-986BA906A422}" destId="{AF49FDC2-EA0D-4F69-897F-8454752695B1}" srcOrd="0" destOrd="1" presId="urn:microsoft.com/office/officeart/2005/8/layout/chevron1"/>
    <dgm:cxn modelId="{DFB72CAB-0FB9-4E12-B599-B545DC4EA327}" type="presOf" srcId="{4874B971-27CC-4886-9DCF-3B7FB99016FC}" destId="{1DB020B1-F167-450C-9E7E-3C81C4DB32B8}" srcOrd="0" destOrd="0" presId="urn:microsoft.com/office/officeart/2005/8/layout/chevron1"/>
    <dgm:cxn modelId="{A187828E-2DB6-4881-99EF-8DD236E6AB48}" type="presOf" srcId="{36BCF55E-4DF6-4A83-8195-EE16F0D8403F}" destId="{34384588-FA20-4A27-9E88-2B3C06050ABD}" srcOrd="0" destOrd="0" presId="urn:microsoft.com/office/officeart/2005/8/layout/chevron1"/>
    <dgm:cxn modelId="{A4F59490-3E5B-4D9B-84B2-D23E26A96936}" type="presOf" srcId="{8AFC19A0-055C-40A6-BF46-2853B1CBD20C}" destId="{C90E543E-8A76-499B-8229-C3B31CFD15BF}" srcOrd="0" destOrd="0" presId="urn:microsoft.com/office/officeart/2005/8/layout/chevron1"/>
    <dgm:cxn modelId="{CEB6ECB9-3EC6-4393-8C99-C862EFEC26DA}" type="presParOf" srcId="{E79294A4-10F1-41E7-88BB-D28AE7451134}" destId="{105245E8-F560-4681-93B6-C83550DFCC65}" srcOrd="0" destOrd="0" presId="urn:microsoft.com/office/officeart/2005/8/layout/chevron1"/>
    <dgm:cxn modelId="{96808605-7EB8-4535-AB1A-8ABF40D32C15}" type="presParOf" srcId="{105245E8-F560-4681-93B6-C83550DFCC65}" destId="{3B529A29-BE77-4855-8389-C83285187550}" srcOrd="0" destOrd="0" presId="urn:microsoft.com/office/officeart/2005/8/layout/chevron1"/>
    <dgm:cxn modelId="{350B954A-F4F0-4CC7-A25C-3FE36AD5E0AB}" type="presParOf" srcId="{105245E8-F560-4681-93B6-C83550DFCC65}" destId="{564EEEB9-94C1-44D0-A68F-7214B5D72554}" srcOrd="1" destOrd="0" presId="urn:microsoft.com/office/officeart/2005/8/layout/chevron1"/>
    <dgm:cxn modelId="{F9C6BAF9-3A80-49EB-BBA8-9C329E2B71EF}" type="presParOf" srcId="{E79294A4-10F1-41E7-88BB-D28AE7451134}" destId="{81271209-CBAA-426E-9C47-C68EC086D322}" srcOrd="1" destOrd="0" presId="urn:microsoft.com/office/officeart/2005/8/layout/chevron1"/>
    <dgm:cxn modelId="{454E064C-FC5B-42C6-A3F6-1FE0C6F53A1F}" type="presParOf" srcId="{E79294A4-10F1-41E7-88BB-D28AE7451134}" destId="{8BE64B34-FEAE-451B-A2A5-AE1AFC1CCC4C}" srcOrd="2" destOrd="0" presId="urn:microsoft.com/office/officeart/2005/8/layout/chevron1"/>
    <dgm:cxn modelId="{E6AE92D6-5083-47BF-9FBE-CF292A956E05}" type="presParOf" srcId="{8BE64B34-FEAE-451B-A2A5-AE1AFC1CCC4C}" destId="{4ABA6456-92EB-4A01-9513-5B8C02D13E86}" srcOrd="0" destOrd="0" presId="urn:microsoft.com/office/officeart/2005/8/layout/chevron1"/>
    <dgm:cxn modelId="{713194F5-2B4F-42DE-BB76-6D90748226C8}" type="presParOf" srcId="{8BE64B34-FEAE-451B-A2A5-AE1AFC1CCC4C}" destId="{34384588-FA20-4A27-9E88-2B3C06050ABD}" srcOrd="1" destOrd="0" presId="urn:microsoft.com/office/officeart/2005/8/layout/chevron1"/>
    <dgm:cxn modelId="{0F6B1082-2086-4553-B2BE-6083CC3011EE}" type="presParOf" srcId="{E79294A4-10F1-41E7-88BB-D28AE7451134}" destId="{DFCCA889-2320-4CA7-B0A6-9B50C3C2244C}" srcOrd="3" destOrd="0" presId="urn:microsoft.com/office/officeart/2005/8/layout/chevron1"/>
    <dgm:cxn modelId="{8E5CB229-92C5-4D53-895C-ECF522DAE2F2}" type="presParOf" srcId="{E79294A4-10F1-41E7-88BB-D28AE7451134}" destId="{427EFA88-0AD3-41BA-9439-2B25A78B0812}" srcOrd="4" destOrd="0" presId="urn:microsoft.com/office/officeart/2005/8/layout/chevron1"/>
    <dgm:cxn modelId="{03D9345C-58DC-4411-B189-4B0153DA508E}" type="presParOf" srcId="{427EFA88-0AD3-41BA-9439-2B25A78B0812}" destId="{E8C09672-F610-489D-BCBF-D651C0D79AB9}" srcOrd="0" destOrd="0" presId="urn:microsoft.com/office/officeart/2005/8/layout/chevron1"/>
    <dgm:cxn modelId="{7E6D8246-3758-4918-A7EC-CE9E77B5779E}" type="presParOf" srcId="{427EFA88-0AD3-41BA-9439-2B25A78B0812}" destId="{1DB020B1-F167-450C-9E7E-3C81C4DB32B8}" srcOrd="1" destOrd="0" presId="urn:microsoft.com/office/officeart/2005/8/layout/chevron1"/>
    <dgm:cxn modelId="{BEEB7E75-4986-4730-9023-2A76AF3316AD}" type="presParOf" srcId="{E79294A4-10F1-41E7-88BB-D28AE7451134}" destId="{3D6B7E81-3956-4C19-8B25-87D893388689}" srcOrd="5" destOrd="0" presId="urn:microsoft.com/office/officeart/2005/8/layout/chevron1"/>
    <dgm:cxn modelId="{662D8A21-8312-4C22-83AB-E0165E78BA9B}" type="presParOf" srcId="{E79294A4-10F1-41E7-88BB-D28AE7451134}" destId="{B9161E11-399D-4927-A65A-6EA51B97A352}" srcOrd="6" destOrd="0" presId="urn:microsoft.com/office/officeart/2005/8/layout/chevron1"/>
    <dgm:cxn modelId="{CC4498FA-F34B-4639-AA2A-8A289385AA23}" type="presParOf" srcId="{B9161E11-399D-4927-A65A-6EA51B97A352}" destId="{C90E543E-8A76-499B-8229-C3B31CFD15BF}" srcOrd="0" destOrd="0" presId="urn:microsoft.com/office/officeart/2005/8/layout/chevron1"/>
    <dgm:cxn modelId="{13E82F63-2496-4B15-B9E5-70D16C46181A}" type="presParOf" srcId="{B9161E11-399D-4927-A65A-6EA51B97A352}" destId="{AF49FDC2-EA0D-4F69-897F-8454752695B1}" srcOrd="1"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29A29-BE77-4855-8389-C83285187550}">
      <dsp:nvSpPr>
        <dsp:cNvPr id="0" name=""/>
        <dsp:cNvSpPr/>
      </dsp:nvSpPr>
      <dsp:spPr>
        <a:xfrm>
          <a:off x="111673" y="425441"/>
          <a:ext cx="2348311" cy="9393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lang="en-IE" sz="3900" kern="1200" dirty="0" smtClean="0"/>
            <a:t>1960s</a:t>
          </a:r>
          <a:endParaRPr lang="en-IE" sz="3900" kern="1200" dirty="0"/>
        </a:p>
      </dsp:txBody>
      <dsp:txXfrm>
        <a:off x="581335" y="425441"/>
        <a:ext cx="1408987" cy="939324"/>
      </dsp:txXfrm>
    </dsp:sp>
    <dsp:sp modelId="{564EEEB9-94C1-44D0-A68F-7214B5D72554}">
      <dsp:nvSpPr>
        <dsp:cNvPr id="0" name=""/>
        <dsp:cNvSpPr/>
      </dsp:nvSpPr>
      <dsp:spPr>
        <a:xfrm>
          <a:off x="63" y="1541074"/>
          <a:ext cx="2101870" cy="2213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1967</a:t>
          </a:r>
          <a:r>
            <a:rPr lang="en-IE" sz="1400" kern="1200" dirty="0" smtClean="0"/>
            <a:t> onwards: Factor concentrates available</a:t>
          </a:r>
          <a:endParaRPr lang="en-IE" sz="1400" kern="1200" dirty="0"/>
        </a:p>
        <a:p>
          <a:pPr marL="114300" lvl="1" indent="-114300" algn="l" defTabSz="622300">
            <a:lnSpc>
              <a:spcPct val="90000"/>
            </a:lnSpc>
            <a:spcBef>
              <a:spcPct val="0"/>
            </a:spcBef>
            <a:spcAft>
              <a:spcPct val="15000"/>
            </a:spcAft>
            <a:buChar char="••"/>
          </a:pPr>
          <a:r>
            <a:rPr lang="en-IE" sz="1400" kern="1200" dirty="0" smtClean="0"/>
            <a:t>improved life expectancy</a:t>
          </a:r>
          <a:endParaRPr lang="en-IE" sz="1400" kern="1200" dirty="0"/>
        </a:p>
      </dsp:txBody>
      <dsp:txXfrm>
        <a:off x="63" y="1541074"/>
        <a:ext cx="2101870" cy="2213841"/>
      </dsp:txXfrm>
    </dsp:sp>
    <dsp:sp modelId="{4ABA6456-92EB-4A01-9513-5B8C02D13E86}">
      <dsp:nvSpPr>
        <dsp:cNvPr id="0" name=""/>
        <dsp:cNvSpPr/>
      </dsp:nvSpPr>
      <dsp:spPr>
        <a:xfrm>
          <a:off x="2243985" y="418664"/>
          <a:ext cx="2348311" cy="9393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lang="en-IE" sz="3900" kern="1200" dirty="0" smtClean="0"/>
            <a:t>1970s</a:t>
          </a:r>
          <a:endParaRPr lang="en-IE" sz="3900" kern="1200" dirty="0"/>
        </a:p>
      </dsp:txBody>
      <dsp:txXfrm>
        <a:off x="2713647" y="418664"/>
        <a:ext cx="1408987" cy="939324"/>
      </dsp:txXfrm>
    </dsp:sp>
    <dsp:sp modelId="{34384588-FA20-4A27-9E88-2B3C06050ABD}">
      <dsp:nvSpPr>
        <dsp:cNvPr id="0" name=""/>
        <dsp:cNvSpPr/>
      </dsp:nvSpPr>
      <dsp:spPr>
        <a:xfrm>
          <a:off x="2243985" y="1541074"/>
          <a:ext cx="1878649" cy="2096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IE" sz="1400" kern="1200" dirty="0" smtClean="0"/>
            <a:t>Freeze dried powdered concentrates available</a:t>
          </a:r>
          <a:endParaRPr lang="en-IE" sz="1400" kern="1200" dirty="0"/>
        </a:p>
        <a:p>
          <a:pPr marL="114300" lvl="1" indent="-114300" algn="l" defTabSz="622300">
            <a:lnSpc>
              <a:spcPct val="90000"/>
            </a:lnSpc>
            <a:spcBef>
              <a:spcPct val="0"/>
            </a:spcBef>
            <a:spcAft>
              <a:spcPct val="15000"/>
            </a:spcAft>
            <a:buChar char="••"/>
          </a:pPr>
          <a:r>
            <a:rPr lang="en-IE" sz="1400" kern="1200" dirty="0" smtClean="0"/>
            <a:t>Home use possible</a:t>
          </a:r>
          <a:endParaRPr lang="en-IE" sz="1400" kern="1200" dirty="0"/>
        </a:p>
        <a:p>
          <a:pPr marL="114300" lvl="1" indent="-114300" algn="l" defTabSz="622300">
            <a:lnSpc>
              <a:spcPct val="90000"/>
            </a:lnSpc>
            <a:spcBef>
              <a:spcPct val="0"/>
            </a:spcBef>
            <a:spcAft>
              <a:spcPct val="15000"/>
            </a:spcAft>
            <a:buChar char="••"/>
          </a:pPr>
          <a:r>
            <a:rPr lang="en-IE" sz="1400" kern="1200" dirty="0" smtClean="0"/>
            <a:t>Commercially fractionated factor concentrates from large pooled donor used</a:t>
          </a:r>
          <a:endParaRPr lang="en-IE" sz="1400" kern="1200" dirty="0"/>
        </a:p>
        <a:p>
          <a:pPr marL="114300" lvl="1" indent="-114300" algn="l" defTabSz="622300">
            <a:lnSpc>
              <a:spcPct val="90000"/>
            </a:lnSpc>
            <a:spcBef>
              <a:spcPct val="0"/>
            </a:spcBef>
            <a:spcAft>
              <a:spcPct val="15000"/>
            </a:spcAft>
            <a:buChar char="••"/>
          </a:pPr>
          <a:r>
            <a:rPr lang="en-IE" sz="1400" kern="1200" dirty="0" smtClean="0"/>
            <a:t>No anti-viral inactivation</a:t>
          </a:r>
          <a:endParaRPr lang="en-IE" sz="1400" kern="1200" dirty="0"/>
        </a:p>
      </dsp:txBody>
      <dsp:txXfrm>
        <a:off x="2243985" y="1541074"/>
        <a:ext cx="1878649" cy="2096932"/>
      </dsp:txXfrm>
    </dsp:sp>
    <dsp:sp modelId="{E8C09672-F610-489D-BCBF-D651C0D79AB9}">
      <dsp:nvSpPr>
        <dsp:cNvPr id="0" name=""/>
        <dsp:cNvSpPr/>
      </dsp:nvSpPr>
      <dsp:spPr>
        <a:xfrm>
          <a:off x="4376297" y="456632"/>
          <a:ext cx="2348311" cy="9393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lang="en-IE" sz="3900" kern="1200" dirty="0" smtClean="0"/>
            <a:t>1980s</a:t>
          </a:r>
          <a:endParaRPr lang="en-IE" sz="3900" kern="1200" dirty="0"/>
        </a:p>
      </dsp:txBody>
      <dsp:txXfrm>
        <a:off x="4845959" y="456632"/>
        <a:ext cx="1408987" cy="939324"/>
      </dsp:txXfrm>
    </dsp:sp>
    <dsp:sp modelId="{1DB020B1-F167-450C-9E7E-3C81C4DB32B8}">
      <dsp:nvSpPr>
        <dsp:cNvPr id="0" name=""/>
        <dsp:cNvSpPr/>
      </dsp:nvSpPr>
      <dsp:spPr>
        <a:xfrm>
          <a:off x="4497939" y="1533686"/>
          <a:ext cx="1878649" cy="2696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1983</a:t>
          </a:r>
          <a:r>
            <a:rPr lang="en-IE" sz="1400" kern="1200" dirty="0" smtClean="0"/>
            <a:t>: HIV virus isolated</a:t>
          </a:r>
          <a:endParaRPr lang="en-IE" sz="1400" kern="1200" dirty="0"/>
        </a:p>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1985</a:t>
          </a:r>
          <a:r>
            <a:rPr lang="en-IE" sz="1400" kern="1200" dirty="0" smtClean="0"/>
            <a:t>: commercial blood test for HIV, start of blood screening </a:t>
          </a:r>
          <a:endParaRPr lang="en-IE" sz="1400" kern="1200" dirty="0"/>
        </a:p>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1986: </a:t>
          </a:r>
          <a:r>
            <a:rPr lang="en-IE" sz="1400" kern="1200" dirty="0" smtClean="0"/>
            <a:t>heat inactivation of  HIV in factor concentrates</a:t>
          </a:r>
          <a:endParaRPr lang="en-IE" sz="1400" kern="1200" dirty="0"/>
        </a:p>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1989</a:t>
          </a:r>
          <a:r>
            <a:rPr lang="en-IE" sz="1400" kern="1200" dirty="0" smtClean="0"/>
            <a:t>: hepatitis C virus isolated</a:t>
          </a:r>
          <a:endParaRPr lang="en-IE" sz="1400" kern="1200" dirty="0"/>
        </a:p>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1989</a:t>
          </a:r>
          <a:r>
            <a:rPr lang="en-IE" sz="1400" kern="1200" dirty="0" smtClean="0"/>
            <a:t>: solvent detergent inactivation of hepatitis viruses in factor concentrates</a:t>
          </a:r>
          <a:endParaRPr lang="en-IE" sz="1400" kern="1200" dirty="0"/>
        </a:p>
      </dsp:txBody>
      <dsp:txXfrm>
        <a:off x="4497939" y="1533686"/>
        <a:ext cx="1878649" cy="2696255"/>
      </dsp:txXfrm>
    </dsp:sp>
    <dsp:sp modelId="{C90E543E-8A76-499B-8229-C3B31CFD15BF}">
      <dsp:nvSpPr>
        <dsp:cNvPr id="0" name=""/>
        <dsp:cNvSpPr/>
      </dsp:nvSpPr>
      <dsp:spPr>
        <a:xfrm>
          <a:off x="6508608" y="456632"/>
          <a:ext cx="2348311" cy="9393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lang="en-IE" sz="3900" kern="1200" dirty="0" smtClean="0"/>
            <a:t>1990s</a:t>
          </a:r>
          <a:endParaRPr lang="en-IE" sz="3900" kern="1200" dirty="0"/>
        </a:p>
      </dsp:txBody>
      <dsp:txXfrm>
        <a:off x="6978270" y="456632"/>
        <a:ext cx="1408987" cy="939324"/>
      </dsp:txXfrm>
    </dsp:sp>
    <dsp:sp modelId="{AF49FDC2-EA0D-4F69-897F-8454752695B1}">
      <dsp:nvSpPr>
        <dsp:cNvPr id="0" name=""/>
        <dsp:cNvSpPr/>
      </dsp:nvSpPr>
      <dsp:spPr>
        <a:xfrm>
          <a:off x="6588733" y="1533686"/>
          <a:ext cx="1878649" cy="2696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IE" sz="1400" b="1" kern="1200" dirty="0" smtClean="0">
              <a:solidFill>
                <a:schemeClr val="tx2">
                  <a:lumMod val="75000"/>
                </a:schemeClr>
              </a:solidFill>
            </a:rPr>
            <a:t>1991</a:t>
          </a:r>
          <a:r>
            <a:rPr lang="en-IE" sz="1400" kern="1200" dirty="0" smtClean="0"/>
            <a:t>: Commercial blood test for hepatitis C, start of blood screening for hepatitis C</a:t>
          </a:r>
          <a:endParaRPr lang="en-IE" sz="1400" kern="1200" dirty="0"/>
        </a:p>
        <a:p>
          <a:pPr marL="114300" lvl="1" indent="-114300" algn="l" defTabSz="622300">
            <a:lnSpc>
              <a:spcPct val="90000"/>
            </a:lnSpc>
            <a:spcBef>
              <a:spcPct val="0"/>
            </a:spcBef>
            <a:spcAft>
              <a:spcPct val="15000"/>
            </a:spcAft>
            <a:buChar char="••"/>
          </a:pPr>
          <a:endParaRPr lang="en-IE" sz="1400" kern="1200" dirty="0"/>
        </a:p>
      </dsp:txBody>
      <dsp:txXfrm>
        <a:off x="6588733" y="1533686"/>
        <a:ext cx="1878649" cy="26962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01ABE78-DC53-4BD9-8281-CB518E36253A}" type="datetimeFigureOut">
              <a:rPr lang="en-US"/>
              <a:pPr>
                <a:defRPr/>
              </a:pPr>
              <a:t>10/19/2016</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8746B61-035B-43A7-A462-7C4417B7DC25}" type="slidenum">
              <a:rPr lang="en-US"/>
              <a:pPr>
                <a:defRPr/>
              </a:pPr>
              <a:t>‹#›</a:t>
            </a:fld>
            <a:endParaRPr lang="en-US"/>
          </a:p>
        </p:txBody>
      </p:sp>
    </p:spTree>
    <p:extLst>
      <p:ext uri="{BB962C8B-B14F-4D97-AF65-F5344CB8AC3E}">
        <p14:creationId xmlns:p14="http://schemas.microsoft.com/office/powerpoint/2010/main" val="33487959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CF645C-3DEA-4B6E-B832-8BDA89BCB35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the actual year of infection was missing, the date each patient first received factor concentrates was used as a proxy for date of infection.</a:t>
            </a:r>
          </a:p>
          <a:p>
            <a:r>
              <a:rPr lang="en-US" baseline="0" dirty="0" smtClean="0"/>
              <a:t>Most people were infected in the 1970s and early to mid 1980s</a:t>
            </a:r>
          </a:p>
          <a:p>
            <a:r>
              <a:rPr lang="en-US" baseline="0" dirty="0" smtClean="0"/>
              <a:t>The peak infection period was the mid 1970s</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Never chronically infected: no cirrhosis, no HCC, no signs of serious liver disease, no liver-related</a:t>
            </a:r>
            <a:r>
              <a:rPr lang="en-US" baseline="0" dirty="0" smtClean="0"/>
              <a:t> deaths – excluded from the rest of the analysis</a:t>
            </a:r>
          </a:p>
          <a:p>
            <a:r>
              <a:rPr lang="en-US" baseline="0" dirty="0" smtClean="0"/>
              <a:t>There were 37 people with no RNA results – all of these patients had died between 1988 and 1997</a:t>
            </a:r>
          </a:p>
          <a:p>
            <a:r>
              <a:rPr lang="en-US" baseline="0" dirty="0" smtClean="0"/>
              <a:t>Based on their clinical history, most were likely to have been chronically infected with HCV</a:t>
            </a:r>
          </a:p>
          <a:p>
            <a:r>
              <a:rPr lang="en-US" baseline="0" dirty="0" smtClean="0"/>
              <a:t>These patients were included with those who had tested RNA positive and were therefore chronically infected for the rest of the data presented here</a:t>
            </a:r>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a:t>
            </a:r>
            <a:r>
              <a:rPr lang="en-US" dirty="0" err="1" smtClean="0"/>
              <a:t>haemophiliacs</a:t>
            </a:r>
            <a:r>
              <a:rPr lang="en-US" baseline="0" dirty="0" smtClean="0"/>
              <a:t> were infected with HCV as children or teenagers and were in their 40s when last followed up</a:t>
            </a:r>
          </a:p>
          <a:p>
            <a:r>
              <a:rPr lang="en-US" baseline="0" dirty="0" smtClean="0"/>
              <a:t>The median duration of infection at the end of follow up was around 30 years</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Hepatitis</a:t>
            </a:r>
            <a:r>
              <a:rPr lang="en-US" baseline="0" dirty="0" smtClean="0"/>
              <a:t> C genotype available for 92 participants</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 one third - 35% consumed</a:t>
            </a:r>
            <a:r>
              <a:rPr lang="en-US" baseline="0" dirty="0" smtClean="0"/>
              <a:t> alcohol in excess of the</a:t>
            </a:r>
            <a:r>
              <a:rPr lang="en-US" dirty="0" smtClean="0"/>
              <a:t> recommended limits – 36 people</a:t>
            </a:r>
          </a:p>
          <a:p>
            <a:r>
              <a:rPr lang="en-US" dirty="0" smtClean="0"/>
              <a:t>19 moderately high intake</a:t>
            </a:r>
          </a:p>
          <a:p>
            <a:r>
              <a:rPr lang="en-US" dirty="0" smtClean="0"/>
              <a:t>17 high alcohol intake</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Haemophilia</a:t>
            </a:r>
            <a:r>
              <a:rPr lang="en-US" baseline="0" dirty="0" smtClean="0"/>
              <a:t> accounted for a much lower percentage of deaths after 1996 (around 5%) – likely that some HIV-related deaths were coded to </a:t>
            </a:r>
            <a:r>
              <a:rPr lang="en-US" baseline="0" dirty="0" err="1" smtClean="0"/>
              <a:t>haemophilia</a:t>
            </a:r>
            <a:r>
              <a:rPr lang="en-US" baseline="0" dirty="0" smtClean="0"/>
              <a:t>.</a:t>
            </a:r>
          </a:p>
          <a:p>
            <a:r>
              <a:rPr lang="en-US" baseline="0" dirty="0" smtClean="0"/>
              <a:t>Duration of Hepatitis C infection at the end of follow up was about 20 years for HIV positive participants who died prior to HAART in Ireland. Whereas the median duration of hepatitis C infection was 36.5 years by the end of follow up for HIV positive participants who were alive when HAART became available in Ireland and 31 years for HIV negative database participants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To look at the longer term of effects of hepatitis C by HIV status, we compared the HIV negative participants to the HIV positive participants who were alive once HAART was introduced into Ireland</a:t>
            </a:r>
          </a:p>
          <a:p>
            <a:endParaRPr lang="en-US" baseline="0" dirty="0" smtClean="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Signs of serious liver disease include HCC</a:t>
            </a:r>
            <a:r>
              <a:rPr lang="en-US" baseline="0" dirty="0" smtClean="0"/>
              <a:t> and cirrhosis in addition to </a:t>
            </a:r>
            <a:r>
              <a:rPr lang="en-US" baseline="0" dirty="0" err="1" smtClean="0"/>
              <a:t>varices</a:t>
            </a:r>
            <a:r>
              <a:rPr lang="en-US" baseline="0" dirty="0" smtClean="0"/>
              <a:t>, ascites, portal hypertension, encephalopathy, hepatomegaly, and splenomegaly </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baseline="0"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0ACB2E-19C8-40B5-8FCD-88CFA93DB7F0}"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36 HIV positive</a:t>
            </a:r>
            <a:r>
              <a:rPr lang="en-US" baseline="0" dirty="0" smtClean="0"/>
              <a:t> patients alive in 1996, but no treatment outcome available for 2 – awaiting treatment response at end of follow up</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76</a:t>
            </a:r>
            <a:r>
              <a:rPr lang="en-US" baseline="0" dirty="0" smtClean="0"/>
              <a:t> HIV negative participants but treatment response not available for 3 – awaiting treatment response at end </a:t>
            </a:r>
            <a:r>
              <a:rPr lang="en-US" baseline="0" smtClean="0"/>
              <a:t>of follow up</a:t>
            </a:r>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8746B61-035B-43A7-A462-7C4417B7DC2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156E7B-1A42-4E88-BCAA-19535A68F15D}"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2CADEA-E4F9-41D0-BC85-FA914662BB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FF9786-3AD2-47A6-A3C1-2807928AB534}"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2EA32F-667F-4925-9FEC-6D1ACABCF2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D812D1-342D-4E68-9C12-F8B7440EDEE6}"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1E5230-F3AA-493C-9720-8E9E78FD3D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55A5E1-B081-47CD-9316-BE1409095D11}"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3C1E3C-B21F-4D74-BF98-1A298218AF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4B3DE4-EFBB-4DBC-BD17-3477511875AC}"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821887-91F3-438B-8BE0-02B401846E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A060645-C973-4AF5-A18E-097E968AD1D6}" type="datetimeFigureOut">
              <a:rPr lang="en-US"/>
              <a:pPr>
                <a:defRPr/>
              </a:pPr>
              <a:t>10/19/2016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08C064-A896-4CC5-91C4-D3B5AA5983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9C6D98-3CA3-48BE-A6C3-255DCDD469DE}" type="datetimeFigureOut">
              <a:rPr lang="en-US"/>
              <a:pPr>
                <a:defRPr/>
              </a:pPr>
              <a:t>10/19/2016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C3BA4E-B7F6-4E38-9578-31B6A11AAE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5DAE07-F9A0-41CD-8B3F-588CF6D8FAFC}" type="datetimeFigureOut">
              <a:rPr lang="en-US"/>
              <a:pPr>
                <a:defRPr/>
              </a:pPr>
              <a:t>10/19/2016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793F5-6173-45FF-ABD6-8F6D61CFD6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02148C-9782-4713-992B-B5F7CC716D43}" type="datetimeFigureOut">
              <a:rPr lang="en-US"/>
              <a:pPr>
                <a:defRPr/>
              </a:pPr>
              <a:t>10/19/2016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0E0C5D-815F-4BEF-B971-EEB7324437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73B867-7B29-4941-B242-78A0FE6533FE}" type="datetimeFigureOut">
              <a:rPr lang="en-US"/>
              <a:pPr>
                <a:defRPr/>
              </a:pPr>
              <a:t>10/19/2016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62FCAF-4A29-4BF3-89A6-B53010EC6C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C30E14-7C5B-4B91-9682-4C99B1328B15}" type="datetimeFigureOut">
              <a:rPr lang="en-US"/>
              <a:pPr>
                <a:defRPr/>
              </a:pPr>
              <a:t>10/19/2016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C7FD11-7D5B-4A88-88BE-396BDC9A14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55C576E-59FE-41F2-AE41-7E47B5473552}" type="datetimeFigureOut">
              <a:rPr lang="en-US"/>
              <a:pPr>
                <a:defRPr/>
              </a:pPr>
              <a:t>10/19/2016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EBB9BBF-A24B-459A-A77B-C56B5771CA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jpeg"/><Relationship Id="rId7"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251521" y="1484784"/>
            <a:ext cx="8568952" cy="4824536"/>
          </a:xfrm>
        </p:spPr>
        <p:txBody>
          <a:bodyPr/>
          <a:lstStyle/>
          <a:p>
            <a:r>
              <a:rPr lang="en-IE" b="1" dirty="0" smtClean="0">
                <a:solidFill>
                  <a:srgbClr val="002060"/>
                </a:solidFill>
                <a:latin typeface="Arial" charset="0"/>
                <a:cs typeface="Arial" charset="0"/>
              </a:rPr>
              <a:t>Haemophilia and the</a:t>
            </a:r>
            <a:br>
              <a:rPr lang="en-IE" b="1" dirty="0" smtClean="0">
                <a:solidFill>
                  <a:srgbClr val="002060"/>
                </a:solidFill>
                <a:latin typeface="Arial" charset="0"/>
                <a:cs typeface="Arial" charset="0"/>
              </a:rPr>
            </a:br>
            <a:r>
              <a:rPr lang="en-IE" b="1" dirty="0" smtClean="0">
                <a:solidFill>
                  <a:srgbClr val="002060"/>
                </a:solidFill>
                <a:latin typeface="Arial" charset="0"/>
                <a:cs typeface="Arial" charset="0"/>
              </a:rPr>
              <a:t>National Hepatitis C Database</a:t>
            </a:r>
            <a:br>
              <a:rPr lang="en-IE" b="1" dirty="0" smtClean="0">
                <a:solidFill>
                  <a:srgbClr val="002060"/>
                </a:solidFill>
                <a:latin typeface="Arial" charset="0"/>
                <a:cs typeface="Arial" charset="0"/>
              </a:rPr>
            </a:br>
            <a:r>
              <a:rPr lang="en-IE" sz="2800" b="1" dirty="0" smtClean="0">
                <a:solidFill>
                  <a:srgbClr val="002060"/>
                </a:solidFill>
                <a:latin typeface="Arial" charset="0"/>
                <a:cs typeface="Arial" charset="0"/>
              </a:rPr>
              <a:t/>
            </a:r>
            <a:br>
              <a:rPr lang="en-IE" sz="2800" b="1" dirty="0" smtClean="0">
                <a:solidFill>
                  <a:srgbClr val="002060"/>
                </a:solidFill>
                <a:latin typeface="Arial" charset="0"/>
                <a:cs typeface="Arial" charset="0"/>
              </a:rPr>
            </a:br>
            <a:r>
              <a:rPr lang="en-IE" sz="3600" b="1" dirty="0" smtClean="0">
                <a:solidFill>
                  <a:srgbClr val="002060"/>
                </a:solidFill>
                <a:latin typeface="Arial" charset="0"/>
                <a:cs typeface="Arial" charset="0"/>
              </a:rPr>
              <a:t>Irish Haemophilia Society </a:t>
            </a:r>
            <a:r>
              <a:rPr lang="en-IE" sz="3600" b="1" dirty="0">
                <a:solidFill>
                  <a:srgbClr val="002060"/>
                </a:solidFill>
                <a:latin typeface="Arial" charset="0"/>
                <a:cs typeface="Arial" charset="0"/>
              </a:rPr>
              <a:t>C</a:t>
            </a:r>
            <a:r>
              <a:rPr lang="en-IE" sz="3600" b="1" dirty="0" smtClean="0">
                <a:solidFill>
                  <a:srgbClr val="002060"/>
                </a:solidFill>
                <a:latin typeface="Arial" charset="0"/>
                <a:cs typeface="Arial" charset="0"/>
              </a:rPr>
              <a:t>onference, </a:t>
            </a:r>
            <a:r>
              <a:rPr lang="en-IE" sz="3600" b="1" dirty="0" err="1" smtClean="0">
                <a:solidFill>
                  <a:srgbClr val="002060"/>
                </a:solidFill>
                <a:latin typeface="Arial" charset="0"/>
                <a:cs typeface="Arial" charset="0"/>
              </a:rPr>
              <a:t>Dunboyne</a:t>
            </a:r>
            <a:r>
              <a:rPr lang="en-IE" sz="3600" b="1" dirty="0" smtClean="0">
                <a:solidFill>
                  <a:srgbClr val="002060"/>
                </a:solidFill>
                <a:latin typeface="Arial" charset="0"/>
                <a:cs typeface="Arial" charset="0"/>
              </a:rPr>
              <a:t>, September 2016</a:t>
            </a:r>
            <a:br>
              <a:rPr lang="en-IE" sz="3600" b="1" dirty="0" smtClean="0">
                <a:solidFill>
                  <a:srgbClr val="002060"/>
                </a:solidFill>
                <a:latin typeface="Arial" charset="0"/>
                <a:cs typeface="Arial" charset="0"/>
              </a:rPr>
            </a:br>
            <a:r>
              <a:rPr lang="en-IE" sz="3600" b="1" dirty="0" smtClean="0">
                <a:solidFill>
                  <a:srgbClr val="002060"/>
                </a:solidFill>
                <a:latin typeface="Arial" charset="0"/>
                <a:cs typeface="Arial" charset="0"/>
              </a:rPr>
              <a:t/>
            </a:r>
            <a:br>
              <a:rPr lang="en-IE" sz="3600" b="1" dirty="0" smtClean="0">
                <a:solidFill>
                  <a:srgbClr val="002060"/>
                </a:solidFill>
                <a:latin typeface="Arial" charset="0"/>
                <a:cs typeface="Arial" charset="0"/>
              </a:rPr>
            </a:br>
            <a:r>
              <a:rPr lang="en-IE" sz="2400" b="1" dirty="0" smtClean="0">
                <a:solidFill>
                  <a:srgbClr val="002060"/>
                </a:solidFill>
                <a:latin typeface="Arial" charset="0"/>
                <a:cs typeface="Arial" charset="0"/>
              </a:rPr>
              <a:t/>
            </a:r>
            <a:br>
              <a:rPr lang="en-IE" sz="2400" b="1" dirty="0" smtClean="0">
                <a:solidFill>
                  <a:srgbClr val="002060"/>
                </a:solidFill>
                <a:latin typeface="Arial" charset="0"/>
                <a:cs typeface="Arial" charset="0"/>
              </a:rPr>
            </a:br>
            <a:r>
              <a:rPr lang="en-IE" sz="3200" b="1" dirty="0" smtClean="0">
                <a:solidFill>
                  <a:srgbClr val="C00000"/>
                </a:solidFill>
                <a:latin typeface="Arial" charset="0"/>
                <a:cs typeface="Arial" charset="0"/>
              </a:rPr>
              <a:t>Niamh Murphy &amp; Dr Lelia Thornton</a:t>
            </a:r>
            <a:br>
              <a:rPr lang="en-IE" sz="3200" b="1" dirty="0" smtClean="0">
                <a:solidFill>
                  <a:srgbClr val="C00000"/>
                </a:solidFill>
                <a:latin typeface="Arial" charset="0"/>
                <a:cs typeface="Arial" charset="0"/>
              </a:rPr>
            </a:br>
            <a:endParaRPr lang="en-US" sz="3200" b="1" dirty="0" smtClean="0">
              <a:solidFill>
                <a:srgbClr val="C00000"/>
              </a:solidFill>
              <a:latin typeface="Arial" charset="0"/>
              <a:cs typeface="Arial" charset="0"/>
            </a:endParaRPr>
          </a:p>
        </p:txBody>
      </p:sp>
      <p:pic>
        <p:nvPicPr>
          <p:cNvPr id="10243"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44407" y="1331875"/>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17336"/>
            <a:ext cx="8229600" cy="715520"/>
          </a:xfrm>
        </p:spPr>
        <p:txBody>
          <a:bodyPr/>
          <a:lstStyle/>
          <a:p>
            <a:r>
              <a:rPr lang="en-IE" sz="2800" b="1" dirty="0">
                <a:solidFill>
                  <a:srgbClr val="002060"/>
                </a:solidFill>
                <a:latin typeface="Arial" pitchFamily="34" charset="0"/>
                <a:cs typeface="Arial" pitchFamily="34" charset="0"/>
              </a:rPr>
              <a:t>E</a:t>
            </a:r>
            <a:r>
              <a:rPr lang="en-IE" sz="2800" b="1" dirty="0" smtClean="0">
                <a:solidFill>
                  <a:srgbClr val="002060"/>
                </a:solidFill>
                <a:latin typeface="Arial" pitchFamily="34" charset="0"/>
                <a:cs typeface="Arial" pitchFamily="34" charset="0"/>
              </a:rPr>
              <a:t>stimated year of infection for participants</a:t>
            </a:r>
            <a:br>
              <a:rPr lang="en-IE" sz="2800" b="1" dirty="0" smtClean="0">
                <a:solidFill>
                  <a:srgbClr val="002060"/>
                </a:solidFill>
                <a:latin typeface="Arial" pitchFamily="34" charset="0"/>
                <a:cs typeface="Arial" pitchFamily="34" charset="0"/>
              </a:rPr>
            </a:br>
            <a:r>
              <a:rPr lang="en-IE" sz="2800" b="1" dirty="0" smtClean="0">
                <a:solidFill>
                  <a:srgbClr val="002060"/>
                </a:solidFill>
                <a:latin typeface="Arial" pitchFamily="34" charset="0"/>
                <a:cs typeface="Arial" pitchFamily="34" charset="0"/>
              </a:rPr>
              <a:t>infected through blood clotting factors</a:t>
            </a:r>
            <a:endParaRPr lang="en-US" sz="2800" b="1" dirty="0">
              <a:solidFill>
                <a:srgbClr val="002060"/>
              </a:solidFill>
              <a:latin typeface="Arial" pitchFamily="34" charset="0"/>
              <a:cs typeface="Arial" pitchFamily="34" charset="0"/>
            </a:endParaRP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hart 5"/>
          <p:cNvGraphicFramePr>
            <a:graphicFrameLocks/>
          </p:cNvGraphicFramePr>
          <p:nvPr>
            <p:extLst>
              <p:ext uri="{D42A27DB-BD31-4B8C-83A1-F6EECF244321}">
                <p14:modId xmlns:p14="http://schemas.microsoft.com/office/powerpoint/2010/main" val="2762520385"/>
              </p:ext>
            </p:extLst>
          </p:nvPr>
        </p:nvGraphicFramePr>
        <p:xfrm>
          <a:off x="179512" y="2204864"/>
          <a:ext cx="8853497" cy="44644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94606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45328"/>
            <a:ext cx="8229600" cy="571504"/>
          </a:xfrm>
        </p:spPr>
        <p:txBody>
          <a:bodyPr/>
          <a:lstStyle/>
          <a:p>
            <a:r>
              <a:rPr lang="en-IE" sz="2800" b="1" dirty="0" smtClean="0">
                <a:solidFill>
                  <a:srgbClr val="002060"/>
                </a:solidFill>
                <a:latin typeface="Arial" pitchFamily="34" charset="0"/>
                <a:cs typeface="Arial" pitchFamily="34" charset="0"/>
              </a:rPr>
              <a:t>Hepatitis C RNA status (n=165)</a:t>
            </a:r>
            <a:endParaRPr lang="en-US" sz="2800" b="1" dirty="0">
              <a:solidFill>
                <a:srgbClr val="002060"/>
              </a:solidFill>
              <a:latin typeface="Arial" pitchFamily="34" charset="0"/>
              <a:cs typeface="Arial" pitchFamily="34" charset="0"/>
            </a:endParaRP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hart 6"/>
          <p:cNvGraphicFramePr>
            <a:graphicFrameLocks/>
          </p:cNvGraphicFramePr>
          <p:nvPr>
            <p:extLst>
              <p:ext uri="{D42A27DB-BD31-4B8C-83A1-F6EECF244321}">
                <p14:modId xmlns:p14="http://schemas.microsoft.com/office/powerpoint/2010/main" val="1746995158"/>
              </p:ext>
            </p:extLst>
          </p:nvPr>
        </p:nvGraphicFramePr>
        <p:xfrm>
          <a:off x="251520" y="2057400"/>
          <a:ext cx="8781489" cy="46119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70906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17336"/>
            <a:ext cx="8229600" cy="643512"/>
          </a:xfrm>
        </p:spPr>
        <p:txBody>
          <a:bodyPr/>
          <a:lstStyle/>
          <a:p>
            <a:r>
              <a:rPr lang="en-IE" sz="2800" b="1" dirty="0" smtClean="0">
                <a:solidFill>
                  <a:srgbClr val="002060"/>
                </a:solidFill>
                <a:latin typeface="Arial" pitchFamily="34" charset="0"/>
                <a:cs typeface="Arial" pitchFamily="34" charset="0"/>
              </a:rPr>
              <a:t>Age and sex (n=143)</a:t>
            </a:r>
            <a:endParaRPr lang="en-US" sz="2800" b="1" dirty="0">
              <a:solidFill>
                <a:srgbClr val="002060"/>
              </a:solidFill>
              <a:latin typeface="Arial" pitchFamily="34" charset="0"/>
              <a:cs typeface="Arial" pitchFamily="34" charset="0"/>
            </a:endParaRP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341711"/>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000619567"/>
              </p:ext>
            </p:extLst>
          </p:nvPr>
        </p:nvGraphicFramePr>
        <p:xfrm>
          <a:off x="145251" y="2302157"/>
          <a:ext cx="8853498" cy="1990939"/>
        </p:xfrm>
        <a:graphic>
          <a:graphicData uri="http://schemas.openxmlformats.org/drawingml/2006/table">
            <a:tbl>
              <a:tblPr>
                <a:tableStyleId>{5C22544A-7EE6-4342-B048-85BDC9FD1C3A}</a:tableStyleId>
              </a:tblPr>
              <a:tblGrid>
                <a:gridCol w="5494068"/>
                <a:gridCol w="1679715"/>
                <a:gridCol w="1679715"/>
              </a:tblGrid>
              <a:tr h="885171">
                <a:tc>
                  <a:txBody>
                    <a:bodyPr/>
                    <a:lstStyle/>
                    <a:p>
                      <a:pPr algn="ctr" fontAlgn="ctr"/>
                      <a:r>
                        <a:rPr lang="en-GB" sz="2400" b="1" u="none" strike="noStrike" dirty="0" smtClean="0">
                          <a:effectLst/>
                        </a:rPr>
                        <a:t>Characteristic</a:t>
                      </a:r>
                      <a:endParaRPr lang="en-GB" sz="2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400" b="1" u="none" strike="noStrike" dirty="0">
                          <a:effectLst/>
                        </a:rPr>
                        <a:t>Median</a:t>
                      </a:r>
                      <a:endParaRPr lang="en-GB" sz="2400" b="1"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400" b="1" u="none" strike="noStrike" dirty="0">
                          <a:effectLst/>
                        </a:rPr>
                        <a:t>Range</a:t>
                      </a:r>
                      <a:endParaRPr lang="en-GB" sz="2400" b="1"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4354">
                <a:tc>
                  <a:txBody>
                    <a:bodyPr/>
                    <a:lstStyle/>
                    <a:p>
                      <a:pPr algn="l" fontAlgn="b"/>
                      <a:r>
                        <a:rPr lang="en-GB" sz="2400" u="none" strike="noStrike" dirty="0" smtClean="0">
                          <a:effectLst/>
                        </a:rPr>
                        <a:t>   Age </a:t>
                      </a:r>
                      <a:r>
                        <a:rPr lang="en-GB" sz="2400" u="none" strike="noStrike" dirty="0">
                          <a:effectLst/>
                        </a:rPr>
                        <a:t>at infection</a:t>
                      </a:r>
                      <a:endParaRPr lang="en-GB" sz="2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GB" sz="2400" u="none" strike="noStrike" dirty="0">
                          <a:effectLst/>
                        </a:rPr>
                        <a:t>14</a:t>
                      </a:r>
                      <a:endParaRPr lang="en-GB" sz="2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GB" sz="2400" u="none" strike="noStrike" dirty="0">
                          <a:effectLst/>
                        </a:rPr>
                        <a:t>0-59</a:t>
                      </a:r>
                      <a:endParaRPr lang="en-GB" sz="2400" b="0"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91414">
                <a:tc>
                  <a:txBody>
                    <a:bodyPr/>
                    <a:lstStyle/>
                    <a:p>
                      <a:pPr algn="l" fontAlgn="b"/>
                      <a:r>
                        <a:rPr lang="en-GB" sz="2400" u="none" strike="noStrike" dirty="0" smtClean="0">
                          <a:effectLst/>
                        </a:rPr>
                        <a:t>   Age </a:t>
                      </a:r>
                      <a:r>
                        <a:rPr lang="en-GB" sz="2400" u="none" strike="noStrike" dirty="0">
                          <a:effectLst/>
                        </a:rPr>
                        <a:t>at end of follow up</a:t>
                      </a:r>
                      <a:endParaRPr lang="en-GB" sz="24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GB" sz="2400" u="none" strike="noStrike" dirty="0">
                          <a:effectLst/>
                        </a:rPr>
                        <a:t>45</a:t>
                      </a:r>
                      <a:endParaRPr lang="en-GB" sz="2400" b="0" i="0" u="none" strike="noStrike" dirty="0">
                        <a:solidFill>
                          <a:srgbClr val="000000"/>
                        </a:solidFill>
                        <a:effectLst/>
                        <a:latin typeface="Calibri"/>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GB" sz="2400" u="none" strike="noStrike" dirty="0">
                          <a:effectLst/>
                        </a:rPr>
                        <a:t>12-81</a:t>
                      </a:r>
                      <a:endParaRPr lang="en-GB" sz="2400" b="0"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7" name="Content Placeholder 2"/>
          <p:cNvSpPr>
            <a:spLocks noGrp="1"/>
          </p:cNvSpPr>
          <p:nvPr>
            <p:ph idx="1"/>
          </p:nvPr>
        </p:nvSpPr>
        <p:spPr>
          <a:xfrm>
            <a:off x="268050" y="4581128"/>
            <a:ext cx="8607900" cy="864096"/>
          </a:xfrm>
        </p:spPr>
        <p:txBody>
          <a:bodyPr/>
          <a:lstStyle/>
          <a:p>
            <a:r>
              <a:rPr lang="en-IE" sz="2600" dirty="0" smtClean="0"/>
              <a:t>Vast majority of participants were male – 94%, n=134</a:t>
            </a:r>
          </a:p>
        </p:txBody>
      </p:sp>
    </p:spTree>
    <p:extLst>
      <p:ext uri="{BB962C8B-B14F-4D97-AF65-F5344CB8AC3E}">
        <p14:creationId xmlns:p14="http://schemas.microsoft.com/office/powerpoint/2010/main" val="3807726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45328"/>
            <a:ext cx="8229600" cy="571504"/>
          </a:xfrm>
        </p:spPr>
        <p:txBody>
          <a:bodyPr/>
          <a:lstStyle/>
          <a:p>
            <a:r>
              <a:rPr lang="en-IE" sz="2800" b="1" dirty="0" smtClean="0">
                <a:solidFill>
                  <a:srgbClr val="002060"/>
                </a:solidFill>
                <a:latin typeface="Arial" pitchFamily="34" charset="0"/>
                <a:cs typeface="Arial" pitchFamily="34" charset="0"/>
              </a:rPr>
              <a:t>Hepatitis C genotype (n=92)</a:t>
            </a:r>
            <a:endParaRPr lang="en-US" sz="2800" b="1" dirty="0">
              <a:solidFill>
                <a:srgbClr val="002060"/>
              </a:solidFill>
              <a:latin typeface="Arial" pitchFamily="34" charset="0"/>
              <a:cs typeface="Arial" pitchFamily="34" charset="0"/>
            </a:endParaRP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hart 5"/>
          <p:cNvGraphicFramePr>
            <a:graphicFrameLocks/>
          </p:cNvGraphicFramePr>
          <p:nvPr>
            <p:extLst>
              <p:ext uri="{D42A27DB-BD31-4B8C-83A1-F6EECF244321}">
                <p14:modId xmlns:p14="http://schemas.microsoft.com/office/powerpoint/2010/main" val="3058820620"/>
              </p:ext>
            </p:extLst>
          </p:nvPr>
        </p:nvGraphicFramePr>
        <p:xfrm>
          <a:off x="179512" y="1988840"/>
          <a:ext cx="8712968" cy="43924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80223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345328"/>
            <a:ext cx="7056784" cy="859536"/>
          </a:xfrm>
        </p:spPr>
        <p:txBody>
          <a:bodyPr/>
          <a:lstStyle/>
          <a:p>
            <a:r>
              <a:rPr lang="en-IE" sz="2800" b="1" dirty="0" smtClean="0">
                <a:solidFill>
                  <a:srgbClr val="002060"/>
                </a:solidFill>
                <a:latin typeface="Arial" pitchFamily="34" charset="0"/>
                <a:cs typeface="Arial" pitchFamily="34" charset="0"/>
              </a:rPr>
              <a:t>Alcohol consumption</a:t>
            </a:r>
            <a:br>
              <a:rPr lang="en-IE" sz="2800" b="1" dirty="0" smtClean="0">
                <a:solidFill>
                  <a:srgbClr val="002060"/>
                </a:solidFill>
                <a:latin typeface="Arial" pitchFamily="34" charset="0"/>
                <a:cs typeface="Arial" pitchFamily="34" charset="0"/>
              </a:rPr>
            </a:br>
            <a:r>
              <a:rPr lang="en-IE" sz="2800" b="1" dirty="0" smtClean="0">
                <a:solidFill>
                  <a:srgbClr val="002060"/>
                </a:solidFill>
                <a:latin typeface="Arial" pitchFamily="34" charset="0"/>
                <a:cs typeface="Arial" pitchFamily="34" charset="0"/>
              </a:rPr>
              <a:t>(highest reported level) (n=104)</a:t>
            </a:r>
            <a:endParaRPr lang="en-US" sz="2800" b="1" dirty="0">
              <a:solidFill>
                <a:srgbClr val="002060"/>
              </a:solidFill>
              <a:latin typeface="Arial" pitchFamily="34" charset="0"/>
              <a:cs typeface="Arial" pitchFamily="34" charset="0"/>
            </a:endParaRP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hart 6"/>
          <p:cNvGraphicFramePr>
            <a:graphicFrameLocks/>
          </p:cNvGraphicFramePr>
          <p:nvPr>
            <p:extLst>
              <p:ext uri="{D42A27DB-BD31-4B8C-83A1-F6EECF244321}">
                <p14:modId xmlns:p14="http://schemas.microsoft.com/office/powerpoint/2010/main" val="2586531222"/>
              </p:ext>
            </p:extLst>
          </p:nvPr>
        </p:nvGraphicFramePr>
        <p:xfrm>
          <a:off x="181255" y="2276872"/>
          <a:ext cx="8781489" cy="439593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38314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3320"/>
            <a:ext cx="8229600" cy="571504"/>
          </a:xfrm>
        </p:spPr>
        <p:txBody>
          <a:bodyPr/>
          <a:lstStyle/>
          <a:p>
            <a:r>
              <a:rPr lang="en-IE" sz="2800" b="1" dirty="0" smtClean="0">
                <a:solidFill>
                  <a:srgbClr val="002060"/>
                </a:solidFill>
                <a:latin typeface="Arial" pitchFamily="34" charset="0"/>
                <a:cs typeface="Arial" pitchFamily="34" charset="0"/>
              </a:rPr>
              <a:t>HIV co-infection</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1844824"/>
            <a:ext cx="8784976" cy="4824536"/>
          </a:xfrm>
        </p:spPr>
        <p:txBody>
          <a:bodyPr/>
          <a:lstStyle/>
          <a:p>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179512" y="1844824"/>
            <a:ext cx="8856984" cy="4680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sz="2400" dirty="0" smtClean="0"/>
              <a:t>47% (n=67) of chronically HCV infected database participants were co-infected with HIV</a:t>
            </a:r>
          </a:p>
          <a:p>
            <a:endParaRPr lang="en-IE" sz="600" dirty="0" smtClean="0"/>
          </a:p>
          <a:p>
            <a:r>
              <a:rPr lang="en-IE" sz="2400" dirty="0" smtClean="0"/>
              <a:t>Highly active antiretroviral therapy (HAART) was introduced into Ireland in 1996 – no effective treatment for HIV before this</a:t>
            </a:r>
          </a:p>
          <a:p>
            <a:endParaRPr lang="en-IE" sz="600" dirty="0" smtClean="0"/>
          </a:p>
          <a:p>
            <a:r>
              <a:rPr lang="en-IE" sz="2400" dirty="0" smtClean="0"/>
              <a:t>Almost half (46%, n=31) of HIV co-infected database participants died before HAART became available in Ireland</a:t>
            </a:r>
          </a:p>
          <a:p>
            <a:endParaRPr lang="en-IE" sz="600" dirty="0" smtClean="0"/>
          </a:p>
          <a:p>
            <a:r>
              <a:rPr lang="en-IE" sz="2400" dirty="0" smtClean="0"/>
              <a:t>Death certificates were available for 28 of these participants</a:t>
            </a:r>
          </a:p>
          <a:p>
            <a:pPr lvl="1">
              <a:buFont typeface="Wingdings" pitchFamily="2" charset="2"/>
              <a:buChar char="Ø"/>
            </a:pPr>
            <a:r>
              <a:rPr lang="en-IE" sz="2100" dirty="0" smtClean="0"/>
              <a:t>57% (n=16) died from HIV/immunodeficiency/non-</a:t>
            </a:r>
            <a:r>
              <a:rPr lang="en-IE" sz="2100" dirty="0" err="1" smtClean="0"/>
              <a:t>hodgkin’s</a:t>
            </a:r>
            <a:r>
              <a:rPr lang="en-IE" sz="2100" dirty="0" smtClean="0"/>
              <a:t> lymphoma</a:t>
            </a:r>
          </a:p>
          <a:p>
            <a:pPr lvl="1">
              <a:buFont typeface="Wingdings" pitchFamily="2" charset="2"/>
              <a:buChar char="Ø"/>
            </a:pPr>
            <a:r>
              <a:rPr lang="en-IE" sz="2100" dirty="0" smtClean="0"/>
              <a:t>18% (n=5) died from haemophilia</a:t>
            </a:r>
          </a:p>
          <a:p>
            <a:pPr lvl="1">
              <a:buFont typeface="Wingdings" pitchFamily="2" charset="2"/>
              <a:buChar char="Ø"/>
            </a:pPr>
            <a:r>
              <a:rPr lang="en-IE" sz="2100" dirty="0" smtClean="0"/>
              <a:t>11% (n=3) died from liver-related causes</a:t>
            </a:r>
          </a:p>
          <a:p>
            <a:pPr lvl="1">
              <a:buFont typeface="Wingdings" pitchFamily="2" charset="2"/>
              <a:buChar char="Ø"/>
            </a:pPr>
            <a:r>
              <a:rPr lang="en-IE" sz="2100" dirty="0" smtClean="0"/>
              <a:t>14% (n=4) died from other causes (</a:t>
            </a:r>
            <a:r>
              <a:rPr lang="en-IE" sz="2100" dirty="0" err="1" smtClean="0"/>
              <a:t>incl</a:t>
            </a:r>
            <a:r>
              <a:rPr lang="en-IE" sz="2100" dirty="0" smtClean="0"/>
              <a:t> 2 pneumonia and 1 septicaemia)</a:t>
            </a:r>
          </a:p>
          <a:p>
            <a:endParaRPr lang="en-IE" sz="2600" dirty="0" smtClean="0"/>
          </a:p>
          <a:p>
            <a:endParaRPr lang="en-IE" sz="2600" dirty="0" smtClean="0"/>
          </a:p>
          <a:p>
            <a:endParaRPr lang="en-IE" sz="2600" dirty="0" smtClean="0"/>
          </a:p>
          <a:p>
            <a:endParaRPr lang="en-IE" sz="2600" dirty="0" smtClean="0"/>
          </a:p>
        </p:txBody>
      </p:sp>
    </p:spTree>
    <p:extLst>
      <p:ext uri="{BB962C8B-B14F-4D97-AF65-F5344CB8AC3E}">
        <p14:creationId xmlns:p14="http://schemas.microsoft.com/office/powerpoint/2010/main" val="1324706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343519"/>
            <a:ext cx="8229600" cy="571504"/>
          </a:xfrm>
        </p:spPr>
        <p:txBody>
          <a:bodyPr/>
          <a:lstStyle/>
          <a:p>
            <a:r>
              <a:rPr lang="en-IE" sz="2800" b="1" dirty="0" smtClean="0">
                <a:solidFill>
                  <a:srgbClr val="002060"/>
                </a:solidFill>
                <a:latin typeface="Arial" pitchFamily="34" charset="0"/>
                <a:cs typeface="Arial" pitchFamily="34" charset="0"/>
              </a:rPr>
              <a:t>Hepatitis B co-infection</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28596" y="2060848"/>
            <a:ext cx="860790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sz="2600" dirty="0" smtClean="0"/>
              <a:t>12% (n=16) of database participants were also chronically infected with hepatitis B</a:t>
            </a:r>
          </a:p>
          <a:p>
            <a:endParaRPr lang="en-IE" sz="1000" dirty="0" smtClean="0"/>
          </a:p>
          <a:p>
            <a:r>
              <a:rPr lang="en-IE" sz="2600" dirty="0" smtClean="0"/>
              <a:t>This varied by HIV status</a:t>
            </a:r>
          </a:p>
          <a:p>
            <a:pPr lvl="1">
              <a:buFont typeface="Wingdings" pitchFamily="2" charset="2"/>
              <a:buChar char="Ø"/>
            </a:pPr>
            <a:r>
              <a:rPr lang="en-IE" sz="2400" dirty="0" smtClean="0"/>
              <a:t>25% (n=7) of HIV positive participants who died prior to 1996</a:t>
            </a:r>
          </a:p>
          <a:p>
            <a:pPr lvl="1">
              <a:buFont typeface="Wingdings" pitchFamily="2" charset="2"/>
              <a:buChar char="Ø"/>
            </a:pPr>
            <a:r>
              <a:rPr lang="en-IE" sz="2400" dirty="0" smtClean="0"/>
              <a:t>15% (n=5) of HIV positive participants who were alive in 1996</a:t>
            </a:r>
          </a:p>
          <a:p>
            <a:pPr lvl="1">
              <a:buFont typeface="Wingdings" pitchFamily="2" charset="2"/>
              <a:buChar char="Ø"/>
            </a:pPr>
            <a:r>
              <a:rPr lang="en-IE" sz="2400" dirty="0" smtClean="0"/>
              <a:t>6% (n=4) of HIV negative participants</a:t>
            </a:r>
          </a:p>
        </p:txBody>
      </p:sp>
    </p:spTree>
    <p:extLst>
      <p:ext uri="{BB962C8B-B14F-4D97-AF65-F5344CB8AC3E}">
        <p14:creationId xmlns:p14="http://schemas.microsoft.com/office/powerpoint/2010/main" val="2646677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343519"/>
            <a:ext cx="8229600" cy="571504"/>
          </a:xfrm>
        </p:spPr>
        <p:txBody>
          <a:bodyPr/>
          <a:lstStyle/>
          <a:p>
            <a:r>
              <a:rPr lang="en-IE" sz="2800" b="1" dirty="0" smtClean="0">
                <a:solidFill>
                  <a:srgbClr val="002060"/>
                </a:solidFill>
                <a:latin typeface="Arial" pitchFamily="34" charset="0"/>
                <a:cs typeface="Arial" pitchFamily="34" charset="0"/>
              </a:rPr>
              <a:t>Liver-related outcomes by HIV status</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28596" y="2060848"/>
            <a:ext cx="860790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E" sz="2400" dirty="0" smtClean="0"/>
          </a:p>
        </p:txBody>
      </p:sp>
      <p:graphicFrame>
        <p:nvGraphicFramePr>
          <p:cNvPr id="8" name="Table 7"/>
          <p:cNvGraphicFramePr>
            <a:graphicFrameLocks noGrp="1"/>
          </p:cNvGraphicFramePr>
          <p:nvPr>
            <p:extLst>
              <p:ext uri="{D42A27DB-BD31-4B8C-83A1-F6EECF244321}">
                <p14:modId xmlns:p14="http://schemas.microsoft.com/office/powerpoint/2010/main" val="789966127"/>
              </p:ext>
            </p:extLst>
          </p:nvPr>
        </p:nvGraphicFramePr>
        <p:xfrm>
          <a:off x="251522" y="2132856"/>
          <a:ext cx="8781486" cy="4330815"/>
        </p:xfrm>
        <a:graphic>
          <a:graphicData uri="http://schemas.openxmlformats.org/drawingml/2006/table">
            <a:tbl>
              <a:tblPr>
                <a:tableStyleId>{5C22544A-7EE6-4342-B048-85BDC9FD1C3A}</a:tableStyleId>
              </a:tblPr>
              <a:tblGrid>
                <a:gridCol w="4165346"/>
                <a:gridCol w="1154035"/>
                <a:gridCol w="1154035"/>
                <a:gridCol w="1154035"/>
                <a:gridCol w="1154035"/>
              </a:tblGrid>
              <a:tr h="869529">
                <a:tc>
                  <a:txBody>
                    <a:bodyPr/>
                    <a:lstStyle/>
                    <a:p>
                      <a:pPr algn="ctr" fontAlgn="ctr"/>
                      <a:r>
                        <a:rPr lang="en-GB" sz="2200" u="none" strike="noStrike" dirty="0">
                          <a:effectLst/>
                        </a:rPr>
                        <a:t> </a:t>
                      </a:r>
                      <a:endParaRPr lang="en-GB" sz="2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it-IT" sz="2200" b="1" u="none" strike="noStrike" dirty="0">
                          <a:solidFill>
                            <a:srgbClr val="002060"/>
                          </a:solidFill>
                          <a:effectLst/>
                        </a:rPr>
                        <a:t>HIV positive, alive in 1996 (n=36, 25%)</a:t>
                      </a:r>
                      <a:endParaRPr lang="it-IT" sz="2200" b="1" i="0" u="none" strike="noStrike" dirty="0">
                        <a:solidFill>
                          <a:srgbClr val="00206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fontAlgn="ctr"/>
                      <a:r>
                        <a:rPr lang="en-GB" sz="2200" b="1" u="none" strike="noStrike" dirty="0">
                          <a:solidFill>
                            <a:srgbClr val="002060"/>
                          </a:solidFill>
                          <a:effectLst/>
                        </a:rPr>
                        <a:t>HIV negative (n=76, 53%)</a:t>
                      </a:r>
                      <a:endParaRPr lang="en-GB" sz="2200" b="1" i="0" u="none" strike="noStrike" dirty="0">
                        <a:solidFill>
                          <a:srgbClr val="00206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r>
              <a:tr h="340992">
                <a:tc>
                  <a:txBody>
                    <a:bodyPr/>
                    <a:lstStyle/>
                    <a:p>
                      <a:pPr algn="ctr" fontAlgn="ctr"/>
                      <a:r>
                        <a:rPr lang="en-GB" sz="2200" u="none" strike="noStrike" dirty="0">
                          <a:effectLst/>
                        </a:rPr>
                        <a:t> </a:t>
                      </a:r>
                      <a:endParaRPr lang="en-GB" sz="2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200" b="1" u="none" strike="noStrike" dirty="0" err="1">
                          <a:effectLst/>
                        </a:rPr>
                        <a:t>Num</a:t>
                      </a:r>
                      <a:endParaRPr lang="en-GB" sz="2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200" b="1" u="none" strike="noStrike" dirty="0">
                          <a:effectLst/>
                        </a:rPr>
                        <a:t>%</a:t>
                      </a:r>
                      <a:endParaRPr lang="en-GB" sz="2200" b="1"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200" b="1" u="none" strike="noStrike" dirty="0" err="1">
                          <a:effectLst/>
                        </a:rPr>
                        <a:t>Num</a:t>
                      </a:r>
                      <a:endParaRPr lang="en-GB" sz="2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2200" b="1" u="none" strike="noStrike" dirty="0">
                          <a:effectLst/>
                        </a:rPr>
                        <a:t>%</a:t>
                      </a:r>
                      <a:endParaRPr lang="en-GB" sz="2200" b="1"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992">
                <a:tc>
                  <a:txBody>
                    <a:bodyPr/>
                    <a:lstStyle/>
                    <a:p>
                      <a:pPr algn="l" fontAlgn="b"/>
                      <a:r>
                        <a:rPr lang="en-GB" sz="2200" b="1" u="none" strike="noStrike" dirty="0" smtClean="0">
                          <a:effectLst/>
                        </a:rPr>
                        <a:t>  Signs </a:t>
                      </a:r>
                      <a:r>
                        <a:rPr lang="en-GB" sz="2200" b="1" u="none" strike="noStrike" dirty="0">
                          <a:effectLst/>
                        </a:rPr>
                        <a:t>of serious liver disease</a:t>
                      </a:r>
                      <a:endParaRPr lang="en-GB"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GB" sz="2200" u="none" strike="noStrike" dirty="0">
                          <a:effectLst/>
                        </a:rPr>
                        <a:t>23</a:t>
                      </a:r>
                      <a:endParaRPr lang="en-GB"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GB" sz="2200" u="none" strike="noStrike" dirty="0">
                          <a:effectLst/>
                        </a:rPr>
                        <a:t>63.9</a:t>
                      </a:r>
                      <a:endParaRPr lang="en-GB" sz="2200" b="1"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GB" sz="2200" u="none" strike="noStrike" dirty="0">
                          <a:effectLst/>
                        </a:rPr>
                        <a:t>18</a:t>
                      </a:r>
                      <a:endParaRPr lang="en-GB"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GB" sz="2200" u="none" strike="noStrike" dirty="0">
                          <a:effectLst/>
                        </a:rPr>
                        <a:t>23.7</a:t>
                      </a:r>
                      <a:endParaRPr lang="en-GB" sz="2200" b="1"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40992">
                <a:tc>
                  <a:txBody>
                    <a:bodyPr/>
                    <a:lstStyle/>
                    <a:p>
                      <a:pPr algn="l" fontAlgn="b"/>
                      <a:r>
                        <a:rPr lang="en-GB" sz="2200" u="none" strike="noStrike" dirty="0" smtClean="0">
                          <a:effectLst/>
                        </a:rPr>
                        <a:t>     Hepatocellular </a:t>
                      </a:r>
                      <a:r>
                        <a:rPr lang="en-GB" sz="2200" u="none" strike="noStrike" dirty="0">
                          <a:effectLst/>
                        </a:rPr>
                        <a:t>carcinoma</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a:effectLst/>
                        </a:rPr>
                        <a:t>4</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u="none" strike="noStrike" dirty="0">
                          <a:effectLst/>
                        </a:rPr>
                        <a:t>11.1</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a:effectLst/>
                        </a:rPr>
                        <a:t>8</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u="none" strike="noStrike">
                          <a:effectLst/>
                        </a:rPr>
                        <a:t>10.5</a:t>
                      </a:r>
                      <a:endParaRPr lang="en-GB" sz="22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r>
              <a:tr h="340992">
                <a:tc>
                  <a:txBody>
                    <a:bodyPr/>
                    <a:lstStyle/>
                    <a:p>
                      <a:pPr algn="l" fontAlgn="b"/>
                      <a:r>
                        <a:rPr lang="en-GB" sz="2200" u="none" strike="noStrike" dirty="0" smtClean="0">
                          <a:effectLst/>
                        </a:rPr>
                        <a:t>     Cirrhosis</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GB" sz="2200" u="none" strike="noStrike" dirty="0">
                          <a:effectLst/>
                        </a:rPr>
                        <a:t>11</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2200" u="none" strike="noStrike" dirty="0">
                          <a:effectLst/>
                        </a:rPr>
                        <a:t>30.6</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GB" sz="2200" u="none" strike="noStrike">
                          <a:effectLst/>
                        </a:rPr>
                        <a:t>12</a:t>
                      </a:r>
                      <a:endParaRPr lang="en-GB"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2200" u="none" strike="noStrike" dirty="0">
                          <a:effectLst/>
                        </a:rPr>
                        <a:t>15.8</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43539">
                <a:tc>
                  <a:txBody>
                    <a:bodyPr/>
                    <a:lstStyle/>
                    <a:p>
                      <a:pPr algn="l" fontAlgn="b"/>
                      <a:r>
                        <a:rPr lang="en-GB" sz="2200" u="none" strike="noStrike" dirty="0" smtClean="0">
                          <a:effectLst/>
                        </a:rPr>
                        <a:t>  </a:t>
                      </a:r>
                      <a:r>
                        <a:rPr lang="en-GB" sz="2200" b="1" u="none" strike="noStrike" dirty="0" smtClean="0">
                          <a:effectLst/>
                        </a:rPr>
                        <a:t>Deceased</a:t>
                      </a:r>
                      <a:endParaRPr lang="en-GB"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GB" sz="2200" b="1" u="none" strike="noStrike" dirty="0">
                          <a:effectLst/>
                        </a:rPr>
                        <a:t>16</a:t>
                      </a:r>
                      <a:endParaRPr lang="en-GB"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GB" sz="2200" b="1" u="none" strike="noStrike" dirty="0">
                          <a:effectLst/>
                        </a:rPr>
                        <a:t>44.4</a:t>
                      </a:r>
                      <a:endParaRPr lang="en-GB" sz="2200" b="1"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GB" sz="2200" b="1" u="none" strike="noStrike" dirty="0">
                          <a:effectLst/>
                        </a:rPr>
                        <a:t>26</a:t>
                      </a:r>
                      <a:endParaRPr lang="en-GB" sz="22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GB" sz="2200" b="1" u="none" strike="noStrike" dirty="0">
                          <a:effectLst/>
                        </a:rPr>
                        <a:t>34.2</a:t>
                      </a:r>
                      <a:endParaRPr lang="en-GB" sz="2200" b="1"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40992">
                <a:tc>
                  <a:txBody>
                    <a:bodyPr/>
                    <a:lstStyle/>
                    <a:p>
                      <a:pPr algn="l" fontAlgn="b"/>
                      <a:r>
                        <a:rPr lang="en-GB" sz="2200" u="none" strike="noStrike" dirty="0" smtClean="0">
                          <a:effectLst/>
                        </a:rPr>
                        <a:t>     Liver-related death</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a:effectLst/>
                        </a:rPr>
                        <a:t>7</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u="none" strike="noStrike" dirty="0" smtClean="0">
                          <a:effectLst/>
                        </a:rPr>
                        <a:t>46.7</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smtClean="0">
                          <a:effectLst/>
                        </a:rPr>
                        <a:t>10</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b="0" i="0" u="none" strike="noStrike" dirty="0" smtClean="0">
                          <a:solidFill>
                            <a:schemeClr val="dk1"/>
                          </a:solidFill>
                          <a:effectLst/>
                          <a:latin typeface="+mn-lt"/>
                        </a:rPr>
                        <a:t>40</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r>
              <a:tr h="340992">
                <a:tc>
                  <a:txBody>
                    <a:bodyPr/>
                    <a:lstStyle/>
                    <a:p>
                      <a:pPr algn="l" fontAlgn="b"/>
                      <a:r>
                        <a:rPr lang="en-GB" sz="2200" u="none" strike="noStrike" dirty="0" smtClean="0">
                          <a:effectLst/>
                        </a:rPr>
                        <a:t>     HIV/</a:t>
                      </a:r>
                      <a:r>
                        <a:rPr lang="en-GB" sz="2200" u="none" strike="noStrike" dirty="0" err="1" smtClean="0">
                          <a:effectLst/>
                        </a:rPr>
                        <a:t>immundeficiency</a:t>
                      </a:r>
                      <a:r>
                        <a:rPr lang="en-GB" sz="2200" u="none" strike="noStrike" dirty="0" smtClean="0">
                          <a:effectLst/>
                        </a:rPr>
                        <a:t>/NHL</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a:effectLst/>
                        </a:rPr>
                        <a:t>5</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u="none" strike="noStrike" dirty="0" smtClean="0">
                          <a:effectLst/>
                        </a:rPr>
                        <a:t>33.3</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u="none" strike="noStrike" dirty="0">
                          <a:effectLst/>
                        </a:rPr>
                        <a:t> </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r>
              <a:tr h="340992">
                <a:tc>
                  <a:txBody>
                    <a:bodyPr/>
                    <a:lstStyle/>
                    <a:p>
                      <a:pPr algn="l" fontAlgn="b"/>
                      <a:r>
                        <a:rPr lang="en-GB" sz="2200" u="none" strike="noStrike" dirty="0" smtClean="0">
                          <a:effectLst/>
                        </a:rPr>
                        <a:t>     Haemophilia</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a:effectLst/>
                        </a:rPr>
                        <a:t>2</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b="0" i="0" u="none" strike="noStrike" dirty="0" smtClean="0">
                          <a:solidFill>
                            <a:schemeClr val="dk1"/>
                          </a:solidFill>
                          <a:effectLst/>
                          <a:latin typeface="+mn-lt"/>
                        </a:rPr>
                        <a:t>13.3</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smtClean="0">
                          <a:effectLst/>
                        </a:rPr>
                        <a:t>4</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b="0" i="0" u="none" strike="noStrike" dirty="0" smtClean="0">
                          <a:solidFill>
                            <a:schemeClr val="dk1"/>
                          </a:solidFill>
                          <a:effectLst/>
                          <a:latin typeface="+mn-lt"/>
                        </a:rPr>
                        <a:t>16</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r>
              <a:tr h="340992">
                <a:tc>
                  <a:txBody>
                    <a:bodyPr/>
                    <a:lstStyle/>
                    <a:p>
                      <a:pPr algn="l" fontAlgn="b"/>
                      <a:r>
                        <a:rPr lang="en-GB" sz="2200" u="none" strike="noStrike" dirty="0" smtClean="0">
                          <a:effectLst/>
                        </a:rPr>
                        <a:t>     Other</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200" u="none" strike="noStrike">
                          <a:effectLst/>
                        </a:rPr>
                        <a:t>1</a:t>
                      </a:r>
                      <a:endParaRPr lang="en-GB"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b="0" i="0" u="none" strike="noStrike" dirty="0" smtClean="0">
                          <a:solidFill>
                            <a:schemeClr val="dk1"/>
                          </a:solidFill>
                          <a:effectLst/>
                          <a:latin typeface="+mn-lt"/>
                        </a:rPr>
                        <a:t>6.7</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GB" sz="2200" u="none" strike="noStrike" dirty="0">
                          <a:effectLst/>
                        </a:rPr>
                        <a:t>11</a:t>
                      </a:r>
                      <a:endParaRPr lang="en-GB" sz="2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GB" sz="2200" b="0" i="0" u="none" strike="noStrike" dirty="0" smtClean="0">
                          <a:solidFill>
                            <a:schemeClr val="dk1"/>
                          </a:solidFill>
                          <a:effectLst/>
                          <a:latin typeface="+mn-lt"/>
                        </a:rPr>
                        <a:t>44</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r>
              <a:tr h="358041">
                <a:tc>
                  <a:txBody>
                    <a:bodyPr/>
                    <a:lstStyle/>
                    <a:p>
                      <a:pPr algn="l" fontAlgn="b"/>
                      <a:r>
                        <a:rPr lang="en-GB" sz="2200" u="none" strike="noStrike" dirty="0" smtClean="0">
                          <a:effectLst/>
                        </a:rPr>
                        <a:t>     Missing </a:t>
                      </a:r>
                      <a:r>
                        <a:rPr lang="en-GB" sz="2200" u="none" strike="noStrike" dirty="0">
                          <a:effectLst/>
                        </a:rPr>
                        <a:t>death </a:t>
                      </a:r>
                      <a:r>
                        <a:rPr lang="en-GB" sz="2200" u="none" strike="noStrike" dirty="0" smtClean="0">
                          <a:effectLst/>
                        </a:rPr>
                        <a:t>certs</a:t>
                      </a:r>
                      <a:endParaRPr lang="en-GB" sz="2200" b="0" i="0" u="none" strike="noStrike" dirty="0">
                        <a:solidFill>
                          <a:srgbClr val="000000"/>
                        </a:solidFill>
                        <a:effectLst/>
                        <a:latin typeface="Calibri"/>
                      </a:endParaRPr>
                    </a:p>
                  </a:txBody>
                  <a:tcPr marL="857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GB" sz="2200" u="none" strike="noStrike">
                          <a:effectLst/>
                        </a:rPr>
                        <a:t>1</a:t>
                      </a:r>
                      <a:endParaRPr lang="en-GB"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2200" u="none" strike="noStrike" dirty="0">
                          <a:effectLst/>
                        </a:rPr>
                        <a:t> </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GB" sz="2200" u="none" strike="noStrike">
                          <a:effectLst/>
                        </a:rPr>
                        <a:t>1</a:t>
                      </a:r>
                      <a:endParaRPr lang="en-GB" sz="2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2200" u="none" strike="noStrike" dirty="0">
                          <a:effectLst/>
                        </a:rPr>
                        <a:t> </a:t>
                      </a:r>
                      <a:endParaRPr lang="en-GB" sz="22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24036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268760"/>
            <a:ext cx="8229600" cy="571504"/>
          </a:xfrm>
        </p:spPr>
        <p:txBody>
          <a:bodyPr/>
          <a:lstStyle/>
          <a:p>
            <a:r>
              <a:rPr lang="en-IE" sz="2800" b="1" dirty="0" smtClean="0">
                <a:solidFill>
                  <a:srgbClr val="002060"/>
                </a:solidFill>
                <a:latin typeface="Arial" pitchFamily="34" charset="0"/>
                <a:cs typeface="Arial" pitchFamily="34" charset="0"/>
              </a:rPr>
              <a:t>Proportion of participants without cirrhosis </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1844824"/>
            <a:ext cx="777273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036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268760"/>
            <a:ext cx="8229600" cy="571504"/>
          </a:xfrm>
        </p:spPr>
        <p:txBody>
          <a:bodyPr/>
          <a:lstStyle/>
          <a:p>
            <a:r>
              <a:rPr lang="en-US" sz="2800" b="1" dirty="0" smtClean="0">
                <a:solidFill>
                  <a:srgbClr val="002060"/>
                </a:solidFill>
                <a:latin typeface="Arial" pitchFamily="34" charset="0"/>
                <a:cs typeface="Arial" pitchFamily="34" charset="0"/>
              </a:rPr>
              <a:t>Treatment for hepatitis C</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251520" y="1844824"/>
            <a:ext cx="8784976"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sz="2300" dirty="0" smtClean="0"/>
              <a:t>Treatment uptake did not vary by HIV status when HIV positive participants who were alive in 1996 compared to HIV negative participants – </a:t>
            </a:r>
            <a:r>
              <a:rPr lang="en-IE" sz="2300" b="1" dirty="0" smtClean="0"/>
              <a:t>53%  (n=59)  </a:t>
            </a:r>
            <a:r>
              <a:rPr lang="en-IE" sz="2300" dirty="0" smtClean="0"/>
              <a:t>(37% in Anti-D 1977 group)</a:t>
            </a:r>
            <a:endParaRPr lang="en-IE" sz="2300" b="1" dirty="0" smtClean="0"/>
          </a:p>
          <a:p>
            <a:endParaRPr lang="en-IE" sz="600" b="1" dirty="0" smtClean="0"/>
          </a:p>
          <a:p>
            <a:r>
              <a:rPr lang="en-IE" sz="2300" dirty="0" smtClean="0"/>
              <a:t>Treatment response was slightly lower for HIV positive compared to HIV negative participants but this difference was not statistically significant due to small numbers</a:t>
            </a:r>
          </a:p>
          <a:p>
            <a:endParaRPr lang="en-IE" sz="600" dirty="0" smtClean="0"/>
          </a:p>
          <a:p>
            <a:r>
              <a:rPr lang="en-IE" sz="2300" dirty="0" smtClean="0"/>
              <a:t>59% (n=10) of HIV positive participants achieved SVR compared to 68% (n=25) of HIV negative participants</a:t>
            </a:r>
          </a:p>
          <a:p>
            <a:endParaRPr lang="en-IE" sz="600" dirty="0" smtClean="0"/>
          </a:p>
          <a:p>
            <a:r>
              <a:rPr lang="en-IE" sz="2300" dirty="0" smtClean="0"/>
              <a:t>Treatment response was not yet available for 5 further patients at the end of follow up, but all were RNA negative on last test</a:t>
            </a:r>
          </a:p>
          <a:p>
            <a:endParaRPr lang="en-IE" sz="600" dirty="0" smtClean="0"/>
          </a:p>
          <a:p>
            <a:r>
              <a:rPr lang="en-IE" sz="2300" dirty="0" smtClean="0"/>
              <a:t>Only 7% of patients stopped treatment early  (26% anti-D group)</a:t>
            </a:r>
          </a:p>
          <a:p>
            <a:endParaRPr lang="en-IE" sz="2400" dirty="0" smtClean="0"/>
          </a:p>
          <a:p>
            <a:endParaRPr lang="en-IE" sz="2400" dirty="0" smtClean="0"/>
          </a:p>
          <a:p>
            <a:endParaRPr lang="en-IE" sz="2400" dirty="0" smtClean="0"/>
          </a:p>
        </p:txBody>
      </p:sp>
    </p:spTree>
    <p:extLst>
      <p:ext uri="{BB962C8B-B14F-4D97-AF65-F5344CB8AC3E}">
        <p14:creationId xmlns:p14="http://schemas.microsoft.com/office/powerpoint/2010/main" val="275782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99592" y="1239168"/>
            <a:ext cx="7344816" cy="720080"/>
          </a:xfrm>
        </p:spPr>
        <p:txBody>
          <a:bodyPr/>
          <a:lstStyle/>
          <a:p>
            <a:r>
              <a:rPr lang="en-US" sz="2400" b="1" dirty="0" smtClean="0">
                <a:solidFill>
                  <a:srgbClr val="002060"/>
                </a:solidFill>
                <a:cs typeface="Arial" charset="0"/>
              </a:rPr>
              <a:t>Timeline of </a:t>
            </a:r>
            <a:r>
              <a:rPr lang="en-US" sz="2400" b="1" dirty="0" err="1" smtClean="0">
                <a:solidFill>
                  <a:srgbClr val="002060"/>
                </a:solidFill>
                <a:cs typeface="Arial" charset="0"/>
              </a:rPr>
              <a:t>haemophilia</a:t>
            </a:r>
            <a:r>
              <a:rPr lang="en-US" sz="2400" b="1" dirty="0" smtClean="0">
                <a:solidFill>
                  <a:srgbClr val="002060"/>
                </a:solidFill>
                <a:cs typeface="Arial" charset="0"/>
              </a:rPr>
              <a:t> treatment and hepatitis C and HIV infection</a:t>
            </a:r>
          </a:p>
        </p:txBody>
      </p:sp>
      <p:pic>
        <p:nvPicPr>
          <p:cNvPr id="1536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232762674"/>
              </p:ext>
            </p:extLst>
          </p:nvPr>
        </p:nvGraphicFramePr>
        <p:xfrm>
          <a:off x="143508" y="1916832"/>
          <a:ext cx="8856984"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4" descr="hcv.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221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341711"/>
            <a:ext cx="7887561" cy="791145"/>
          </a:xfrm>
        </p:spPr>
        <p:txBody>
          <a:bodyPr/>
          <a:lstStyle/>
          <a:p>
            <a:r>
              <a:rPr lang="en-IE" sz="2800" b="1" dirty="0" smtClean="0">
                <a:solidFill>
                  <a:srgbClr val="002060"/>
                </a:solidFill>
                <a:latin typeface="Arial" pitchFamily="34" charset="0"/>
                <a:cs typeface="Arial" pitchFamily="34" charset="0"/>
              </a:rPr>
              <a:t>Sustained </a:t>
            </a:r>
            <a:r>
              <a:rPr lang="en-IE" sz="2800" b="1" dirty="0" err="1" smtClean="0">
                <a:solidFill>
                  <a:srgbClr val="002060"/>
                </a:solidFill>
                <a:latin typeface="Arial" pitchFamily="34" charset="0"/>
                <a:cs typeface="Arial" pitchFamily="34" charset="0"/>
              </a:rPr>
              <a:t>virological</a:t>
            </a:r>
            <a:r>
              <a:rPr lang="en-IE" sz="2800" b="1" dirty="0" smtClean="0">
                <a:solidFill>
                  <a:srgbClr val="002060"/>
                </a:solidFill>
                <a:latin typeface="Arial" pitchFamily="34" charset="0"/>
                <a:cs typeface="Arial" pitchFamily="34" charset="0"/>
              </a:rPr>
              <a:t> response by genotype and treatment type</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28596" y="2060848"/>
            <a:ext cx="860790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E" sz="2400" dirty="0" smtClean="0"/>
          </a:p>
        </p:txBody>
      </p:sp>
      <p:graphicFrame>
        <p:nvGraphicFramePr>
          <p:cNvPr id="7" name="Chart 6"/>
          <p:cNvGraphicFramePr>
            <a:graphicFrameLocks/>
          </p:cNvGraphicFramePr>
          <p:nvPr>
            <p:extLst>
              <p:ext uri="{D42A27DB-BD31-4B8C-83A1-F6EECF244321}">
                <p14:modId xmlns:p14="http://schemas.microsoft.com/office/powerpoint/2010/main" val="2929796542"/>
              </p:ext>
            </p:extLst>
          </p:nvPr>
        </p:nvGraphicFramePr>
        <p:xfrm>
          <a:off x="107504" y="1988840"/>
          <a:ext cx="8565142" cy="453650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19505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52" y="1269703"/>
            <a:ext cx="8229600" cy="1259197"/>
          </a:xfrm>
        </p:spPr>
        <p:txBody>
          <a:bodyPr/>
          <a:lstStyle/>
          <a:p>
            <a:r>
              <a:rPr lang="en-US" sz="2800" b="1" dirty="0" smtClean="0">
                <a:solidFill>
                  <a:srgbClr val="002060"/>
                </a:solidFill>
                <a:latin typeface="Arial" pitchFamily="34" charset="0"/>
                <a:cs typeface="Arial" pitchFamily="34" charset="0"/>
              </a:rPr>
              <a:t>Final Liver related status</a:t>
            </a:r>
            <a:br>
              <a:rPr lang="en-US" sz="2800" b="1" dirty="0" smtClean="0">
                <a:solidFill>
                  <a:srgbClr val="002060"/>
                </a:solidFill>
                <a:latin typeface="Arial" pitchFamily="34" charset="0"/>
                <a:cs typeface="Arial" pitchFamily="34" charset="0"/>
              </a:rPr>
            </a:br>
            <a:r>
              <a:rPr lang="en-US" sz="2800" b="1" dirty="0" smtClean="0">
                <a:solidFill>
                  <a:srgbClr val="C00000"/>
                </a:solidFill>
                <a:latin typeface="Arial" pitchFamily="34" charset="0"/>
                <a:cs typeface="Arial" pitchFamily="34" charset="0"/>
              </a:rPr>
              <a:t>HIV positive patients who died prior to 1996 (pre-HAART)</a:t>
            </a:r>
            <a:endParaRPr lang="en-US" sz="28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179512" y="2708920"/>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924944"/>
            <a:ext cx="498723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1" y="6230888"/>
            <a:ext cx="885349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056" y="2652092"/>
            <a:ext cx="3884944" cy="35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7465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340768"/>
            <a:ext cx="6912768" cy="934729"/>
          </a:xfrm>
        </p:spPr>
        <p:txBody>
          <a:bodyPr/>
          <a:lstStyle/>
          <a:p>
            <a:r>
              <a:rPr lang="en-US" sz="2800" b="1" dirty="0" smtClean="0">
                <a:solidFill>
                  <a:srgbClr val="002060"/>
                </a:solidFill>
                <a:latin typeface="Arial" pitchFamily="34" charset="0"/>
                <a:cs typeface="Arial" pitchFamily="34" charset="0"/>
              </a:rPr>
              <a:t>Final Liver related status</a:t>
            </a:r>
            <a:br>
              <a:rPr lang="en-US" sz="2800" b="1" dirty="0" smtClean="0">
                <a:solidFill>
                  <a:srgbClr val="002060"/>
                </a:solidFill>
                <a:latin typeface="Arial" pitchFamily="34" charset="0"/>
                <a:cs typeface="Arial" pitchFamily="34" charset="0"/>
              </a:rPr>
            </a:br>
            <a:r>
              <a:rPr lang="en-US" sz="2800" b="1" dirty="0" smtClean="0">
                <a:solidFill>
                  <a:srgbClr val="C00000"/>
                </a:solidFill>
                <a:latin typeface="Arial" pitchFamily="34" charset="0"/>
                <a:cs typeface="Arial" pitchFamily="34" charset="0"/>
              </a:rPr>
              <a:t>HIV positive patients alive in 1996, n=34</a:t>
            </a:r>
            <a:endParaRPr lang="en-US" sz="28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179512" y="2708920"/>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1" y="6230888"/>
            <a:ext cx="885349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1098" y="2586211"/>
            <a:ext cx="3211062" cy="3291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2160" y="2564904"/>
            <a:ext cx="3056639"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3171124"/>
            <a:ext cx="2693594" cy="1977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3212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340768"/>
            <a:ext cx="6336704" cy="934729"/>
          </a:xfrm>
        </p:spPr>
        <p:txBody>
          <a:bodyPr/>
          <a:lstStyle/>
          <a:p>
            <a:r>
              <a:rPr lang="en-US" sz="2800" b="1" dirty="0" smtClean="0">
                <a:solidFill>
                  <a:srgbClr val="002060"/>
                </a:solidFill>
                <a:latin typeface="Arial" pitchFamily="34" charset="0"/>
                <a:cs typeface="Arial" pitchFamily="34" charset="0"/>
              </a:rPr>
              <a:t>Final Liver related status</a:t>
            </a:r>
            <a:br>
              <a:rPr lang="en-US" sz="2800" b="1" dirty="0" smtClean="0">
                <a:solidFill>
                  <a:srgbClr val="002060"/>
                </a:solidFill>
                <a:latin typeface="Arial" pitchFamily="34" charset="0"/>
                <a:cs typeface="Arial" pitchFamily="34" charset="0"/>
              </a:rPr>
            </a:br>
            <a:r>
              <a:rPr lang="en-US" sz="2800" b="1" dirty="0" smtClean="0">
                <a:solidFill>
                  <a:srgbClr val="C00000"/>
                </a:solidFill>
                <a:latin typeface="Arial" pitchFamily="34" charset="0"/>
                <a:cs typeface="Arial" pitchFamily="34" charset="0"/>
              </a:rPr>
              <a:t>HIV negative patients, n=73</a:t>
            </a:r>
            <a:endParaRPr lang="en-US" sz="28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179512" y="2564904"/>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5877272"/>
            <a:ext cx="870948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4" y="2492896"/>
            <a:ext cx="324036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2492896"/>
            <a:ext cx="324036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3084766"/>
            <a:ext cx="252028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5145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268760"/>
            <a:ext cx="8424936" cy="571504"/>
          </a:xfrm>
        </p:spPr>
        <p:txBody>
          <a:bodyPr/>
          <a:lstStyle/>
          <a:p>
            <a:r>
              <a:rPr lang="en-US" sz="2400" b="1" dirty="0" smtClean="0">
                <a:solidFill>
                  <a:srgbClr val="002060"/>
                </a:solidFill>
                <a:latin typeface="Arial" pitchFamily="34" charset="0"/>
                <a:cs typeface="Arial" pitchFamily="34" charset="0"/>
              </a:rPr>
              <a:t>Cox regression: factors </a:t>
            </a:r>
            <a:r>
              <a:rPr lang="en-US" sz="2400" b="1" dirty="0" smtClean="0">
                <a:solidFill>
                  <a:srgbClr val="002060"/>
                </a:solidFill>
                <a:latin typeface="Arial" pitchFamily="34" charset="0"/>
                <a:cs typeface="Arial" pitchFamily="34" charset="0"/>
              </a:rPr>
              <a:t>associated with rate of cirrhosis</a:t>
            </a:r>
            <a:endParaRPr lang="en-US" sz="24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7779"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28596" y="2060848"/>
            <a:ext cx="8607900" cy="3456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E" sz="2400" dirty="0" smtClean="0"/>
          </a:p>
        </p:txBody>
      </p:sp>
      <p:graphicFrame>
        <p:nvGraphicFramePr>
          <p:cNvPr id="7" name="Table 6"/>
          <p:cNvGraphicFramePr>
            <a:graphicFrameLocks noGrp="1"/>
          </p:cNvGraphicFramePr>
          <p:nvPr>
            <p:extLst>
              <p:ext uri="{D42A27DB-BD31-4B8C-83A1-F6EECF244321}">
                <p14:modId xmlns:p14="http://schemas.microsoft.com/office/powerpoint/2010/main" val="3496739448"/>
              </p:ext>
            </p:extLst>
          </p:nvPr>
        </p:nvGraphicFramePr>
        <p:xfrm>
          <a:off x="251520" y="2002874"/>
          <a:ext cx="8568951" cy="4522470"/>
        </p:xfrm>
        <a:graphic>
          <a:graphicData uri="http://schemas.openxmlformats.org/drawingml/2006/table">
            <a:tbl>
              <a:tblPr>
                <a:tableStyleId>{5C22544A-7EE6-4342-B048-85BDC9FD1C3A}</a:tableStyleId>
              </a:tblPr>
              <a:tblGrid>
                <a:gridCol w="2808312"/>
                <a:gridCol w="1656184"/>
                <a:gridCol w="1152128"/>
                <a:gridCol w="1152128"/>
                <a:gridCol w="1800199"/>
              </a:tblGrid>
              <a:tr h="526456">
                <a:tc>
                  <a:txBody>
                    <a:bodyPr/>
                    <a:lstStyle/>
                    <a:p>
                      <a:pPr algn="ctr" fontAlgn="ctr"/>
                      <a:r>
                        <a:rPr lang="en-GB" sz="1800" b="1" u="none" strike="noStrike" dirty="0">
                          <a:solidFill>
                            <a:srgbClr val="002060"/>
                          </a:solidFill>
                          <a:effectLst/>
                        </a:rPr>
                        <a:t>Exposure</a:t>
                      </a:r>
                      <a:endParaRPr lang="en-GB" sz="1800" b="1" i="0" u="none" strike="noStrike" dirty="0">
                        <a:solidFill>
                          <a:srgbClr val="00206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1800" b="1" u="none" strike="noStrike" dirty="0">
                          <a:solidFill>
                            <a:srgbClr val="002060"/>
                          </a:solidFill>
                          <a:effectLst/>
                        </a:rPr>
                        <a:t>Rate cirrhosis per 1000 person years (95% CI)</a:t>
                      </a:r>
                      <a:endParaRPr lang="en-GB" sz="1800" b="1" i="0" u="none" strike="noStrike" dirty="0">
                        <a:solidFill>
                          <a:srgbClr val="002060"/>
                        </a:solidFill>
                        <a:effectLst/>
                        <a:latin typeface="Calibri"/>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1800" b="1" u="none" strike="noStrike" dirty="0">
                          <a:solidFill>
                            <a:srgbClr val="002060"/>
                          </a:solidFill>
                          <a:effectLst/>
                        </a:rPr>
                        <a:t>Adjusted hazard ratio</a:t>
                      </a:r>
                      <a:endParaRPr lang="en-GB" sz="1800" b="1" i="0" u="none" strike="noStrike" dirty="0">
                        <a:solidFill>
                          <a:srgbClr val="002060"/>
                        </a:solidFill>
                        <a:effectLst/>
                        <a:latin typeface="Calibri"/>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1800" b="1" u="none" strike="noStrike" dirty="0">
                          <a:solidFill>
                            <a:srgbClr val="002060"/>
                          </a:solidFill>
                          <a:effectLst/>
                        </a:rPr>
                        <a:t>p</a:t>
                      </a:r>
                      <a:endParaRPr lang="en-GB" sz="1800" b="1" i="0" u="none" strike="noStrike" dirty="0">
                        <a:solidFill>
                          <a:srgbClr val="002060"/>
                        </a:solidFill>
                        <a:effectLst/>
                        <a:latin typeface="Calibri"/>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1800" b="1" u="none" strike="noStrike" dirty="0">
                          <a:solidFill>
                            <a:srgbClr val="002060"/>
                          </a:solidFill>
                          <a:effectLst/>
                        </a:rPr>
                        <a:t>95% confidence interval</a:t>
                      </a:r>
                      <a:endParaRPr lang="en-GB" sz="1800" b="1" i="0" u="none" strike="noStrike" dirty="0">
                        <a:solidFill>
                          <a:srgbClr val="002060"/>
                        </a:solidFill>
                        <a:effectLst/>
                        <a:latin typeface="Calibri"/>
                      </a:endParaRPr>
                    </a:p>
                  </a:txBody>
                  <a:tcPr marL="9525" marR="9525" marT="9525"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a:t>
                      </a:r>
                      <a:r>
                        <a:rPr lang="en-GB" sz="1800" b="1" u="none" strike="noStrike" dirty="0" smtClean="0">
                          <a:effectLst/>
                        </a:rPr>
                        <a:t>Hepatitis</a:t>
                      </a:r>
                      <a:r>
                        <a:rPr lang="en-GB" sz="1800" b="1" u="none" strike="noStrike" baseline="0" dirty="0" smtClean="0">
                          <a:effectLst/>
                        </a:rPr>
                        <a:t> C</a:t>
                      </a:r>
                      <a:r>
                        <a:rPr lang="en-GB" sz="1800" b="1" u="none" strike="noStrike" dirty="0" smtClean="0">
                          <a:effectLst/>
                        </a:rPr>
                        <a:t> </a:t>
                      </a:r>
                      <a:r>
                        <a:rPr lang="en-GB" sz="1800" b="1" u="none" strike="noStrike" dirty="0">
                          <a:effectLst/>
                        </a:rPr>
                        <a:t>status</a:t>
                      </a:r>
                      <a:endParaRPr lang="en-GB"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Past </a:t>
                      </a:r>
                      <a:r>
                        <a:rPr lang="en-GB" sz="1800" u="none" strike="noStrike" dirty="0">
                          <a:effectLst/>
                        </a:rPr>
                        <a:t>chronic </a:t>
                      </a:r>
                      <a:r>
                        <a:rPr lang="en-GB" sz="1800" u="none" strike="noStrike" dirty="0" smtClean="0">
                          <a:effectLst/>
                        </a:rPr>
                        <a:t>infection</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0.6</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25624">
                <a:tc>
                  <a:txBody>
                    <a:bodyPr/>
                    <a:lstStyle/>
                    <a:p>
                      <a:pPr algn="l" fontAlgn="b"/>
                      <a:r>
                        <a:rPr lang="en-GB" sz="1800" u="none" strike="noStrike" dirty="0" smtClean="0">
                          <a:effectLst/>
                        </a:rPr>
                        <a:t>  Current </a:t>
                      </a:r>
                      <a:r>
                        <a:rPr lang="en-GB" sz="1800" u="none" strike="noStrike" dirty="0">
                          <a:effectLst/>
                        </a:rPr>
                        <a:t>chronic infection</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10.7</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15.7</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0.008</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2.04-120.69</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a:t>
                      </a:r>
                      <a:r>
                        <a:rPr lang="en-GB" sz="1800" b="1" u="none" strike="noStrike" dirty="0" smtClean="0">
                          <a:effectLst/>
                        </a:rPr>
                        <a:t> Hepatitis </a:t>
                      </a:r>
                      <a:r>
                        <a:rPr lang="en-GB" sz="1800" b="1" u="none" strike="noStrike" dirty="0">
                          <a:effectLst/>
                        </a:rPr>
                        <a:t>B status</a:t>
                      </a:r>
                      <a:endParaRPr lang="en-GB"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Never </a:t>
                      </a:r>
                      <a:r>
                        <a:rPr lang="en-GB" sz="1800" u="none" strike="noStrike" dirty="0">
                          <a:effectLst/>
                        </a:rPr>
                        <a:t>infected</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4.1</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25624">
                <a:tc>
                  <a:txBody>
                    <a:bodyPr/>
                    <a:lstStyle/>
                    <a:p>
                      <a:pPr algn="l" fontAlgn="b"/>
                      <a:r>
                        <a:rPr lang="en-GB" sz="1800" u="none" strike="noStrike" dirty="0" smtClean="0">
                          <a:effectLst/>
                        </a:rPr>
                        <a:t>  Chronically </a:t>
                      </a:r>
                      <a:r>
                        <a:rPr lang="en-GB" sz="1800" u="none" strike="noStrike" dirty="0">
                          <a:effectLst/>
                        </a:rPr>
                        <a:t>infected</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17</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20.2</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&lt;0.001</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5.05-81.15</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4880">
                <a:tc>
                  <a:txBody>
                    <a:bodyPr/>
                    <a:lstStyle/>
                    <a:p>
                      <a:pPr algn="l" fontAlgn="b"/>
                      <a:r>
                        <a:rPr lang="en-GB" sz="1800" b="1" u="none" strike="noStrike" dirty="0" smtClean="0">
                          <a:effectLst/>
                        </a:rPr>
                        <a:t>  Ever </a:t>
                      </a:r>
                      <a:r>
                        <a:rPr lang="en-GB" sz="1800" b="1" u="none" strike="noStrike" dirty="0">
                          <a:effectLst/>
                        </a:rPr>
                        <a:t>had high alcohol intake</a:t>
                      </a:r>
                      <a:endParaRPr lang="en-GB"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No</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5.3</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25624">
                <a:tc>
                  <a:txBody>
                    <a:bodyPr/>
                    <a:lstStyle/>
                    <a:p>
                      <a:pPr algn="l" fontAlgn="b"/>
                      <a:r>
                        <a:rPr lang="en-GB" sz="1800" u="none" strike="noStrike" dirty="0" smtClean="0">
                          <a:effectLst/>
                        </a:rPr>
                        <a:t>  Yes</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11.5</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7.2</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0.002</a:t>
                      </a:r>
                      <a:endParaRPr lang="en-GB" sz="18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2.06-24.97</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a:t>
                      </a:r>
                      <a:r>
                        <a:rPr lang="en-GB" sz="1800" b="1" u="none" strike="noStrike" dirty="0" smtClean="0">
                          <a:effectLst/>
                        </a:rPr>
                        <a:t>Age </a:t>
                      </a:r>
                      <a:r>
                        <a:rPr lang="en-GB" sz="1800" b="1" u="none" strike="noStrike" dirty="0">
                          <a:effectLst/>
                        </a:rPr>
                        <a:t>at infection</a:t>
                      </a:r>
                      <a:endParaRPr lang="en-GB" sz="18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 </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&lt;</a:t>
                      </a:r>
                      <a:r>
                        <a:rPr lang="en-GB" sz="1800" u="none" strike="noStrike" dirty="0">
                          <a:effectLst/>
                        </a:rPr>
                        <a:t>20 years</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3.8</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 </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14880">
                <a:tc>
                  <a:txBody>
                    <a:bodyPr/>
                    <a:lstStyle/>
                    <a:p>
                      <a:pPr algn="l" fontAlgn="b"/>
                      <a:r>
                        <a:rPr lang="en-GB" sz="1800" u="none" strike="noStrike" dirty="0" smtClean="0">
                          <a:effectLst/>
                        </a:rPr>
                        <a:t>  20-29 </a:t>
                      </a:r>
                      <a:r>
                        <a:rPr lang="en-GB" sz="1800" u="none" strike="noStrike" dirty="0">
                          <a:effectLst/>
                        </a:rPr>
                        <a:t>years</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9.8</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2.8</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a:effectLst/>
                        </a:rPr>
                        <a:t>0.058</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GB" sz="1800" u="none" strike="noStrike" dirty="0">
                          <a:effectLst/>
                        </a:rPr>
                        <a:t>0.97-8.18</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25624">
                <a:tc>
                  <a:txBody>
                    <a:bodyPr/>
                    <a:lstStyle/>
                    <a:p>
                      <a:pPr algn="l" fontAlgn="b"/>
                      <a:r>
                        <a:rPr lang="en-GB" sz="1800" u="none" strike="noStrike" dirty="0" smtClean="0">
                          <a:effectLst/>
                        </a:rPr>
                        <a:t>  30</a:t>
                      </a:r>
                      <a:r>
                        <a:rPr lang="en-GB" sz="1800" u="none" strike="noStrike" dirty="0">
                          <a:effectLst/>
                        </a:rPr>
                        <a:t>+ years</a:t>
                      </a:r>
                      <a:endParaRPr lang="en-GB"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11.3</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4.6</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a:effectLst/>
                        </a:rPr>
                        <a:t>0.011</a:t>
                      </a:r>
                      <a:endParaRPr lang="en-GB" sz="1800" b="0" i="0" u="none" strike="noStrike">
                        <a:solidFill>
                          <a:srgbClr val="000000"/>
                        </a:solidFill>
                        <a:effectLst/>
                        <a:latin typeface="Calibri"/>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rPr>
                        <a:t>1.42-14.72</a:t>
                      </a:r>
                      <a:endParaRPr lang="en-GB" sz="1800" b="0" i="0" u="none" strike="noStrike" dirty="0">
                        <a:solidFill>
                          <a:srgbClr val="000000"/>
                        </a:solidFill>
                        <a:effectLst/>
                        <a:latin typeface="Calibri"/>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45430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268760"/>
            <a:ext cx="8229600" cy="571504"/>
          </a:xfrm>
        </p:spPr>
        <p:txBody>
          <a:bodyPr/>
          <a:lstStyle/>
          <a:p>
            <a:r>
              <a:rPr lang="en-US" sz="2800" b="1" dirty="0" smtClean="0">
                <a:solidFill>
                  <a:srgbClr val="002060"/>
                </a:solidFill>
                <a:latin typeface="Arial" pitchFamily="34" charset="0"/>
                <a:cs typeface="Arial" pitchFamily="34" charset="0"/>
              </a:rPr>
              <a:t>Final comments</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060848"/>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7779"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bwMode="auto">
          <a:xfrm>
            <a:off x="35496" y="1800200"/>
            <a:ext cx="9073008" cy="50131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sz="2200" dirty="0" smtClean="0"/>
              <a:t>This data shows the progression of hepatitis C infection in the 30 year period up to the availability of the latest generation of DAA drugs for hepatitis C</a:t>
            </a:r>
          </a:p>
          <a:p>
            <a:endParaRPr lang="en-IE" sz="400" dirty="0" smtClean="0"/>
          </a:p>
          <a:p>
            <a:r>
              <a:rPr lang="en-IE" sz="2200" dirty="0" smtClean="0"/>
              <a:t>After 30 years of infection more than a third of this population had developed signs of serious liver disease or had died from liver-related causes</a:t>
            </a:r>
          </a:p>
          <a:p>
            <a:endParaRPr lang="en-IE" sz="400" dirty="0" smtClean="0"/>
          </a:p>
          <a:p>
            <a:r>
              <a:rPr lang="en-IE" sz="2200" dirty="0" smtClean="0"/>
              <a:t>However, outcomes have significantly improved since the early days of patients dying from HIV and initially poor treatment options for hepatitis C</a:t>
            </a:r>
          </a:p>
          <a:p>
            <a:endParaRPr lang="en-IE" sz="400" dirty="0" smtClean="0"/>
          </a:p>
          <a:p>
            <a:r>
              <a:rPr lang="en-IE" sz="2200" dirty="0" smtClean="0"/>
              <a:t>Overall</a:t>
            </a:r>
            <a:r>
              <a:rPr lang="en-IE" sz="2200" dirty="0"/>
              <a:t>, treatment uptake and responses were good in this </a:t>
            </a:r>
            <a:r>
              <a:rPr lang="en-IE" sz="2200" dirty="0" smtClean="0"/>
              <a:t>group</a:t>
            </a:r>
          </a:p>
          <a:p>
            <a:endParaRPr lang="en-IE" sz="400" dirty="0"/>
          </a:p>
          <a:p>
            <a:r>
              <a:rPr lang="en-IE" sz="2200" dirty="0"/>
              <a:t>All remaining chronically infected </a:t>
            </a:r>
            <a:r>
              <a:rPr lang="en-IE" sz="2200" dirty="0" smtClean="0"/>
              <a:t>patients, along with other state infected groups, </a:t>
            </a:r>
            <a:r>
              <a:rPr lang="en-IE" sz="2200" dirty="0"/>
              <a:t>should be </a:t>
            </a:r>
            <a:r>
              <a:rPr lang="en-IE" sz="2200" dirty="0" smtClean="0"/>
              <a:t>offered treatment with the new </a:t>
            </a:r>
            <a:r>
              <a:rPr lang="en-IE" sz="2200" dirty="0"/>
              <a:t>highly effective DAA drugs by the end of 2017</a:t>
            </a:r>
          </a:p>
          <a:p>
            <a:endParaRPr lang="en-IE" sz="2300" dirty="0" smtClean="0"/>
          </a:p>
          <a:p>
            <a:endParaRPr lang="en-IE" sz="2400" dirty="0" smtClean="0"/>
          </a:p>
          <a:p>
            <a:endParaRPr lang="en-IE" sz="2400" dirty="0"/>
          </a:p>
        </p:txBody>
      </p:sp>
    </p:spTree>
    <p:extLst>
      <p:ext uri="{BB962C8B-B14F-4D97-AF65-F5344CB8AC3E}">
        <p14:creationId xmlns:p14="http://schemas.microsoft.com/office/powerpoint/2010/main" val="3411478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23" y="1417336"/>
            <a:ext cx="8229600" cy="571504"/>
          </a:xfrm>
        </p:spPr>
        <p:txBody>
          <a:bodyPr/>
          <a:lstStyle/>
          <a:p>
            <a:r>
              <a:rPr lang="en-IE" sz="2800" b="1" dirty="0" smtClean="0">
                <a:solidFill>
                  <a:srgbClr val="002060"/>
                </a:solidFill>
                <a:latin typeface="Arial" pitchFamily="34" charset="0"/>
                <a:cs typeface="Arial" pitchFamily="34" charset="0"/>
              </a:rPr>
              <a:t>Acknowledgements and thanks</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204864"/>
            <a:ext cx="8784976" cy="3600400"/>
          </a:xfrm>
        </p:spPr>
        <p:txBody>
          <a:bodyPr/>
          <a:lstStyle/>
          <a:p>
            <a:pPr marL="0" indent="0">
              <a:buNone/>
            </a:pPr>
            <a:endParaRPr lang="en-IE" sz="2400" dirty="0" smtClean="0"/>
          </a:p>
          <a:p>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341711"/>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251520" y="2204864"/>
            <a:ext cx="8781489"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sz="2600" dirty="0" smtClean="0"/>
              <a:t>Database participants</a:t>
            </a:r>
          </a:p>
          <a:p>
            <a:endParaRPr lang="en-IE" sz="600" dirty="0" smtClean="0"/>
          </a:p>
          <a:p>
            <a:r>
              <a:rPr lang="en-IE" sz="2600" dirty="0" smtClean="0"/>
              <a:t>Medical, nursing and administrative staff in the </a:t>
            </a:r>
            <a:r>
              <a:rPr lang="en-IE" sz="2600" dirty="0" err="1" smtClean="0"/>
              <a:t>hepatology</a:t>
            </a:r>
            <a:r>
              <a:rPr lang="en-IE" sz="2600" dirty="0" smtClean="0"/>
              <a:t> units</a:t>
            </a:r>
          </a:p>
          <a:p>
            <a:endParaRPr lang="en-IE" sz="600" dirty="0" smtClean="0"/>
          </a:p>
          <a:p>
            <a:r>
              <a:rPr lang="en-IE" sz="2600" dirty="0" smtClean="0"/>
              <a:t>Paula Flanagan -  Research Nurse, HPSC</a:t>
            </a:r>
          </a:p>
          <a:p>
            <a:endParaRPr lang="en-IE" sz="600" dirty="0" smtClean="0"/>
          </a:p>
          <a:p>
            <a:r>
              <a:rPr lang="en-IE" sz="2600" dirty="0" smtClean="0"/>
              <a:t>Margaret McIver – Surveillance Assistant, HPSC</a:t>
            </a:r>
          </a:p>
          <a:p>
            <a:endParaRPr lang="en-IE" sz="600" dirty="0" smtClean="0"/>
          </a:p>
          <a:p>
            <a:r>
              <a:rPr lang="en-IE" sz="2600" dirty="0"/>
              <a:t>Brian </a:t>
            </a:r>
            <a:r>
              <a:rPr lang="en-IE" sz="2600" dirty="0" err="1"/>
              <a:t>O’Mahony</a:t>
            </a:r>
            <a:r>
              <a:rPr lang="en-IE" sz="2600" dirty="0"/>
              <a:t>, Irish Haemophilia Society</a:t>
            </a:r>
            <a:endParaRPr lang="en-IE" sz="2600" b="1" dirty="0" smtClean="0"/>
          </a:p>
          <a:p>
            <a:endParaRPr lang="en-IE" sz="2400" dirty="0" smtClean="0"/>
          </a:p>
        </p:txBody>
      </p:sp>
    </p:spTree>
    <p:extLst>
      <p:ext uri="{BB962C8B-B14F-4D97-AF65-F5344CB8AC3E}">
        <p14:creationId xmlns:p14="http://schemas.microsoft.com/office/powerpoint/2010/main" val="3380005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32" y="1388689"/>
            <a:ext cx="8229600" cy="481608"/>
          </a:xfrm>
        </p:spPr>
        <p:txBody>
          <a:bodyPr/>
          <a:lstStyle/>
          <a:p>
            <a:r>
              <a:rPr lang="en-IE" sz="2800" b="1" dirty="0" smtClean="0">
                <a:solidFill>
                  <a:srgbClr val="002060"/>
                </a:solidFill>
                <a:latin typeface="Arial" pitchFamily="34" charset="0"/>
                <a:cs typeface="Arial" pitchFamily="34" charset="0"/>
              </a:rPr>
              <a:t>Hepatitis C and HIV Infection</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304054" y="1832204"/>
            <a:ext cx="8535892" cy="4405108"/>
          </a:xfrm>
        </p:spPr>
        <p:txBody>
          <a:bodyPr/>
          <a:lstStyle/>
          <a:p>
            <a:pPr>
              <a:buNone/>
            </a:pPr>
            <a:endParaRPr lang="en-IE" sz="400" dirty="0" smtClean="0"/>
          </a:p>
          <a:p>
            <a:r>
              <a:rPr lang="en-IE" sz="2600" dirty="0" smtClean="0"/>
              <a:t>At least 225 people with haemophilia and other inherited bleeding disorders became infected with hepatitis C in Ireland</a:t>
            </a:r>
          </a:p>
          <a:p>
            <a:endParaRPr lang="en-IE" sz="800" dirty="0" smtClean="0"/>
          </a:p>
          <a:p>
            <a:r>
              <a:rPr lang="en-IE" sz="2600" dirty="0" smtClean="0"/>
              <a:t>106 became infected with HIV</a:t>
            </a:r>
          </a:p>
          <a:p>
            <a:endParaRPr lang="en-IE" sz="800" dirty="0" smtClean="0"/>
          </a:p>
          <a:p>
            <a:r>
              <a:rPr lang="en-IE" sz="2600" dirty="0" smtClean="0"/>
              <a:t>The Irish Haemophilia Society estimates that there were approximately 250 people with severe haemophilia in Ireland at the time</a:t>
            </a:r>
          </a:p>
          <a:p>
            <a:pPr lvl="1">
              <a:buFont typeface="Wingdings" panose="05000000000000000000" pitchFamily="2" charset="2"/>
              <a:buChar char="Ø"/>
            </a:pPr>
            <a:r>
              <a:rPr lang="en-IE" sz="2600" dirty="0" smtClean="0"/>
              <a:t>Almost all infected with hepatitis C</a:t>
            </a:r>
          </a:p>
          <a:p>
            <a:pPr lvl="1">
              <a:buFont typeface="Wingdings" panose="05000000000000000000" pitchFamily="2" charset="2"/>
              <a:buChar char="Ø"/>
            </a:pPr>
            <a:r>
              <a:rPr lang="en-IE" sz="2600" dirty="0" smtClean="0"/>
              <a:t>More than 40% infected with HIV</a:t>
            </a:r>
          </a:p>
          <a:p>
            <a:pPr marL="0" indent="0">
              <a:buNone/>
            </a:pPr>
            <a:endParaRPr lang="en-IE" sz="2600" baseline="30000" dirty="0" smtClean="0"/>
          </a:p>
          <a:p>
            <a:pPr>
              <a:buNone/>
            </a:pPr>
            <a:endParaRPr lang="en-IE" sz="2400" dirty="0" smtClean="0"/>
          </a:p>
          <a:p>
            <a:pPr>
              <a:buNone/>
            </a:pPr>
            <a:endParaRPr lang="en-IE" sz="2400" dirty="0" smtClean="0"/>
          </a:p>
          <a:p>
            <a:endParaRPr lang="en-IE" sz="2400" dirty="0" smtClean="0"/>
          </a:p>
          <a:p>
            <a:endParaRPr lang="en-IE" sz="2400" b="1" dirty="0" smtClean="0"/>
          </a:p>
          <a:p>
            <a:endParaRPr lang="en-US" sz="2400" dirty="0" smtClean="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1269925"/>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273320"/>
            <a:ext cx="8229600" cy="571504"/>
          </a:xfrm>
        </p:spPr>
        <p:txBody>
          <a:bodyPr/>
          <a:lstStyle/>
          <a:p>
            <a:r>
              <a:rPr lang="en-IE" sz="2800" b="1" dirty="0" smtClean="0">
                <a:solidFill>
                  <a:srgbClr val="002060"/>
                </a:solidFill>
                <a:latin typeface="Arial" pitchFamily="34" charset="0"/>
                <a:cs typeface="Arial" pitchFamily="34" charset="0"/>
              </a:rPr>
              <a:t>Consequences of hepatitis C infection</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68050" y="1916832"/>
            <a:ext cx="8607900" cy="4608512"/>
          </a:xfrm>
        </p:spPr>
        <p:txBody>
          <a:bodyPr/>
          <a:lstStyle/>
          <a:p>
            <a:r>
              <a:rPr lang="en-IE" sz="2400" dirty="0" smtClean="0"/>
              <a:t>Initially thought to cause mild disease, later found not to be the case</a:t>
            </a:r>
          </a:p>
          <a:p>
            <a:endParaRPr lang="en-IE" sz="600" dirty="0" smtClean="0"/>
          </a:p>
          <a:p>
            <a:r>
              <a:rPr lang="en-IE" sz="2400" dirty="0" smtClean="0"/>
              <a:t>Chronic infection can </a:t>
            </a:r>
            <a:r>
              <a:rPr lang="en-IE" sz="2400" dirty="0"/>
              <a:t>cause cirrhosis, </a:t>
            </a:r>
            <a:r>
              <a:rPr lang="en-IE" sz="2400" dirty="0" smtClean="0"/>
              <a:t>hepatocellular carcinoma </a:t>
            </a:r>
            <a:r>
              <a:rPr lang="en-IE" sz="2400" dirty="0"/>
              <a:t>(HCC), liver </a:t>
            </a:r>
            <a:r>
              <a:rPr lang="en-IE" sz="2400" dirty="0" smtClean="0"/>
              <a:t>failure and death</a:t>
            </a:r>
          </a:p>
          <a:p>
            <a:endParaRPr lang="en-IE" sz="600" dirty="0"/>
          </a:p>
          <a:p>
            <a:r>
              <a:rPr lang="en-IE" sz="2400" dirty="0" smtClean="0"/>
              <a:t>5%-</a:t>
            </a:r>
            <a:r>
              <a:rPr lang="en-IE" sz="2400" dirty="0"/>
              <a:t>20% develop cirrhosis after 20-30 </a:t>
            </a:r>
            <a:r>
              <a:rPr lang="en-IE" sz="2400" dirty="0" smtClean="0"/>
              <a:t>years</a:t>
            </a:r>
            <a:endParaRPr lang="en-IE" sz="2400" baseline="30000" dirty="0" smtClean="0"/>
          </a:p>
          <a:p>
            <a:endParaRPr lang="en-IE" sz="600" dirty="0"/>
          </a:p>
          <a:p>
            <a:r>
              <a:rPr lang="en-IE" sz="2400" dirty="0"/>
              <a:t>Of </a:t>
            </a:r>
            <a:r>
              <a:rPr lang="en-IE" sz="2400" dirty="0" smtClean="0"/>
              <a:t>those with cirrhosis, each year approximately 4% progress to decompensated liver disease and 2-3% </a:t>
            </a:r>
            <a:r>
              <a:rPr lang="en-IE" sz="2400" dirty="0"/>
              <a:t>develop </a:t>
            </a:r>
            <a:r>
              <a:rPr lang="en-IE" sz="2400" dirty="0" smtClean="0"/>
              <a:t>HCC</a:t>
            </a:r>
            <a:endParaRPr lang="en-IE" sz="2400" baseline="30000" dirty="0" smtClean="0"/>
          </a:p>
          <a:p>
            <a:endParaRPr lang="en-IE" sz="600" dirty="0"/>
          </a:p>
          <a:p>
            <a:r>
              <a:rPr lang="en-IE" sz="2400" dirty="0" smtClean="0"/>
              <a:t>Disease progression is faster in males, people who were older at infection, those who are co-infected with HIV or hepatitis B and those who consume large amounts of alcohol or who are obese</a:t>
            </a:r>
            <a:endParaRPr lang="en-IE" sz="200" dirty="0" smtClean="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214422"/>
            <a:ext cx="8229600" cy="571504"/>
          </a:xfrm>
        </p:spPr>
        <p:txBody>
          <a:bodyPr/>
          <a:lstStyle/>
          <a:p>
            <a:r>
              <a:rPr lang="en-IE" sz="2800" b="1" dirty="0" smtClean="0">
                <a:solidFill>
                  <a:srgbClr val="002060"/>
                </a:solidFill>
                <a:latin typeface="Arial" pitchFamily="34" charset="0"/>
                <a:cs typeface="Arial" pitchFamily="34" charset="0"/>
              </a:rPr>
              <a:t>Hepatitis C database</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1844824"/>
            <a:ext cx="8784976" cy="4824536"/>
          </a:xfrm>
        </p:spPr>
        <p:txBody>
          <a:bodyPr/>
          <a:lstStyle/>
          <a:p>
            <a:r>
              <a:rPr lang="en-IE" sz="2400" dirty="0" smtClean="0"/>
              <a:t>National hepatitis C database set up by HPSC in 2004 to collect information on people infected with hepatitis C through blood or blood products in Ireland, including:</a:t>
            </a:r>
          </a:p>
          <a:p>
            <a:pPr lvl="1">
              <a:buFont typeface="Wingdings" pitchFamily="2" charset="2"/>
              <a:buChar char="Ø"/>
            </a:pPr>
            <a:r>
              <a:rPr lang="en-IE" sz="2200" dirty="0" smtClean="0"/>
              <a:t>people with haemophilia or other inherited bleeding disorders</a:t>
            </a:r>
          </a:p>
          <a:p>
            <a:pPr lvl="1">
              <a:buFont typeface="Wingdings" pitchFamily="2" charset="2"/>
              <a:buChar char="Ø"/>
            </a:pPr>
            <a:r>
              <a:rPr lang="en-IE" sz="2200" dirty="0" smtClean="0"/>
              <a:t>women </a:t>
            </a:r>
            <a:r>
              <a:rPr lang="en-IE" sz="2200" dirty="0"/>
              <a:t>infected through </a:t>
            </a:r>
            <a:r>
              <a:rPr lang="en-IE" sz="2200" dirty="0" smtClean="0"/>
              <a:t>anti-D immunoglobulin</a:t>
            </a:r>
          </a:p>
          <a:p>
            <a:pPr lvl="1">
              <a:buFont typeface="Wingdings" pitchFamily="2" charset="2"/>
              <a:buChar char="Ø"/>
            </a:pPr>
            <a:r>
              <a:rPr lang="en-IE" sz="2200" dirty="0" smtClean="0"/>
              <a:t>people infected through blood transfusions/renal dialysis</a:t>
            </a:r>
          </a:p>
          <a:p>
            <a:pPr lvl="1">
              <a:buFont typeface="Wingdings" pitchFamily="2" charset="2"/>
              <a:buChar char="Ø"/>
            </a:pPr>
            <a:endParaRPr lang="en-IE" sz="600" dirty="0" smtClean="0"/>
          </a:p>
          <a:p>
            <a:pPr>
              <a:buFont typeface="Arial" pitchFamily="34" charset="0"/>
              <a:buChar char="•"/>
            </a:pPr>
            <a:r>
              <a:rPr lang="en-IE" sz="2400" dirty="0" smtClean="0"/>
              <a:t>Hepatitis C infection: one or more positive antibody or RNA results</a:t>
            </a:r>
          </a:p>
          <a:p>
            <a:pPr>
              <a:buFont typeface="Arial" pitchFamily="34" charset="0"/>
              <a:buChar char="•"/>
            </a:pPr>
            <a:endParaRPr lang="en-IE" sz="600" dirty="0" smtClean="0"/>
          </a:p>
          <a:p>
            <a:pPr>
              <a:buFont typeface="Arial" pitchFamily="34" charset="0"/>
              <a:buChar char="•"/>
            </a:pPr>
            <a:r>
              <a:rPr lang="en-IE" sz="2400" dirty="0" smtClean="0"/>
              <a:t>Only patients who consented and deceased patients are included</a:t>
            </a:r>
          </a:p>
          <a:p>
            <a:pPr>
              <a:buFont typeface="Arial" pitchFamily="34" charset="0"/>
              <a:buChar char="•"/>
            </a:pPr>
            <a:endParaRPr lang="en-IE" sz="600" dirty="0" smtClean="0"/>
          </a:p>
          <a:p>
            <a:pPr>
              <a:buFont typeface="Arial" pitchFamily="34" charset="0"/>
              <a:buChar char="•"/>
            </a:pPr>
            <a:r>
              <a:rPr lang="en-IE" sz="2400" dirty="0" smtClean="0"/>
              <a:t>No names or addresses are recorded</a:t>
            </a:r>
          </a:p>
          <a:p>
            <a:pPr>
              <a:buFont typeface="Arial" pitchFamily="34" charset="0"/>
              <a:buChar char="•"/>
            </a:pPr>
            <a:endParaRPr lang="en-IE" sz="600" dirty="0" smtClean="0"/>
          </a:p>
          <a:p>
            <a:pPr>
              <a:buFont typeface="Arial" pitchFamily="34" charset="0"/>
              <a:buChar char="•"/>
            </a:pPr>
            <a:r>
              <a:rPr lang="en-IE" sz="2400" dirty="0" smtClean="0"/>
              <a:t>Project approved by ethics committees of the eight hospital </a:t>
            </a:r>
            <a:r>
              <a:rPr lang="en-IE" sz="2400" dirty="0" err="1" smtClean="0"/>
              <a:t>hepatology</a:t>
            </a:r>
            <a:r>
              <a:rPr lang="en-IE" sz="2400" dirty="0" smtClean="0"/>
              <a:t> units and the office of Data Protection Commissioner</a:t>
            </a:r>
            <a:endParaRPr lang="en-IE" sz="24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901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17336"/>
            <a:ext cx="8229600" cy="571504"/>
          </a:xfrm>
        </p:spPr>
        <p:txBody>
          <a:bodyPr/>
          <a:lstStyle/>
          <a:p>
            <a:r>
              <a:rPr lang="en-IE" sz="2800" b="1" dirty="0" smtClean="0">
                <a:solidFill>
                  <a:srgbClr val="002060"/>
                </a:solidFill>
                <a:latin typeface="Arial" pitchFamily="34" charset="0"/>
                <a:cs typeface="Arial" pitchFamily="34" charset="0"/>
              </a:rPr>
              <a:t>Main objectives of the hepatitis C database</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25109" y="2204864"/>
            <a:ext cx="8607900" cy="3960440"/>
          </a:xfrm>
        </p:spPr>
        <p:txBody>
          <a:bodyPr/>
          <a:lstStyle/>
          <a:p>
            <a:r>
              <a:rPr lang="en-IE" sz="2600" dirty="0" smtClean="0"/>
              <a:t>Describe hepatitis C disease progression</a:t>
            </a:r>
          </a:p>
          <a:p>
            <a:endParaRPr lang="en-IE" sz="600" dirty="0" smtClean="0"/>
          </a:p>
          <a:p>
            <a:r>
              <a:rPr lang="en-IE" sz="2600" dirty="0" smtClean="0"/>
              <a:t>Describe treatment uptake and outcomes</a:t>
            </a:r>
          </a:p>
          <a:p>
            <a:endParaRPr lang="en-IE" sz="600" dirty="0" smtClean="0"/>
          </a:p>
          <a:p>
            <a:r>
              <a:rPr lang="en-IE" sz="2600" dirty="0" smtClean="0"/>
              <a:t>Describe the effect of host and virus factors  on disease progression - gender, age, source of infection, BMI, alcohol consumption, hepatitis C genotype and co-infection with HIV or hepatitis B</a:t>
            </a:r>
          </a:p>
          <a:p>
            <a:endParaRPr lang="en-IE" sz="600" dirty="0" smtClean="0"/>
          </a:p>
          <a:p>
            <a:r>
              <a:rPr lang="en-IE" sz="2600" dirty="0" smtClean="0"/>
              <a:t>To provide information for the planning of future health services</a:t>
            </a:r>
            <a:endParaRPr lang="en-IE" sz="2600" dirty="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341711"/>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197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45328"/>
            <a:ext cx="8229600" cy="571504"/>
          </a:xfrm>
        </p:spPr>
        <p:txBody>
          <a:bodyPr/>
          <a:lstStyle/>
          <a:p>
            <a:r>
              <a:rPr lang="en-IE" sz="2800" b="1" dirty="0" smtClean="0">
                <a:solidFill>
                  <a:srgbClr val="002060"/>
                </a:solidFill>
                <a:latin typeface="Arial" pitchFamily="34" charset="0"/>
                <a:cs typeface="Arial" pitchFamily="34" charset="0"/>
              </a:rPr>
              <a:t>What has been done so far?</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28596" y="1988840"/>
            <a:ext cx="8607900" cy="4536504"/>
          </a:xfrm>
        </p:spPr>
        <p:txBody>
          <a:bodyPr/>
          <a:lstStyle/>
          <a:p>
            <a:r>
              <a:rPr lang="en-IE" sz="2600" dirty="0" smtClean="0"/>
              <a:t>Eligible patients were identified by </a:t>
            </a:r>
            <a:r>
              <a:rPr lang="en-IE" sz="2600" dirty="0" err="1" smtClean="0"/>
              <a:t>hepatology</a:t>
            </a:r>
            <a:r>
              <a:rPr lang="en-IE" sz="2600" dirty="0" smtClean="0"/>
              <a:t> units</a:t>
            </a:r>
          </a:p>
          <a:p>
            <a:endParaRPr lang="en-IE" sz="600" dirty="0" smtClean="0"/>
          </a:p>
          <a:p>
            <a:r>
              <a:rPr lang="en-IE" sz="2600" dirty="0" smtClean="0"/>
              <a:t>Information leaflets and consent forms sent by </a:t>
            </a:r>
            <a:r>
              <a:rPr lang="en-IE" sz="2600" dirty="0" err="1" smtClean="0"/>
              <a:t>hepatology</a:t>
            </a:r>
            <a:r>
              <a:rPr lang="en-IE" sz="2600" dirty="0" smtClean="0"/>
              <a:t> units</a:t>
            </a:r>
          </a:p>
          <a:p>
            <a:endParaRPr lang="en-IE" sz="600" dirty="0" smtClean="0"/>
          </a:p>
          <a:p>
            <a:r>
              <a:rPr lang="en-IE" sz="2600" dirty="0" smtClean="0"/>
              <a:t>HPSC database research nurse collected data from the medical records of consenting and deceased patients</a:t>
            </a:r>
          </a:p>
          <a:p>
            <a:endParaRPr lang="en-IE" sz="600" dirty="0" smtClean="0"/>
          </a:p>
          <a:p>
            <a:r>
              <a:rPr lang="en-IE" sz="2600" dirty="0" smtClean="0"/>
              <a:t>Data collected on five occasions between 2005 and 2014</a:t>
            </a:r>
          </a:p>
          <a:p>
            <a:endParaRPr lang="en-IE" sz="600" dirty="0" smtClean="0"/>
          </a:p>
          <a:p>
            <a:r>
              <a:rPr lang="en-IE" sz="2600" dirty="0" smtClean="0"/>
              <a:t>Includes data from the time of first attendance at the </a:t>
            </a:r>
            <a:r>
              <a:rPr lang="en-IE" sz="2600" dirty="0" err="1" smtClean="0"/>
              <a:t>hepatology</a:t>
            </a:r>
            <a:r>
              <a:rPr lang="en-IE" sz="2600" dirty="0" smtClean="0"/>
              <a:t> unit up to the end of 2013</a:t>
            </a:r>
          </a:p>
          <a:p>
            <a:endParaRPr lang="en-IE" sz="2600" dirty="0" smtClean="0"/>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166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68760"/>
            <a:ext cx="7416824" cy="774418"/>
          </a:xfrm>
        </p:spPr>
        <p:txBody>
          <a:bodyPr/>
          <a:lstStyle/>
          <a:p>
            <a:r>
              <a:rPr lang="en-IE" sz="2600" b="1" dirty="0" smtClean="0">
                <a:solidFill>
                  <a:srgbClr val="002060"/>
                </a:solidFill>
                <a:latin typeface="Arial" pitchFamily="34" charset="0"/>
                <a:cs typeface="Arial" pitchFamily="34" charset="0"/>
              </a:rPr>
              <a:t>Database participation: numbers and % of total eligible population</a:t>
            </a:r>
            <a:endParaRPr lang="en-US" sz="2600" b="1" dirty="0">
              <a:solidFill>
                <a:srgbClr val="002060"/>
              </a:solidFill>
              <a:latin typeface="Arial" pitchFamily="34" charset="0"/>
              <a:cs typeface="Arial" pitchFamily="34" charset="0"/>
            </a:endParaRP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graphicFrame>
        <p:nvGraphicFramePr>
          <p:cNvPr id="5" name="Content Placeholder 4"/>
          <p:cNvGraphicFramePr>
            <a:graphicFrameLocks noGrp="1"/>
          </p:cNvGraphicFramePr>
          <p:nvPr>
            <p:ph idx="1"/>
            <p:extLst>
              <p:ext uri="{D42A27DB-BD31-4B8C-83A1-F6EECF244321}">
                <p14:modId xmlns:p14="http://schemas.microsoft.com/office/powerpoint/2010/main" val="374870059"/>
              </p:ext>
            </p:extLst>
          </p:nvPr>
        </p:nvGraphicFramePr>
        <p:xfrm>
          <a:off x="108012" y="2060848"/>
          <a:ext cx="8928546" cy="19437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1322566289"/>
              </p:ext>
            </p:extLst>
          </p:nvPr>
        </p:nvGraphicFramePr>
        <p:xfrm>
          <a:off x="143508" y="4221088"/>
          <a:ext cx="8856984" cy="2448272"/>
        </p:xfrm>
        <a:graphic>
          <a:graphicData uri="http://schemas.openxmlformats.org/drawingml/2006/chart">
            <c:chart xmlns:c="http://schemas.openxmlformats.org/drawingml/2006/chart" xmlns:r="http://schemas.openxmlformats.org/officeDocument/2006/relationships" r:id="rId5"/>
          </a:graphicData>
        </a:graphic>
      </p:graphicFrame>
      <p:pic>
        <p:nvPicPr>
          <p:cNvPr id="7" name="Picture 6" descr="hcv.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7751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45328"/>
            <a:ext cx="8229600" cy="571504"/>
          </a:xfrm>
        </p:spPr>
        <p:txBody>
          <a:bodyPr/>
          <a:lstStyle/>
          <a:p>
            <a:r>
              <a:rPr lang="en-IE" sz="2800" b="1" dirty="0" smtClean="0">
                <a:solidFill>
                  <a:srgbClr val="002060"/>
                </a:solidFill>
                <a:latin typeface="Arial" pitchFamily="34" charset="0"/>
                <a:cs typeface="Arial" pitchFamily="34" charset="0"/>
              </a:rPr>
              <a:t>Consent status for people with haemophilia</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425109" y="2018814"/>
            <a:ext cx="8607900" cy="4578537"/>
          </a:xfrm>
        </p:spPr>
        <p:txBody>
          <a:bodyPr/>
          <a:lstStyle/>
          <a:p>
            <a:r>
              <a:rPr lang="en-IE" sz="2400" dirty="0" smtClean="0"/>
              <a:t>225 people with haemophilia and other inherited bleeding disorders identified as eligible for the database</a:t>
            </a:r>
          </a:p>
          <a:p>
            <a:endParaRPr lang="en-IE" sz="600" dirty="0" smtClean="0"/>
          </a:p>
          <a:p>
            <a:r>
              <a:rPr lang="en-IE" sz="2400" dirty="0" smtClean="0"/>
              <a:t>165 included</a:t>
            </a:r>
          </a:p>
          <a:p>
            <a:endParaRPr lang="en-IE" sz="600" dirty="0" smtClean="0"/>
          </a:p>
          <a:p>
            <a:r>
              <a:rPr lang="en-IE" sz="2400" dirty="0" smtClean="0"/>
              <a:t>Refusal rate low: of the 60 not included only 8 refused. 49 were non responders and charts were missing for 3 deceased patients</a:t>
            </a:r>
          </a:p>
          <a:p>
            <a:pPr marL="0" indent="0">
              <a:buNone/>
            </a:pPr>
            <a:endParaRPr lang="en-IE" sz="600" dirty="0" smtClean="0"/>
          </a:p>
          <a:p>
            <a:endParaRPr lang="en-IE" sz="600" dirty="0" smtClean="0"/>
          </a:p>
          <a:p>
            <a:r>
              <a:rPr lang="en-IE" sz="2400" dirty="0" smtClean="0"/>
              <a:t>Deceased people were automatically included if they had not refused participation while alive</a:t>
            </a:r>
          </a:p>
          <a:p>
            <a:endParaRPr lang="en-IE" sz="600" dirty="0" smtClean="0"/>
          </a:p>
          <a:p>
            <a:r>
              <a:rPr lang="en-IE" sz="2400" dirty="0" smtClean="0"/>
              <a:t>Deceased people and older people were more likely to be included in the database – likely to have resulted in a bias towards worse outcomes</a:t>
            </a:r>
          </a:p>
        </p:txBody>
      </p:sp>
      <p:pic>
        <p:nvPicPr>
          <p:cNvPr id="4" name="Picture 7" descr="C:\Documents and Settings\MauriceKelly\Desktop\maurice's pr 2003\powe banner.jpg"/>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5" name="Picture 4" descr="hcv.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284" y="1269703"/>
            <a:ext cx="7207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0257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5895</TotalTime>
  <Words>1771</Words>
  <Application>Microsoft Office PowerPoint</Application>
  <PresentationFormat>On-screen Show (4:3)</PresentationFormat>
  <Paragraphs>335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Haemophilia and the National Hepatitis C Database  Irish Haemophilia Society Conference, Dunboyne, September 2016   Niamh Murphy &amp; Dr Lelia Thornton </vt:lpstr>
      <vt:lpstr>Timeline of haemophilia treatment and hepatitis C and HIV infection</vt:lpstr>
      <vt:lpstr>Hepatitis C and HIV Infection</vt:lpstr>
      <vt:lpstr>Consequences of hepatitis C infection</vt:lpstr>
      <vt:lpstr>Hepatitis C database</vt:lpstr>
      <vt:lpstr>Main objectives of the hepatitis C database</vt:lpstr>
      <vt:lpstr>What has been done so far?</vt:lpstr>
      <vt:lpstr>Database participation: numbers and % of total eligible population</vt:lpstr>
      <vt:lpstr>Consent status for people with haemophilia</vt:lpstr>
      <vt:lpstr>Estimated year of infection for participants infected through blood clotting factors</vt:lpstr>
      <vt:lpstr>Hepatitis C RNA status (n=165)</vt:lpstr>
      <vt:lpstr>Age and sex (n=143)</vt:lpstr>
      <vt:lpstr>Hepatitis C genotype (n=92)</vt:lpstr>
      <vt:lpstr>Alcohol consumption (highest reported level) (n=104)</vt:lpstr>
      <vt:lpstr>HIV co-infection</vt:lpstr>
      <vt:lpstr>Hepatitis B co-infection</vt:lpstr>
      <vt:lpstr>Liver-related outcomes by HIV status</vt:lpstr>
      <vt:lpstr>Proportion of participants without cirrhosis </vt:lpstr>
      <vt:lpstr>Treatment for hepatitis C</vt:lpstr>
      <vt:lpstr>Sustained virological response by genotype and treatment type</vt:lpstr>
      <vt:lpstr>Final Liver related status HIV positive patients who died prior to 1996 (pre-HAART)</vt:lpstr>
      <vt:lpstr>Final Liver related status HIV positive patients alive in 1996, n=34</vt:lpstr>
      <vt:lpstr>Final Liver related status HIV negative patients, n=73</vt:lpstr>
      <vt:lpstr>Cox regression: factors associated with rate of cirrhosis</vt:lpstr>
      <vt:lpstr>Final comments</vt:lpstr>
      <vt:lpstr>Acknowledgements and 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Hepatitis B &amp; C</dc:title>
  <dc:creator>niamhmurphy</dc:creator>
  <cp:lastModifiedBy>Niamh Murphy</cp:lastModifiedBy>
  <cp:revision>390</cp:revision>
  <cp:lastPrinted>2016-04-13T10:13:55Z</cp:lastPrinted>
  <dcterms:created xsi:type="dcterms:W3CDTF">2008-10-14T14:20:14Z</dcterms:created>
  <dcterms:modified xsi:type="dcterms:W3CDTF">2016-10-19T10:49:03Z</dcterms:modified>
</cp:coreProperties>
</file>