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6" r:id="rId17"/>
    <p:sldId id="277" r:id="rId18"/>
    <p:sldId id="273" r:id="rId19"/>
    <p:sldId id="274" r:id="rId20"/>
  </p:sldIdLst>
  <p:sldSz cx="9144000" cy="6858000" type="screen4x3"/>
  <p:notesSz cx="6883400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homedirs\PaulaFlanagan\National%20Hepatitis%20C%20Database\Follow%20up%20yr3\FU3%20file%20for%20Liam\fup3%20results%20graphs%20and%20figures%20Lia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homedirs\PaulaFlanagan\National%20Hepatitis%20C%20Database\Follow%20up%20yr3\FU3%20file%20for%20Liam\fup3%20results%20graphs%20and%20figures%20Lia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homedirs\PaulaFlanagan\National%20Hepatitis%20C%20Database\Follow%20up%20yr3\FU3%20file%20for%20Liam\fup3%20results%20graphs%20and%20figures%20Lia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homedirs\PaulaFlanagan\National%20Hepatitis%20C%20Database\Follow%20up%20yr3\FU3%20file%20for%20Liam\fup3%20results%20graphs%20and%20figures%20Lia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homedirs\PaulaFlanagan\National%20Hepatitis%20C%20Database\Follow%20up%20yr3\FU3%20file%20for%20Liam\fup3%20results%20graphs%20and%20figures%20Lia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homedirs\PaulaFlanagan\National%20Hepatitis%20C%20Database\Follow%20up%20yr3\FU3%20file%20for%20Liam\fup3%20results%20graphs%20and%20figures%20Lia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9.3711879765029787E-2"/>
          <c:y val="7.1428571428571494E-2"/>
          <c:w val="0.88446272340957444"/>
          <c:h val="0.6786857892763406"/>
        </c:manualLayout>
      </c:layout>
      <c:barChart>
        <c:barDir val="col"/>
        <c:grouping val="stacked"/>
        <c:ser>
          <c:idx val="0"/>
          <c:order val="0"/>
          <c:tx>
            <c:strRef>
              <c:f>'Figure 4 &amp; 5'!$A$4</c:f>
              <c:strCache>
                <c:ptCount val="1"/>
                <c:pt idx="0">
                  <c:v>Currently chronically infected</c:v>
                </c:pt>
              </c:strCache>
            </c:strRef>
          </c:tx>
          <c:dLbls>
            <c:showVal val="1"/>
          </c:dLbls>
          <c:cat>
            <c:strRef>
              <c:f>'Figure 4 &amp; 5'!$B$3:$G$3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Transfusion or renal</c:v>
                </c:pt>
                <c:pt idx="5">
                  <c:v>Clotting factors</c:v>
                </c:pt>
              </c:strCache>
            </c:strRef>
          </c:cat>
          <c:val>
            <c:numRef>
              <c:f>'Figure 4 &amp; 5'!$B$4:$G$4</c:f>
              <c:numCache>
                <c:formatCode>0.0</c:formatCode>
                <c:ptCount val="6"/>
                <c:pt idx="0">
                  <c:v>45.97</c:v>
                </c:pt>
                <c:pt idx="1">
                  <c:v>41.5</c:v>
                </c:pt>
                <c:pt idx="2">
                  <c:v>47.13</c:v>
                </c:pt>
                <c:pt idx="3">
                  <c:v>6.85</c:v>
                </c:pt>
                <c:pt idx="4">
                  <c:v>57.57</c:v>
                </c:pt>
                <c:pt idx="5">
                  <c:v>44.24</c:v>
                </c:pt>
              </c:numCache>
            </c:numRef>
          </c:val>
        </c:ser>
        <c:ser>
          <c:idx val="1"/>
          <c:order val="1"/>
          <c:tx>
            <c:strRef>
              <c:f>'Figure 4 &amp; 5'!$A$5</c:f>
              <c:strCache>
                <c:ptCount val="1"/>
                <c:pt idx="0">
                  <c:v>Chronically infected in past</c:v>
                </c:pt>
              </c:strCache>
            </c:strRef>
          </c:tx>
          <c:dLbls>
            <c:showVal val="1"/>
          </c:dLbls>
          <c:cat>
            <c:strRef>
              <c:f>'Figure 4 &amp; 5'!$B$3:$G$3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Transfusion or renal</c:v>
                </c:pt>
                <c:pt idx="5">
                  <c:v>Clotting factors</c:v>
                </c:pt>
              </c:strCache>
            </c:strRef>
          </c:cat>
          <c:val>
            <c:numRef>
              <c:f>'Figure 4 &amp; 5'!$B$5:$G$5</c:f>
              <c:numCache>
                <c:formatCode>0.0</c:formatCode>
                <c:ptCount val="6"/>
                <c:pt idx="0">
                  <c:v>15.96</c:v>
                </c:pt>
                <c:pt idx="1">
                  <c:v>12</c:v>
                </c:pt>
                <c:pt idx="2">
                  <c:v>8.5400000000000009</c:v>
                </c:pt>
                <c:pt idx="3">
                  <c:v>45.21</c:v>
                </c:pt>
                <c:pt idx="4">
                  <c:v>23.439999999999987</c:v>
                </c:pt>
                <c:pt idx="5">
                  <c:v>20.610000000000017</c:v>
                </c:pt>
              </c:numCache>
            </c:numRef>
          </c:val>
        </c:ser>
        <c:ser>
          <c:idx val="2"/>
          <c:order val="2"/>
          <c:tx>
            <c:strRef>
              <c:f>'Figure 4 &amp; 5'!$A$6</c:f>
              <c:strCache>
                <c:ptCount val="1"/>
                <c:pt idx="0">
                  <c:v>Never chronically infected</c:v>
                </c:pt>
              </c:strCache>
            </c:strRef>
          </c:tx>
          <c:dLbls>
            <c:showVal val="1"/>
          </c:dLbls>
          <c:cat>
            <c:strRef>
              <c:f>'Figure 4 &amp; 5'!$B$3:$G$3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Transfusion or renal</c:v>
                </c:pt>
                <c:pt idx="5">
                  <c:v>Clotting factors</c:v>
                </c:pt>
              </c:strCache>
            </c:strRef>
          </c:cat>
          <c:val>
            <c:numRef>
              <c:f>'Figure 4 &amp; 5'!$B$6:$G$6</c:f>
              <c:numCache>
                <c:formatCode>0.0</c:formatCode>
                <c:ptCount val="6"/>
                <c:pt idx="0">
                  <c:v>34.270000000000003</c:v>
                </c:pt>
                <c:pt idx="1">
                  <c:v>45.3</c:v>
                </c:pt>
                <c:pt idx="2">
                  <c:v>43.449999999999996</c:v>
                </c:pt>
                <c:pt idx="3">
                  <c:v>42.47</c:v>
                </c:pt>
                <c:pt idx="4">
                  <c:v>18.100000000000001</c:v>
                </c:pt>
                <c:pt idx="5">
                  <c:v>12.729999999999999</c:v>
                </c:pt>
              </c:numCache>
            </c:numRef>
          </c:val>
        </c:ser>
        <c:ser>
          <c:idx val="3"/>
          <c:order val="3"/>
          <c:tx>
            <c:strRef>
              <c:f>'Figure 4 &amp; 5'!$A$7</c:f>
              <c:strCache>
                <c:ptCount val="1"/>
                <c:pt idx="0">
                  <c:v>No RNA results</c:v>
                </c:pt>
              </c:strCache>
            </c:strRef>
          </c:tx>
          <c:dLbls>
            <c:dLbl>
              <c:idx val="0"/>
              <c:layout>
                <c:manualLayout>
                  <c:x val="1.9839707536557978E-3"/>
                  <c:y val="-3.571459817522809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9839707536557978E-3"/>
                  <c:y val="-2.777777777777790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1.9841269841269882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7.2750482331543719E-17"/>
                  <c:y val="-3.571428571428571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1.9841269841269882E-2"/>
                </c:manualLayout>
              </c:layout>
              <c:dLblPos val="ctr"/>
              <c:showVal val="1"/>
            </c:dLbl>
            <c:showVal val="1"/>
          </c:dLbls>
          <c:cat>
            <c:strRef>
              <c:f>'Figure 4 &amp; 5'!$B$3:$G$3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Transfusion or renal</c:v>
                </c:pt>
                <c:pt idx="5">
                  <c:v>Clotting factors</c:v>
                </c:pt>
              </c:strCache>
            </c:strRef>
          </c:cat>
          <c:val>
            <c:numRef>
              <c:f>'Figure 4 &amp; 5'!$B$7:$G$7</c:f>
              <c:numCache>
                <c:formatCode>0.0</c:formatCode>
                <c:ptCount val="6"/>
                <c:pt idx="0">
                  <c:v>3.8</c:v>
                </c:pt>
                <c:pt idx="1">
                  <c:v>1.2</c:v>
                </c:pt>
                <c:pt idx="2">
                  <c:v>0.88000000000000056</c:v>
                </c:pt>
                <c:pt idx="3">
                  <c:v>5.48</c:v>
                </c:pt>
                <c:pt idx="4">
                  <c:v>0.89000000000000068</c:v>
                </c:pt>
                <c:pt idx="5">
                  <c:v>22.419999999999987</c:v>
                </c:pt>
              </c:numCache>
            </c:numRef>
          </c:val>
        </c:ser>
        <c:overlap val="100"/>
        <c:axId val="88077056"/>
        <c:axId val="88078976"/>
      </c:barChart>
      <c:catAx>
        <c:axId val="88077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RNA status and source of </a:t>
                </a:r>
                <a:r>
                  <a:rPr lang="en-US" dirty="0" smtClean="0"/>
                  <a:t>infection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811995439345641"/>
              <c:y val="0.83948600174978127"/>
            </c:manualLayout>
          </c:layout>
        </c:title>
        <c:numFmt formatCode="General" sourceLinked="1"/>
        <c:tickLblPos val="nextTo"/>
        <c:crossAx val="88078976"/>
        <c:crosses val="autoZero"/>
        <c:auto val="1"/>
        <c:lblAlgn val="ctr"/>
        <c:lblOffset val="100"/>
      </c:catAx>
      <c:valAx>
        <c:axId val="88078976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participants</a:t>
                </a:r>
              </a:p>
            </c:rich>
          </c:tx>
          <c:layout/>
        </c:title>
        <c:numFmt formatCode="0" sourceLinked="0"/>
        <c:tickLblPos val="nextTo"/>
        <c:crossAx val="880770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0.14333333333333356"/>
          <c:y val="5.0847457627118731E-2"/>
          <c:w val="0.83000000000000063"/>
          <c:h val="0.61355932203389962"/>
        </c:manualLayout>
      </c:layout>
      <c:barChart>
        <c:barDir val="col"/>
        <c:grouping val="stacked"/>
        <c:ser>
          <c:idx val="0"/>
          <c:order val="0"/>
          <c:tx>
            <c:v>Genotype 1</c:v>
          </c:tx>
          <c:dLbls>
            <c:dLbl>
              <c:idx val="3"/>
              <c:delete val="1"/>
            </c:dLbl>
            <c:showVal val="1"/>
          </c:dLbls>
          <c:cat>
            <c:strRef>
              <c:f>'Figure 6'!$B$2:$G$2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Blood transfusion</c:v>
                </c:pt>
                <c:pt idx="5">
                  <c:v>Blood clotting factors</c:v>
                </c:pt>
              </c:strCache>
            </c:strRef>
          </c:cat>
          <c:val>
            <c:numRef>
              <c:f>'Figure 6'!$B$3:$G$3</c:f>
              <c:numCache>
                <c:formatCode>General</c:formatCode>
                <c:ptCount val="6"/>
                <c:pt idx="0">
                  <c:v>76.8</c:v>
                </c:pt>
                <c:pt idx="1">
                  <c:v>89.8</c:v>
                </c:pt>
                <c:pt idx="2">
                  <c:v>100</c:v>
                </c:pt>
                <c:pt idx="3">
                  <c:v>0</c:v>
                </c:pt>
                <c:pt idx="4">
                  <c:v>58.7</c:v>
                </c:pt>
                <c:pt idx="5">
                  <c:v>67.400000000000006</c:v>
                </c:pt>
              </c:numCache>
            </c:numRef>
          </c:val>
        </c:ser>
        <c:ser>
          <c:idx val="1"/>
          <c:order val="1"/>
          <c:tx>
            <c:v>Genotype 2</c:v>
          </c:tx>
          <c:dLbls>
            <c:dLbl>
              <c:idx val="1"/>
              <c:layout>
                <c:manualLayout>
                  <c:x val="4.6666666666666683E-2"/>
                  <c:y val="0"/>
                </c:manualLayout>
              </c:layout>
              <c:dLblPos val="ctr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'Figure 6'!$B$2:$G$2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Blood transfusion</c:v>
                </c:pt>
                <c:pt idx="5">
                  <c:v>Blood clotting factors</c:v>
                </c:pt>
              </c:strCache>
            </c:strRef>
          </c:cat>
          <c:val>
            <c:numRef>
              <c:f>'Figure 6'!$B$4:$G$4</c:f>
              <c:numCache>
                <c:formatCode>General</c:formatCode>
                <c:ptCount val="6"/>
                <c:pt idx="0">
                  <c:v>4.7</c:v>
                </c:pt>
                <c:pt idx="1">
                  <c:v>0.2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10.1</c:v>
                </c:pt>
              </c:numCache>
            </c:numRef>
          </c:val>
        </c:ser>
        <c:ser>
          <c:idx val="2"/>
          <c:order val="2"/>
          <c:tx>
            <c:v>Genotype 3</c:v>
          </c:tx>
          <c:dLbls>
            <c:dLbl>
              <c:idx val="2"/>
              <c:delete val="1"/>
            </c:dLbl>
            <c:showVal val="1"/>
          </c:dLbls>
          <c:cat>
            <c:strRef>
              <c:f>'Figure 6'!$B$2:$G$2</c:f>
              <c:strCache>
                <c:ptCount val="6"/>
                <c:pt idx="0">
                  <c:v>All participants</c:v>
                </c:pt>
                <c:pt idx="1">
                  <c:v>Anti-D all</c:v>
                </c:pt>
                <c:pt idx="2">
                  <c:v>Anti-D 77-79</c:v>
                </c:pt>
                <c:pt idx="3">
                  <c:v>Anti-D 91-94</c:v>
                </c:pt>
                <c:pt idx="4">
                  <c:v>Blood transfusion</c:v>
                </c:pt>
                <c:pt idx="5">
                  <c:v>Blood clotting factors</c:v>
                </c:pt>
              </c:strCache>
            </c:strRef>
          </c:cat>
          <c:val>
            <c:numRef>
              <c:f>'Figure 6'!$B$5:$G$5</c:f>
              <c:numCache>
                <c:formatCode>General</c:formatCode>
                <c:ptCount val="6"/>
                <c:pt idx="0">
                  <c:v>18.5</c:v>
                </c:pt>
                <c:pt idx="1">
                  <c:v>10</c:v>
                </c:pt>
                <c:pt idx="2">
                  <c:v>0</c:v>
                </c:pt>
                <c:pt idx="3">
                  <c:v>100</c:v>
                </c:pt>
                <c:pt idx="4">
                  <c:v>31.3</c:v>
                </c:pt>
                <c:pt idx="5">
                  <c:v>22.5</c:v>
                </c:pt>
              </c:numCache>
            </c:numRef>
          </c:val>
        </c:ser>
        <c:overlap val="100"/>
        <c:axId val="88508288"/>
        <c:axId val="92930048"/>
      </c:barChart>
      <c:catAx>
        <c:axId val="88508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 of infection and genotype</a:t>
                </a:r>
              </a:p>
            </c:rich>
          </c:tx>
          <c:layout>
            <c:manualLayout>
              <c:xMode val="edge"/>
              <c:yMode val="edge"/>
              <c:x val="0.36822589676290512"/>
              <c:y val="0.79116046087459413"/>
            </c:manualLayout>
          </c:layout>
        </c:title>
        <c:numFmt formatCode="General" sourceLinked="1"/>
        <c:tickLblPos val="nextTo"/>
        <c:crossAx val="92930048"/>
        <c:crosses val="autoZero"/>
        <c:auto val="1"/>
        <c:lblAlgn val="ctr"/>
        <c:lblOffset val="100"/>
      </c:catAx>
      <c:valAx>
        <c:axId val="929300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participants with genotype results</a:t>
                </a:r>
              </a:p>
            </c:rich>
          </c:tx>
          <c:layout/>
        </c:title>
        <c:numFmt formatCode="General" sourceLinked="1"/>
        <c:tickLblPos val="nextTo"/>
        <c:crossAx val="885082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9.0651558073654576E-2"/>
          <c:y val="4.4585987261146556E-2"/>
          <c:w val="0.8881019830028325"/>
          <c:h val="0.64331210191082722"/>
        </c:manualLayout>
      </c:layout>
      <c:barChart>
        <c:barDir val="col"/>
        <c:grouping val="clustered"/>
        <c:ser>
          <c:idx val="0"/>
          <c:order val="0"/>
          <c:tx>
            <c:strRef>
              <c:f>'Figure 7 &amp; 8'!$A$13</c:f>
              <c:strCache>
                <c:ptCount val="1"/>
                <c:pt idx="0">
                  <c:v>Non drinker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'Figure 7 &amp; 8'!$E$12:$F$12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'Figure 7 &amp; 8'!$E$13:$F$13</c:f>
              <c:numCache>
                <c:formatCode>0.0</c:formatCode>
                <c:ptCount val="2"/>
                <c:pt idx="0">
                  <c:v>24.38</c:v>
                </c:pt>
                <c:pt idx="1">
                  <c:v>23.08</c:v>
                </c:pt>
              </c:numCache>
            </c:numRef>
          </c:val>
        </c:ser>
        <c:ser>
          <c:idx val="1"/>
          <c:order val="1"/>
          <c:tx>
            <c:strRef>
              <c:f>'Figure 7 &amp; 8'!$A$14</c:f>
              <c:strCache>
                <c:ptCount val="1"/>
                <c:pt idx="0">
                  <c:v>Within recommended limits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'Figure 7 &amp; 8'!$E$12:$F$12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'Figure 7 &amp; 8'!$E$14:$F$14</c:f>
              <c:numCache>
                <c:formatCode>0.0</c:formatCode>
                <c:ptCount val="2"/>
                <c:pt idx="0">
                  <c:v>65.900000000000006</c:v>
                </c:pt>
                <c:pt idx="1">
                  <c:v>45.13</c:v>
                </c:pt>
              </c:numCache>
            </c:numRef>
          </c:val>
        </c:ser>
        <c:ser>
          <c:idx val="2"/>
          <c:order val="2"/>
          <c:tx>
            <c:strRef>
              <c:f>'Figure 7 &amp; 8'!$A$15</c:f>
              <c:strCache>
                <c:ptCount val="1"/>
                <c:pt idx="0">
                  <c:v>Moderately high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'Figure 7 &amp; 8'!$E$12:$F$12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'Figure 7 &amp; 8'!$E$15:$F$15</c:f>
              <c:numCache>
                <c:formatCode>0.0</c:formatCode>
                <c:ptCount val="2"/>
                <c:pt idx="0">
                  <c:v>4.42</c:v>
                </c:pt>
                <c:pt idx="1">
                  <c:v>14.870000000000006</c:v>
                </c:pt>
              </c:numCache>
            </c:numRef>
          </c:val>
        </c:ser>
        <c:ser>
          <c:idx val="3"/>
          <c:order val="3"/>
          <c:tx>
            <c:strRef>
              <c:f>'Figure 7 &amp; 8'!$A$16</c:f>
              <c:strCache>
                <c:ptCount val="1"/>
                <c:pt idx="0">
                  <c:v>High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'Figure 7 &amp; 8'!$E$12:$F$12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'Figure 7 &amp; 8'!$E$16:$F$16</c:f>
              <c:numCache>
                <c:formatCode>0.0</c:formatCode>
                <c:ptCount val="2"/>
                <c:pt idx="0">
                  <c:v>5.3</c:v>
                </c:pt>
                <c:pt idx="1">
                  <c:v>16.920000000000002</c:v>
                </c:pt>
              </c:numCache>
            </c:numRef>
          </c:val>
        </c:ser>
        <c:axId val="92983296"/>
        <c:axId val="92985216"/>
      </c:barChart>
      <c:catAx>
        <c:axId val="92983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Alcohol consumption and gender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985216"/>
        <c:crosses val="autoZero"/>
        <c:auto val="1"/>
        <c:lblAlgn val="ctr"/>
        <c:lblOffset val="100"/>
      </c:catAx>
      <c:valAx>
        <c:axId val="929852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% of chronically infected patients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29832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0.10790273556231014"/>
          <c:y val="3.6082474226804169E-2"/>
          <c:w val="0.8677811550151987"/>
          <c:h val="0.57989690721649578"/>
        </c:manualLayout>
      </c:layout>
      <c:lineChart>
        <c:grouping val="standard"/>
        <c:ser>
          <c:idx val="0"/>
          <c:order val="0"/>
          <c:tx>
            <c:strRef>
              <c:f>'Figure 16'!$A$8</c:f>
              <c:strCache>
                <c:ptCount val="1"/>
                <c:pt idx="0">
                  <c:v>Signs liver disease 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5.0955420827580528E-3"/>
                  <c:y val="1.7182130584192441E-2"/>
                </c:manualLayout>
              </c:layout>
              <c:dLblPos val="r"/>
              <c:showVal val="1"/>
            </c:dLbl>
            <c:showVal val="1"/>
          </c:dLbls>
          <c:cat>
            <c:strRef>
              <c:f>'Figure 16'!$B$7:$E$7</c:f>
              <c:strCache>
                <c:ptCount val="4"/>
                <c:pt idx="0">
                  <c:v>Baseline:                                    data up to end 2005</c:v>
                </c:pt>
                <c:pt idx="1">
                  <c:v>Yr 1 follow up:                                                  data up to end 2007</c:v>
                </c:pt>
                <c:pt idx="2">
                  <c:v>Yr 2 follow up:                                         data up to end 2008</c:v>
                </c:pt>
                <c:pt idx="3">
                  <c:v>Yr3 follow up:                                         data up to end 2009</c:v>
                </c:pt>
              </c:strCache>
            </c:strRef>
          </c:cat>
          <c:val>
            <c:numRef>
              <c:f>'Figure 16'!$B$8:$E$8</c:f>
              <c:numCache>
                <c:formatCode>0.0</c:formatCode>
                <c:ptCount val="4"/>
                <c:pt idx="0">
                  <c:v>14.8</c:v>
                </c:pt>
                <c:pt idx="1">
                  <c:v>17.5</c:v>
                </c:pt>
                <c:pt idx="2">
                  <c:v>19.23</c:v>
                </c:pt>
                <c:pt idx="3">
                  <c:v>21.47</c:v>
                </c:pt>
              </c:numCache>
            </c:numRef>
          </c:val>
        </c:ser>
        <c:ser>
          <c:idx val="1"/>
          <c:order val="1"/>
          <c:tx>
            <c:strRef>
              <c:f>'Figure 16'!$A$9</c:f>
              <c:strCache>
                <c:ptCount val="1"/>
                <c:pt idx="0">
                  <c:v>Cirrhosis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'Figure 16'!$B$7:$E$7</c:f>
              <c:strCache>
                <c:ptCount val="4"/>
                <c:pt idx="0">
                  <c:v>Baseline:                                    data up to end 2005</c:v>
                </c:pt>
                <c:pt idx="1">
                  <c:v>Yr 1 follow up:                                                  data up to end 2007</c:v>
                </c:pt>
                <c:pt idx="2">
                  <c:v>Yr 2 follow up:                                         data up to end 2008</c:v>
                </c:pt>
                <c:pt idx="3">
                  <c:v>Yr3 follow up:                                         data up to end 2009</c:v>
                </c:pt>
              </c:strCache>
            </c:strRef>
          </c:cat>
          <c:val>
            <c:numRef>
              <c:f>'Figure 16'!$B$9:$E$9</c:f>
              <c:numCache>
                <c:formatCode>0.0</c:formatCode>
                <c:ptCount val="4"/>
                <c:pt idx="0">
                  <c:v>10.57</c:v>
                </c:pt>
                <c:pt idx="1">
                  <c:v>11.9</c:v>
                </c:pt>
                <c:pt idx="2">
                  <c:v>13.77</c:v>
                </c:pt>
                <c:pt idx="3">
                  <c:v>16.809999999999999</c:v>
                </c:pt>
              </c:numCache>
            </c:numRef>
          </c:val>
        </c:ser>
        <c:ser>
          <c:idx val="2"/>
          <c:order val="2"/>
          <c:tx>
            <c:strRef>
              <c:f>'Figure 16'!$A$10</c:f>
              <c:strCache>
                <c:ptCount val="1"/>
                <c:pt idx="0">
                  <c:v>Liver tumour/HCC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'Figure 16'!$B$7:$E$7</c:f>
              <c:strCache>
                <c:ptCount val="4"/>
                <c:pt idx="0">
                  <c:v>Baseline:                                    data up to end 2005</c:v>
                </c:pt>
                <c:pt idx="1">
                  <c:v>Yr 1 follow up:                                                  data up to end 2007</c:v>
                </c:pt>
                <c:pt idx="2">
                  <c:v>Yr 2 follow up:                                         data up to end 2008</c:v>
                </c:pt>
                <c:pt idx="3">
                  <c:v>Yr3 follow up:                                         data up to end 2009</c:v>
                </c:pt>
              </c:strCache>
            </c:strRef>
          </c:cat>
          <c:val>
            <c:numRef>
              <c:f>'Figure 16'!$B$10:$E$10</c:f>
              <c:numCache>
                <c:formatCode>0.0</c:formatCode>
                <c:ptCount val="4"/>
                <c:pt idx="0">
                  <c:v>1.72</c:v>
                </c:pt>
                <c:pt idx="1">
                  <c:v>2.6</c:v>
                </c:pt>
                <c:pt idx="2">
                  <c:v>2.8499999999999988</c:v>
                </c:pt>
                <c:pt idx="3">
                  <c:v>3.9299999999999997</c:v>
                </c:pt>
              </c:numCache>
            </c:numRef>
          </c:val>
        </c:ser>
        <c:ser>
          <c:idx val="3"/>
          <c:order val="3"/>
          <c:tx>
            <c:strRef>
              <c:f>'Figure 16'!$A$11</c:f>
              <c:strCache>
                <c:ptCount val="1"/>
                <c:pt idx="0">
                  <c:v>High fibrosis scores on biopsy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0"/>
                  <c:y val="-3.436426116838488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794056110344053E-3"/>
                  <c:y val="-5.1546391752577317E-2"/>
                </c:manualLayout>
              </c:layout>
              <c:dLblPos val="r"/>
              <c:showVal val="1"/>
            </c:dLbl>
            <c:showVal val="1"/>
          </c:dLbls>
          <c:cat>
            <c:strRef>
              <c:f>'Figure 16'!$B$7:$E$7</c:f>
              <c:strCache>
                <c:ptCount val="4"/>
                <c:pt idx="0">
                  <c:v>Baseline:                                    data up to end 2005</c:v>
                </c:pt>
                <c:pt idx="1">
                  <c:v>Yr 1 follow up:                                                  data up to end 2007</c:v>
                </c:pt>
                <c:pt idx="2">
                  <c:v>Yr 2 follow up:                                         data up to end 2008</c:v>
                </c:pt>
                <c:pt idx="3">
                  <c:v>Yr3 follow up:                                         data up to end 2009</c:v>
                </c:pt>
              </c:strCache>
            </c:strRef>
          </c:cat>
          <c:val>
            <c:numRef>
              <c:f>'Figure 16'!$B$11:$E$11</c:f>
              <c:numCache>
                <c:formatCode>0.0</c:formatCode>
                <c:ptCount val="4"/>
                <c:pt idx="0">
                  <c:v>17.170000000000005</c:v>
                </c:pt>
                <c:pt idx="1">
                  <c:v>18</c:v>
                </c:pt>
                <c:pt idx="2">
                  <c:v>19.100000000000001</c:v>
                </c:pt>
                <c:pt idx="3">
                  <c:v>19.600000000000001</c:v>
                </c:pt>
              </c:numCache>
            </c:numRef>
          </c:val>
        </c:ser>
        <c:ser>
          <c:idx val="4"/>
          <c:order val="4"/>
          <c:tx>
            <c:strRef>
              <c:f>'Figure 16'!$A$12</c:f>
              <c:strCache>
                <c:ptCount val="1"/>
                <c:pt idx="0">
                  <c:v>Deceased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'Figure 16'!$B$7:$E$7</c:f>
              <c:strCache>
                <c:ptCount val="4"/>
                <c:pt idx="0">
                  <c:v>Baseline:                                    data up to end 2005</c:v>
                </c:pt>
                <c:pt idx="1">
                  <c:v>Yr 1 follow up:                                                  data up to end 2007</c:v>
                </c:pt>
                <c:pt idx="2">
                  <c:v>Yr 2 follow up:                                         data up to end 2008</c:v>
                </c:pt>
                <c:pt idx="3">
                  <c:v>Yr3 follow up:                                         data up to end 2009</c:v>
                </c:pt>
              </c:strCache>
            </c:strRef>
          </c:cat>
          <c:val>
            <c:numRef>
              <c:f>'Figure 16'!$B$12:$E$12</c:f>
              <c:numCache>
                <c:formatCode>0.0</c:formatCode>
                <c:ptCount val="4"/>
                <c:pt idx="0">
                  <c:v>12.15</c:v>
                </c:pt>
                <c:pt idx="1">
                  <c:v>14.8</c:v>
                </c:pt>
                <c:pt idx="2">
                  <c:v>16</c:v>
                </c:pt>
                <c:pt idx="3">
                  <c:v>17.79</c:v>
                </c:pt>
              </c:numCache>
            </c:numRef>
          </c:val>
        </c:ser>
        <c:ser>
          <c:idx val="5"/>
          <c:order val="5"/>
          <c:tx>
            <c:strRef>
              <c:f>'Figure 16'!$A$13</c:f>
              <c:strCache>
                <c:ptCount val="1"/>
                <c:pt idx="0">
                  <c:v>Liver related deaths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'Figure 16'!$B$7:$E$7</c:f>
              <c:strCache>
                <c:ptCount val="4"/>
                <c:pt idx="0">
                  <c:v>Baseline:                                    data up to end 2005</c:v>
                </c:pt>
                <c:pt idx="1">
                  <c:v>Yr 1 follow up:                                                  data up to end 2007</c:v>
                </c:pt>
                <c:pt idx="2">
                  <c:v>Yr 2 follow up:                                         data up to end 2008</c:v>
                </c:pt>
                <c:pt idx="3">
                  <c:v>Yr3 follow up:                                         data up to end 2009</c:v>
                </c:pt>
              </c:strCache>
            </c:strRef>
          </c:cat>
          <c:val>
            <c:numRef>
              <c:f>'Figure 16'!$B$13:$E$13</c:f>
              <c:numCache>
                <c:formatCode>0.0</c:formatCode>
                <c:ptCount val="4"/>
                <c:pt idx="0">
                  <c:v>3.4499999999999997</c:v>
                </c:pt>
                <c:pt idx="1">
                  <c:v>4.2</c:v>
                </c:pt>
                <c:pt idx="2">
                  <c:v>4.75</c:v>
                </c:pt>
                <c:pt idx="3">
                  <c:v>5.89</c:v>
                </c:pt>
              </c:numCache>
            </c:numRef>
          </c:val>
        </c:ser>
        <c:marker val="1"/>
        <c:axId val="93037312"/>
        <c:axId val="93039232"/>
      </c:lineChart>
      <c:catAx>
        <c:axId val="93037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Changes in liver-related outcomes since the start of database project</a:t>
                </a:r>
              </a:p>
            </c:rich>
          </c:tx>
        </c:title>
        <c:numFmt formatCode="General" sourceLinked="1"/>
        <c:tickLblPos val="nextTo"/>
        <c:crossAx val="93039232"/>
        <c:crosses val="autoZero"/>
        <c:auto val="1"/>
        <c:lblAlgn val="ctr"/>
        <c:lblOffset val="100"/>
      </c:catAx>
      <c:valAx>
        <c:axId val="930392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chronically infected patients</a:t>
                </a:r>
              </a:p>
            </c:rich>
          </c:tx>
        </c:title>
        <c:numFmt formatCode="0" sourceLinked="0"/>
        <c:tickLblPos val="nextTo"/>
        <c:crossAx val="93037312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9.2375366568915027E-2"/>
          <c:y val="3.4482758620689655E-2"/>
          <c:w val="0.81231671554252149"/>
          <c:h val="0.67639257294429789"/>
        </c:manualLayout>
      </c:layout>
      <c:barChart>
        <c:barDir val="col"/>
        <c:grouping val="stacked"/>
        <c:ser>
          <c:idx val="1"/>
          <c:order val="0"/>
          <c:tx>
            <c:strRef>
              <c:f>'Figure 19,20,21'!$B$3</c:f>
              <c:strCache>
                <c:ptCount val="1"/>
                <c:pt idx="0">
                  <c:v>Monotherapy with IFN or Peg-IFN</c:v>
                </c:pt>
              </c:strCache>
            </c:strRef>
          </c:tx>
          <c:cat>
            <c:numRef>
              <c:f>'Figure 19,20,21'!$A$4:$A$21</c:f>
              <c:numCache>
                <c:formatCode>General</c:formatCode>
                <c:ptCount val="1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</c:numCache>
            </c:numRef>
          </c:cat>
          <c:val>
            <c:numRef>
              <c:f>'Figure 19,20,21'!$B$4:$B$21</c:f>
              <c:numCache>
                <c:formatCode>General</c:formatCode>
                <c:ptCount val="18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29</c:v>
                </c:pt>
                <c:pt idx="4">
                  <c:v>49</c:v>
                </c:pt>
                <c:pt idx="5">
                  <c:v>18</c:v>
                </c:pt>
                <c:pt idx="6">
                  <c:v>10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2"/>
          <c:order val="1"/>
          <c:tx>
            <c:strRef>
              <c:f>'Figure 19,20,21'!$C$3</c:f>
              <c:strCache>
                <c:ptCount val="1"/>
                <c:pt idx="0">
                  <c:v>Combination therapy with IFN &amp; RBN</c:v>
                </c:pt>
              </c:strCache>
            </c:strRef>
          </c:tx>
          <c:cat>
            <c:numRef>
              <c:f>'Figure 19,20,21'!$A$4:$A$21</c:f>
              <c:numCache>
                <c:formatCode>General</c:formatCode>
                <c:ptCount val="1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</c:numCache>
            </c:numRef>
          </c:cat>
          <c:val>
            <c:numRef>
              <c:f>'Figure 19,20,21'!$C$4:$C$21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22</c:v>
                </c:pt>
                <c:pt idx="7">
                  <c:v>23</c:v>
                </c:pt>
                <c:pt idx="8">
                  <c:v>11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3"/>
          <c:order val="2"/>
          <c:tx>
            <c:strRef>
              <c:f>'Figure 19,20,21'!$D$3</c:f>
              <c:strCache>
                <c:ptCount val="1"/>
                <c:pt idx="0">
                  <c:v>Combination therapy with Peg-IFN &amp; RBN</c:v>
                </c:pt>
              </c:strCache>
            </c:strRef>
          </c:tx>
          <c:cat>
            <c:numRef>
              <c:f>'Figure 19,20,21'!$A$4:$A$21</c:f>
              <c:numCache>
                <c:formatCode>General</c:formatCode>
                <c:ptCount val="1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</c:numCache>
            </c:numRef>
          </c:cat>
          <c:val>
            <c:numRef>
              <c:f>'Figure 19,20,21'!$D$4:$D$21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21</c:v>
                </c:pt>
                <c:pt idx="10">
                  <c:v>34</c:v>
                </c:pt>
                <c:pt idx="11">
                  <c:v>33</c:v>
                </c:pt>
                <c:pt idx="12">
                  <c:v>26</c:v>
                </c:pt>
                <c:pt idx="13">
                  <c:v>20</c:v>
                </c:pt>
                <c:pt idx="14">
                  <c:v>16</c:v>
                </c:pt>
                <c:pt idx="15">
                  <c:v>16</c:v>
                </c:pt>
                <c:pt idx="16">
                  <c:v>18</c:v>
                </c:pt>
                <c:pt idx="17">
                  <c:v>18</c:v>
                </c:pt>
              </c:numCache>
            </c:numRef>
          </c:val>
        </c:ser>
        <c:overlap val="100"/>
        <c:axId val="93104768"/>
        <c:axId val="93111040"/>
      </c:barChart>
      <c:lineChart>
        <c:grouping val="standard"/>
        <c:ser>
          <c:idx val="0"/>
          <c:order val="3"/>
          <c:tx>
            <c:v>% SVR</c:v>
          </c:tx>
          <c:marker>
            <c:symbol val="none"/>
          </c:marker>
          <c:val>
            <c:numRef>
              <c:f>'Figure 19,20,21'!$I$4:$I$20</c:f>
              <c:numCache>
                <c:formatCode>General</c:formatCode>
                <c:ptCount val="17"/>
                <c:pt idx="0">
                  <c:v>0</c:v>
                </c:pt>
                <c:pt idx="1">
                  <c:v>15</c:v>
                </c:pt>
                <c:pt idx="2">
                  <c:v>23.7</c:v>
                </c:pt>
                <c:pt idx="3">
                  <c:v>30.6</c:v>
                </c:pt>
                <c:pt idx="4">
                  <c:v>26.4</c:v>
                </c:pt>
                <c:pt idx="5">
                  <c:v>52.2</c:v>
                </c:pt>
                <c:pt idx="6">
                  <c:v>31.3</c:v>
                </c:pt>
                <c:pt idx="7">
                  <c:v>39.300000000000004</c:v>
                </c:pt>
                <c:pt idx="8">
                  <c:v>25</c:v>
                </c:pt>
                <c:pt idx="9">
                  <c:v>37</c:v>
                </c:pt>
                <c:pt idx="10">
                  <c:v>45.7</c:v>
                </c:pt>
                <c:pt idx="11">
                  <c:v>52.9</c:v>
                </c:pt>
                <c:pt idx="12">
                  <c:v>28.6</c:v>
                </c:pt>
                <c:pt idx="13">
                  <c:v>38.1</c:v>
                </c:pt>
                <c:pt idx="14">
                  <c:v>75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marker val="1"/>
        <c:axId val="93112960"/>
        <c:axId val="93131136"/>
      </c:lineChart>
      <c:catAx>
        <c:axId val="93104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Year of commencement of treatment</a:t>
                </a:r>
              </a:p>
            </c:rich>
          </c:tx>
          <c:layout>
            <c:manualLayout>
              <c:xMode val="edge"/>
              <c:yMode val="edge"/>
              <c:x val="0.33570215746492132"/>
              <c:y val="0.808809429325313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111040"/>
        <c:crosses val="autoZero"/>
        <c:auto val="1"/>
        <c:lblAlgn val="ctr"/>
        <c:lblOffset val="100"/>
      </c:catAx>
      <c:valAx>
        <c:axId val="931110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Number of treatment courses</a:t>
                </a:r>
              </a:p>
            </c:rich>
          </c:tx>
          <c:layout>
            <c:manualLayout>
              <c:xMode val="edge"/>
              <c:yMode val="edge"/>
              <c:x val="7.670661401928883E-3"/>
              <c:y val="0.1248555734246747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104768"/>
        <c:crosses val="autoZero"/>
        <c:crossBetween val="between"/>
      </c:valAx>
      <c:catAx>
        <c:axId val="93112960"/>
        <c:scaling>
          <c:orientation val="minMax"/>
        </c:scaling>
        <c:delete val="1"/>
        <c:axPos val="b"/>
        <c:tickLblPos val="nextTo"/>
        <c:crossAx val="93131136"/>
        <c:crosses val="autoZero"/>
        <c:auto val="1"/>
        <c:lblAlgn val="ctr"/>
        <c:lblOffset val="100"/>
      </c:catAx>
      <c:valAx>
        <c:axId val="9313113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% SVR</a:t>
                </a:r>
              </a:p>
            </c:rich>
          </c:tx>
          <c:layout>
            <c:manualLayout>
              <c:xMode val="edge"/>
              <c:yMode val="edge"/>
              <c:x val="0.95235720168410065"/>
              <c:y val="0.301735068262355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112960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1.4156910738063902E-2"/>
          <c:y val="0.8844473220688267"/>
          <c:w val="0.96210758845760058"/>
          <c:h val="9.6504939535078202E-2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6.9472999902789934E-2"/>
          <c:y val="9.3655869480152892E-2"/>
          <c:w val="0.88886031447903879"/>
          <c:h val="0.65729905308797898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Lbls>
            <c:dLbl>
              <c:idx val="0"/>
              <c:delete val="1"/>
            </c:dLbl>
            <c:showVal val="1"/>
          </c:dLbls>
          <c:cat>
            <c:multiLvlStrRef>
              <c:f>'Figure 19,20,21'!$G$55:$H$60</c:f>
              <c:multiLvlStrCache>
                <c:ptCount val="6"/>
                <c:lvl>
                  <c:pt idx="0">
                    <c:v>&lt;24 weeks                Treated =19</c:v>
                  </c:pt>
                  <c:pt idx="1">
                    <c:v>24-47 weeks                Treated =28</c:v>
                  </c:pt>
                  <c:pt idx="2">
                    <c:v>48+ weeks                Treated =36</c:v>
                  </c:pt>
                  <c:pt idx="3">
                    <c:v>&lt;24 weeks                Treated = 22</c:v>
                  </c:pt>
                  <c:pt idx="4">
                    <c:v>24-47 weeks                Treated =15</c:v>
                  </c:pt>
                  <c:pt idx="5">
                    <c:v>48+ weeks                Treated =4</c:v>
                  </c:pt>
                </c:lvl>
                <c:lvl>
                  <c:pt idx="0">
                    <c:v>Genotype 1</c:v>
                  </c:pt>
                  <c:pt idx="3">
                    <c:v>Genotypes 2 or 3</c:v>
                  </c:pt>
                </c:lvl>
              </c:multiLvlStrCache>
            </c:multiLvlStrRef>
          </c:cat>
          <c:val>
            <c:numRef>
              <c:f>'Figure 19,20,21'!$L$55:$L$60</c:f>
              <c:numCache>
                <c:formatCode>General</c:formatCode>
                <c:ptCount val="6"/>
                <c:pt idx="0">
                  <c:v>0</c:v>
                </c:pt>
                <c:pt idx="1">
                  <c:v>57.1</c:v>
                </c:pt>
                <c:pt idx="2">
                  <c:v>50</c:v>
                </c:pt>
                <c:pt idx="3">
                  <c:v>68.2</c:v>
                </c:pt>
                <c:pt idx="4">
                  <c:v>80</c:v>
                </c:pt>
                <c:pt idx="5">
                  <c:v>75</c:v>
                </c:pt>
              </c:numCache>
            </c:numRef>
          </c:val>
        </c:ser>
        <c:axId val="93149824"/>
        <c:axId val="93164288"/>
      </c:barChart>
      <c:catAx>
        <c:axId val="93149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Genotype and duration of treatment</a:t>
                </a:r>
              </a:p>
            </c:rich>
          </c:tx>
          <c:layout>
            <c:manualLayout>
              <c:xMode val="edge"/>
              <c:yMode val="edge"/>
              <c:x val="0.35633147178188673"/>
              <c:y val="0.92846144884630855"/>
            </c:manualLayout>
          </c:layout>
        </c:title>
        <c:numFmt formatCode="General" sourceLinked="1"/>
        <c:tickLblPos val="nextTo"/>
        <c:crossAx val="93164288"/>
        <c:crosses val="autoZero"/>
        <c:auto val="1"/>
        <c:lblAlgn val="ctr"/>
        <c:lblOffset val="100"/>
      </c:catAx>
      <c:valAx>
        <c:axId val="931642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SVR</a:t>
                </a:r>
              </a:p>
            </c:rich>
          </c:tx>
          <c:layout>
            <c:manualLayout>
              <c:xMode val="edge"/>
              <c:yMode val="edge"/>
              <c:x val="1.103441364983564E-2"/>
              <c:y val="0.30244306928996878"/>
            </c:manualLayout>
          </c:layout>
        </c:title>
        <c:numFmt formatCode="General" sourceLinked="1"/>
        <c:tickLblPos val="nextTo"/>
        <c:crossAx val="93149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557" cy="5003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236" y="0"/>
            <a:ext cx="2983557" cy="5003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8E2CCFB1-4797-4C0B-AAAD-2277C9EC52E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83557" cy="500304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236" y="9492998"/>
            <a:ext cx="2983557" cy="500304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1CE77DCA-B5F0-4864-A4E4-EAF5A3993AB1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806" cy="49974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1" y="0"/>
            <a:ext cx="2982806" cy="49974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10A177F1-152E-4CEB-B586-616727801AAE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1" y="4747578"/>
            <a:ext cx="5506720" cy="4497705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93420"/>
            <a:ext cx="2982806" cy="49974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1" y="9493420"/>
            <a:ext cx="2982806" cy="49974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E75E7B58-ACCE-4ABE-9A78-533BFB0EE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E7B58-ACCE-4ABE-9A78-533BFB0EE37E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*5 participants with cirrhosis had no RNA results in their charts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E7B58-ACCE-4ABE-9A78-533BFB0EE37E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*2 patients with HCC had no RNA results in their charts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E7B58-ACCE-4ABE-9A78-533BFB0EE37E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E7B58-ACCE-4ABE-9A78-533BFB0EE37E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93DF5-608D-4C8E-B39A-FC0CDF14D588}" type="datetimeFigureOut">
              <a:rPr lang="en-US" smtClean="0"/>
              <a:pPr/>
              <a:t>1/31/2013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0C45-0CB4-49A3-B3E6-A7D43BD34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National Hepatitis C Database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smtClean="0"/>
              <a:t>Dr Lelia Thornton</a:t>
            </a:r>
          </a:p>
          <a:p>
            <a:pPr algn="r"/>
            <a:r>
              <a:rPr lang="en-GB" dirty="0" smtClean="0"/>
              <a:t>Health Protection </a:t>
            </a:r>
            <a:r>
              <a:rPr lang="en-GB" dirty="0" smtClean="0"/>
              <a:t>Surveillance Centre</a:t>
            </a:r>
          </a:p>
          <a:p>
            <a:pPr algn="r"/>
            <a:r>
              <a:rPr lang="en-GB" dirty="0" smtClean="0"/>
              <a:t>December 2012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51520" y="188640"/>
            <a:ext cx="8352928" cy="8829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/>
              <a:t>				          National Hepatitis C Database</a:t>
            </a:r>
            <a:endParaRPr lang="en-US" sz="1600" dirty="0"/>
          </a:p>
        </p:txBody>
      </p:sp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285728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 smtClean="0"/>
              <a:t>Hepatocellular carcinoma (HCC)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400" dirty="0" smtClean="0"/>
              <a:t>32 ever chronically infected  participants had developed HCC </a:t>
            </a:r>
          </a:p>
          <a:p>
            <a:r>
              <a:rPr lang="en-IE" sz="2400" dirty="0" smtClean="0"/>
              <a:t>Prevalence was significantly higher in males (n=20, 9%)</a:t>
            </a:r>
          </a:p>
          <a:p>
            <a:r>
              <a:rPr lang="en-IE" sz="2400" dirty="0" smtClean="0"/>
              <a:t>Median duration of infection at time of HCC diagnosis was 27.5 yrs and the median age at diagnosis of HCC was 63 yrs</a:t>
            </a:r>
          </a:p>
          <a:p>
            <a:r>
              <a:rPr lang="en-IE" sz="2400" dirty="0" smtClean="0"/>
              <a:t> The median time from estimated date of diagnosis of cirrhosis to estimated date of diagnosis of HCC was three years</a:t>
            </a:r>
            <a:endParaRPr lang="en-IE" sz="2400" dirty="0"/>
          </a:p>
        </p:txBody>
      </p:sp>
      <p:pic>
        <p:nvPicPr>
          <p:cNvPr id="4" name="Picture 3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9586" y="285728"/>
            <a:ext cx="857256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/>
              <a:t>Comparison of rates of cirrhosis </a:t>
            </a:r>
            <a:endParaRPr lang="en-IE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42955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357166"/>
            <a:ext cx="862956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/>
              <a:t>Summary of main outcomes by hepatitis C RNA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status </a:t>
            </a:r>
            <a:r>
              <a:rPr lang="en-US" sz="2800" dirty="0"/>
              <a:t>for all </a:t>
            </a:r>
            <a:r>
              <a:rPr lang="en-US" sz="2800" dirty="0" smtClean="0"/>
              <a:t>participants (excludes n=50 with no RNA results)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1" cy="432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77"/>
                <a:gridCol w="731296"/>
                <a:gridCol w="893806"/>
                <a:gridCol w="1218827"/>
                <a:gridCol w="1056317"/>
                <a:gridCol w="975061"/>
                <a:gridCol w="1056317"/>
              </a:tblGrid>
              <a:tr h="54114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Outcomes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All 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(n=1316)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Ever chronically infected *  (n=815)   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Never chronically infected </a:t>
                      </a:r>
                      <a:r>
                        <a:rPr lang="en-IE" sz="1400" baseline="300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†</a:t>
                      </a: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(n=451)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4114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114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Signs of liver disease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14.2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21.5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14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Cirrhosis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10.8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16.8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14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Liver tumours or HCC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14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 fibrosis score on biopsy</a:t>
                      </a:r>
                      <a:r>
                        <a:rPr lang="en-IE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‡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12.7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19.6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14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Deceased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16.1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5.8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14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Died from liver disease </a:t>
                      </a:r>
                      <a:r>
                        <a:rPr lang="en-IE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§ 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lang="en-I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42852"/>
            <a:ext cx="791518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/>
              <a:t>Comparison of all-cause mortality rates  </a:t>
            </a:r>
            <a:endParaRPr lang="en-IE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1" y="1428736"/>
            <a:ext cx="6929487" cy="458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9586" y="214290"/>
            <a:ext cx="862956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/>
              <a:t>Comparison of liver-related mortality rates</a:t>
            </a:r>
            <a:endParaRPr lang="en-IE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707236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48" y="357166"/>
            <a:ext cx="857256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sz="3200" dirty="0" smtClean="0"/>
              <a:t>Changes in the prevalence of all cause mortality and liver-related outcomes for chronically infected participants since baseline data were collected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776" y="285728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en-IE" sz="2000" dirty="0" smtClean="0"/>
              <a:t>Factors associated with severe liver disease in chronically infected </a:t>
            </a:r>
            <a:br>
              <a:rPr lang="en-IE" sz="2000" dirty="0" smtClean="0"/>
            </a:br>
            <a:r>
              <a:rPr lang="en-IE" sz="2000" dirty="0" smtClean="0"/>
              <a:t>participants-logistic regression model including gender (n=727)</a:t>
            </a:r>
            <a:endParaRPr lang="en-IE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29686" cy="4915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080"/>
                <a:gridCol w="1099524"/>
                <a:gridCol w="1685937"/>
                <a:gridCol w="1979145"/>
              </a:tblGrid>
              <a:tr h="500066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Factors associated with having severe liver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disease (including Gender n=727)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Odds Ratio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95% Confidence interval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14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Alcohol consumption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01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 drinker/within recommended limits/moderately high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High (&gt;40 units per week or alcohol abuse in chart)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3.02 - 10.52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6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at end of latest follow-up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805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&lt;50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to 64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1.60 - 4.55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65+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2.11 - 6.53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353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713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1.83 - 4.37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7230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2836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 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 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0.35 - 2.14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 3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1.32 - 3.61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353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Duration of RNA positivity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713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&lt;20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106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20+ years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1.32 - 3.58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142852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68280"/>
          </a:xfrm>
        </p:spPr>
        <p:txBody>
          <a:bodyPr>
            <a:noAutofit/>
          </a:bodyPr>
          <a:lstStyle/>
          <a:p>
            <a:pPr algn="l"/>
            <a:r>
              <a:rPr lang="en-IE" sz="2000" dirty="0" smtClean="0"/>
              <a:t>Factors associated with severe liver disease in chronically infected participants-logistic regression model including source of infection (n=725) </a:t>
            </a:r>
            <a:endParaRPr lang="en-IE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429684" cy="556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1143008"/>
                <a:gridCol w="1000132"/>
                <a:gridCol w="1714512"/>
              </a:tblGrid>
              <a:tr h="285752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Factors associated with having severe liver disease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Odds Ratio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95% Confidence interval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5565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Alcohol consumption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159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 drinker/within recommended limits/moderately high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159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High (&gt;40 units per week or alcohol abuse in chart)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2.97 - 10.36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567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at end of latest follow-up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&lt;50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to 64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1.31 - 3.66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65+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1.47 - 4.55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845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Source of infection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221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Anti-D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Transfusion or renal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1.85 - 4.35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Clotting factors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0.025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1.09 - 3.93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845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659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 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 2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0.25 - 1.51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Genotype 3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0.016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1.12 - 3.10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845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Duration of RNA positivity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070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&lt;20 years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Reference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159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20+ years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1.47 - 4.02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142852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sz="3200" dirty="0" smtClean="0"/>
              <a:t>Treatment courses by type of treatment and percentage sustained virological response, 1992-2009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776" y="142852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2800" dirty="0" smtClean="0"/>
              <a:t>Percentage sustained virological response for treatment-naïve participants treated with </a:t>
            </a:r>
            <a:br>
              <a:rPr lang="en-IE" sz="2800" dirty="0" smtClean="0"/>
            </a:br>
            <a:r>
              <a:rPr lang="en-IE" sz="2800" dirty="0" smtClean="0"/>
              <a:t>combination therapy with Peg-IFN and RBN (n=124), by genotype and duration of therapy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142852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The National Hepatitis C Database was set up in 2004 in association with eight specialist hepatology units</a:t>
            </a:r>
          </a:p>
          <a:p>
            <a:r>
              <a:rPr lang="en-IE" dirty="0" smtClean="0"/>
              <a:t>Any person (alive or dead) who contracted HCV infection through the administration of blood or blood products within the state is eligible to be included</a:t>
            </a:r>
          </a:p>
          <a:p>
            <a:r>
              <a:rPr lang="en-IE" dirty="0" smtClean="0"/>
              <a:t>4</a:t>
            </a:r>
            <a:r>
              <a:rPr lang="en-IE" baseline="30000" dirty="0" smtClean="0"/>
              <a:t>th</a:t>
            </a:r>
            <a:r>
              <a:rPr lang="en-IE" dirty="0" smtClean="0"/>
              <a:t> Round of data collection completed (contains data to 31</a:t>
            </a:r>
            <a:r>
              <a:rPr lang="en-IE" baseline="30000" dirty="0" smtClean="0"/>
              <a:t>st</a:t>
            </a:r>
            <a:r>
              <a:rPr lang="en-IE" dirty="0" smtClean="0"/>
              <a:t> December 2009)</a:t>
            </a:r>
            <a:endParaRPr lang="en-IE" dirty="0"/>
          </a:p>
        </p:txBody>
      </p:sp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285728"/>
            <a:ext cx="934394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:\National Hepatitis C Database\Follow up yr3\FU3 file for Liam\Visio file and JPEG files for Liam\Vision and JPEG files\Figure 3 response rates hep C database July 2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636" y="357166"/>
            <a:ext cx="7657710" cy="6286544"/>
          </a:xfrm>
          <a:prstGeom prst="rect">
            <a:avLst/>
          </a:prstGeom>
          <a:noFill/>
        </p:spPr>
      </p:pic>
      <p:pic>
        <p:nvPicPr>
          <p:cNvPr id="3" name="Picture 2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3920" y="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3200" dirty="0" smtClean="0"/>
              <a:t>Hepatitis C RNA results for all participants </a:t>
            </a:r>
            <a:br>
              <a:rPr lang="en-IE" sz="3200" dirty="0" smtClean="0"/>
            </a:br>
            <a:r>
              <a:rPr lang="en-IE" sz="3200" dirty="0" smtClean="0"/>
              <a:t>and by source of infection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hc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21429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200" dirty="0" smtClean="0"/>
              <a:t>Distribution of hepatitis C genotypes by </a:t>
            </a:r>
            <a:br>
              <a:rPr lang="en-IE" sz="3200" dirty="0" smtClean="0"/>
            </a:br>
            <a:r>
              <a:rPr lang="en-IE" sz="3200" dirty="0" smtClean="0"/>
              <a:t>source of infection (n=722, genotype 4&amp;5 omitted, n=4)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1429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2800" dirty="0" smtClean="0"/>
              <a:t>Summary </a:t>
            </a:r>
            <a:r>
              <a:rPr lang="en-IE" sz="2800" dirty="0"/>
              <a:t>of age at infection, age at end of latest follow-up, years since infection </a:t>
            </a:r>
            <a:r>
              <a:rPr lang="en-IE" sz="2800" dirty="0" smtClean="0"/>
              <a:t>by </a:t>
            </a:r>
            <a:r>
              <a:rPr lang="en-IE" sz="2800" dirty="0"/>
              <a:t>source of infection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97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98595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Source of infection and RNA status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at infection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at end of follow up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Duration of infection (years since infection)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319"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Median (range)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Median (range)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Median (range)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38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Anti-D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(16-44)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(26-76)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(4-45)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38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Anti-D 1977-1979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(17-44)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 (33-76)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(17-33)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38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Anti-D 1991-1994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(18-39)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 (26-56)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(4-18)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38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Transfusion or renal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(0-77)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(16-91)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(1-48)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38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Clotting factors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(0-59)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(12-81)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27 (8-50)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285728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2800" dirty="0" smtClean="0"/>
              <a:t>Distribution of the highest reported alcohol consumption by gender for participants who became chronically infected (where data available, n=761, 93%)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142852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3600" dirty="0" smtClean="0"/>
              <a:t>Liver related outcomes for participants who are currently RNA positive</a:t>
            </a:r>
            <a:endParaRPr lang="en-IE" sz="3600" dirty="0"/>
          </a:p>
        </p:txBody>
      </p:sp>
      <p:pic>
        <p:nvPicPr>
          <p:cNvPr id="2050" name="Picture 2" descr="Q:\National Hepatitis C Database\JPEG visio file for Lelia present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3116"/>
            <a:ext cx="7929618" cy="3643338"/>
          </a:xfrm>
          <a:prstGeom prst="rect">
            <a:avLst/>
          </a:prstGeom>
          <a:noFill/>
        </p:spPr>
      </p:pic>
      <p:pic>
        <p:nvPicPr>
          <p:cNvPr id="4" name="Picture 3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357166"/>
            <a:ext cx="857256" cy="7915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Cirrhosis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137 ever chronically infected participants had developed cirrhosis*</a:t>
            </a:r>
          </a:p>
          <a:p>
            <a:pPr lvl="1"/>
            <a:r>
              <a:rPr lang="en-IE" dirty="0" smtClean="0"/>
              <a:t>86 (14.5%) were female and 51 (23.2%) were male</a:t>
            </a:r>
          </a:p>
          <a:p>
            <a:pPr lvl="1"/>
            <a:r>
              <a:rPr lang="en-IE" dirty="0" smtClean="0"/>
              <a:t>Median duration of RNA </a:t>
            </a:r>
            <a:r>
              <a:rPr lang="en-IE" dirty="0" err="1" smtClean="0"/>
              <a:t>positivity</a:t>
            </a:r>
            <a:r>
              <a:rPr lang="en-IE" dirty="0" smtClean="0"/>
              <a:t> at the estimated date of cirrhosis was 24 years</a:t>
            </a:r>
          </a:p>
          <a:p>
            <a:pPr lvl="1"/>
            <a:r>
              <a:rPr lang="en-IE" dirty="0" smtClean="0"/>
              <a:t>Median age at cirrhosis was 53 years</a:t>
            </a:r>
          </a:p>
          <a:p>
            <a:pPr lvl="1"/>
            <a:r>
              <a:rPr lang="en-IE" dirty="0" smtClean="0"/>
              <a:t>There was no cases of cirrhosis in those who never developed chronic HCV infection</a:t>
            </a:r>
          </a:p>
          <a:p>
            <a:pPr lvl="1"/>
            <a:r>
              <a:rPr lang="en-IE" dirty="0" smtClean="0"/>
              <a:t>After RNA status, alcohol consumption was the biggest determinant of risk of cirrhosis</a:t>
            </a:r>
          </a:p>
        </p:txBody>
      </p:sp>
      <p:pic>
        <p:nvPicPr>
          <p:cNvPr id="4" name="Picture 3" descr="h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357166"/>
            <a:ext cx="928694" cy="857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917</Words>
  <Application>Microsoft Office PowerPoint</Application>
  <PresentationFormat>On-screen Show (4:3)</PresentationFormat>
  <Paragraphs>289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National Hepatitis C Database</vt:lpstr>
      <vt:lpstr>Background</vt:lpstr>
      <vt:lpstr>Slide 3</vt:lpstr>
      <vt:lpstr>Hepatitis C RNA results for all participants  and by source of infection</vt:lpstr>
      <vt:lpstr>Distribution of hepatitis C genotypes by  source of infection (n=722, genotype 4&amp;5 omitted, n=4)</vt:lpstr>
      <vt:lpstr>Summary of age at infection, age at end of latest follow-up, years since infection by source of infection </vt:lpstr>
      <vt:lpstr>Distribution of the highest reported alcohol consumption by gender for participants who became chronically infected (where data available, n=761, 93%)</vt:lpstr>
      <vt:lpstr>Liver related outcomes for participants who are currently RNA positive</vt:lpstr>
      <vt:lpstr>Cirrhosis</vt:lpstr>
      <vt:lpstr>Hepatocellular carcinoma (HCC)</vt:lpstr>
      <vt:lpstr>Comparison of rates of cirrhosis </vt:lpstr>
      <vt:lpstr>Summary of main outcomes by hepatitis C RNA  status for all participants (excludes n=50 with no RNA results)</vt:lpstr>
      <vt:lpstr>Comparison of all-cause mortality rates  </vt:lpstr>
      <vt:lpstr>Comparison of liver-related mortality rates</vt:lpstr>
      <vt:lpstr>Changes in the prevalence of all cause mortality and liver-related outcomes for chronically infected participants since baseline data were collected</vt:lpstr>
      <vt:lpstr>Factors associated with severe liver disease in chronically infected  participants-logistic regression model including gender (n=727)</vt:lpstr>
      <vt:lpstr>Factors associated with severe liver disease in chronically infected participants-logistic regression model including source of infection (n=725) </vt:lpstr>
      <vt:lpstr>Treatment courses by type of treatment and percentage sustained virological response, 1992-2009</vt:lpstr>
      <vt:lpstr>Percentage sustained virological response for treatment-naïve participants treated with  combination therapy with Peg-IFN and RBN (n=124), by genotype and duration of therapy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Hepatitis C Database</dc:title>
  <dc:creator>paulaflanagan</dc:creator>
  <cp:lastModifiedBy>paulaflanagan</cp:lastModifiedBy>
  <cp:revision>52</cp:revision>
  <dcterms:created xsi:type="dcterms:W3CDTF">2012-11-14T12:07:38Z</dcterms:created>
  <dcterms:modified xsi:type="dcterms:W3CDTF">2013-01-31T09:58:53Z</dcterms:modified>
</cp:coreProperties>
</file>