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5" r:id="rId1"/>
  </p:sldMasterIdLst>
  <p:notesMasterIdLst>
    <p:notesMasterId r:id="rId4"/>
  </p:notesMasterIdLst>
  <p:handoutMasterIdLst>
    <p:handoutMasterId r:id="rId5"/>
  </p:handoutMasterIdLst>
  <p:sldIdLst>
    <p:sldId id="437" r:id="rId2"/>
    <p:sldId id="418" r:id="rId3"/>
  </p:sldIdLst>
  <p:sldSz cx="9144000" cy="6858000" type="screen4x3"/>
  <p:notesSz cx="6799263" cy="99298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33"/>
    <a:srgbClr val="FF5050"/>
    <a:srgbClr val="339933"/>
    <a:srgbClr val="6699FF"/>
    <a:srgbClr val="3366FF"/>
    <a:srgbClr val="CDDEFF"/>
    <a:srgbClr val="A50021"/>
    <a:srgbClr val="80808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66" autoAdjust="0"/>
    <p:restoredTop sz="75668" autoAdjust="0"/>
  </p:normalViewPr>
  <p:slideViewPr>
    <p:cSldViewPr>
      <p:cViewPr>
        <p:scale>
          <a:sx n="101" d="100"/>
          <a:sy n="101" d="100"/>
        </p:scale>
        <p:origin x="-1146" y="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"/>
    </p:cViewPr>
  </p:sorterViewPr>
  <p:notesViewPr>
    <p:cSldViewPr>
      <p:cViewPr varScale="1">
        <p:scale>
          <a:sx n="60" d="100"/>
          <a:sy n="60" d="100"/>
        </p:scale>
        <p:origin x="-2106" y="-90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088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t" anchorCtr="0" compatLnSpc="1">
            <a:prstTxWarp prst="textNoShape">
              <a:avLst/>
            </a:prstTxWarp>
          </a:bodyPr>
          <a:lstStyle>
            <a:lvl1pPr defTabSz="91405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175" y="0"/>
            <a:ext cx="2947088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t" anchorCtr="0" compatLnSpc="1">
            <a:prstTxWarp prst="textNoShape">
              <a:avLst/>
            </a:prstTxWarp>
          </a:bodyPr>
          <a:lstStyle>
            <a:lvl1pPr algn="r" defTabSz="91405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766"/>
            <a:ext cx="2947088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b" anchorCtr="0" compatLnSpc="1">
            <a:prstTxWarp prst="textNoShape">
              <a:avLst/>
            </a:prstTxWarp>
          </a:bodyPr>
          <a:lstStyle>
            <a:lvl1pPr defTabSz="91405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175" y="9432766"/>
            <a:ext cx="2947088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b" anchorCtr="0" compatLnSpc="1">
            <a:prstTxWarp prst="textNoShape">
              <a:avLst/>
            </a:prstTxWarp>
          </a:bodyPr>
          <a:lstStyle>
            <a:lvl1pPr algn="r" defTabSz="914051">
              <a:defRPr sz="1200"/>
            </a:lvl1pPr>
          </a:lstStyle>
          <a:p>
            <a:pPr>
              <a:defRPr/>
            </a:pPr>
            <a:fld id="{6DC802A7-2F08-4BCC-BF64-7EA525F7E5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137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088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t" anchorCtr="0" compatLnSpc="1">
            <a:prstTxWarp prst="textNoShape">
              <a:avLst/>
            </a:prstTxWarp>
          </a:bodyPr>
          <a:lstStyle>
            <a:lvl1pPr defTabSz="91405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587" y="0"/>
            <a:ext cx="2947088" cy="4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t" anchorCtr="0" compatLnSpc="1">
            <a:prstTxWarp prst="textNoShape">
              <a:avLst/>
            </a:prstTxWarp>
          </a:bodyPr>
          <a:lstStyle>
            <a:lvl1pPr algn="r" defTabSz="91405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609" y="4716383"/>
            <a:ext cx="5440046" cy="446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179"/>
            <a:ext cx="2947088" cy="49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b" anchorCtr="0" compatLnSpc="1">
            <a:prstTxWarp prst="textNoShape">
              <a:avLst/>
            </a:prstTxWarp>
          </a:bodyPr>
          <a:lstStyle>
            <a:lvl1pPr defTabSz="91405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587" y="9431179"/>
            <a:ext cx="2947088" cy="49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8" tIns="45724" rIns="91448" bIns="45724" numCol="1" anchor="b" anchorCtr="0" compatLnSpc="1">
            <a:prstTxWarp prst="textNoShape">
              <a:avLst/>
            </a:prstTxWarp>
          </a:bodyPr>
          <a:lstStyle>
            <a:lvl1pPr algn="r" defTabSz="914051">
              <a:defRPr sz="1200"/>
            </a:lvl1pPr>
          </a:lstStyle>
          <a:p>
            <a:pPr>
              <a:defRPr/>
            </a:pPr>
            <a:fld id="{588216BE-C479-4BD5-A94D-BE1B33763C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359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216BE-C479-4BD5-A94D-BE1B33763CD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Highest rates in those</a:t>
            </a:r>
            <a:r>
              <a:rPr lang="en-IE" baseline="0" dirty="0" smtClean="0"/>
              <a:t> aged &gt;= 65, 25-34 and 35-44. Males &gt; females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216BE-C479-4BD5-A94D-BE1B33763CD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rotWithShape="0">
          <a:gsLst>
            <a:gs pos="0">
              <a:srgbClr val="A50021"/>
            </a:gs>
            <a:gs pos="100000">
              <a:srgbClr val="4C00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12293" name="Rectangle 5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1293813" y="762000"/>
            <a:ext cx="77724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685800" y="34290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E6450-736C-4ED6-B65D-D89C80A162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EEBE1-9D0F-4D63-82FF-1CB33AE8ED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461B6-EECF-4815-8D68-D1AE2CCD13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A32F7-D5C8-4613-92F7-831CE666D1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365F0-41FC-46FF-81DC-2C199834B6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5BE56-AB93-4F3B-9803-2BDA166AD8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E5BF0-BCD4-428A-A1F9-AFD02BE07E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6E3C7-71AA-4AA6-A09B-F1AD1950AB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10D8D-4311-46F9-85CC-F366D1ED3D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7C81D-C4C7-4B2A-8694-8FD5337AAD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B90CD-1CC7-4D04-A5AE-2333C86F1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F56A7D9-D624-4AB4-AB8E-A20177DA5B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4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owe 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0" y="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IE" dirty="0"/>
          </a:p>
        </p:txBody>
      </p:sp>
      <p:pic>
        <p:nvPicPr>
          <p:cNvPr id="15364" name="Picture 4" descr="HSE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6544"/>
            <a:ext cx="106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639" y="1052736"/>
            <a:ext cx="903649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Norovirus/ suspected norovirus outbreaks &amp; associated cases by week &amp; season</a:t>
            </a:r>
            <a:endParaRPr lang="en-US" sz="2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99" y="1628800"/>
            <a:ext cx="7793802" cy="511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0459"/>
            <a:ext cx="8229600" cy="648072"/>
          </a:xfrm>
        </p:spPr>
        <p:txBody>
          <a:bodyPr/>
          <a:lstStyle/>
          <a:p>
            <a:r>
              <a:rPr lang="en-IE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Norovirus notifications by week and season</a:t>
            </a:r>
            <a:endParaRPr lang="en-I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powe 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26435" cy="53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aring">
  <a:themeElements>
    <a:clrScheme name="">
      <a:dk1>
        <a:srgbClr val="000000"/>
      </a:dk1>
      <a:lt1>
        <a:srgbClr val="FFFFFF"/>
      </a:lt1>
      <a:dk2>
        <a:srgbClr val="A50021"/>
      </a:dk2>
      <a:lt2>
        <a:srgbClr val="A50021"/>
      </a:lt2>
      <a:accent1>
        <a:srgbClr val="FFFFFF"/>
      </a:accent1>
      <a:accent2>
        <a:srgbClr val="C41806"/>
      </a:accent2>
      <a:accent3>
        <a:srgbClr val="CFAAAB"/>
      </a:accent3>
      <a:accent4>
        <a:srgbClr val="DADADA"/>
      </a:accent4>
      <a:accent5>
        <a:srgbClr val="FFFFFF"/>
      </a:accent5>
      <a:accent6>
        <a:srgbClr val="B11505"/>
      </a:accent6>
      <a:hlink>
        <a:srgbClr val="FF0033"/>
      </a:hlink>
      <a:folHlink>
        <a:srgbClr val="FFFF00"/>
      </a:folHlink>
    </a:clrScheme>
    <a:fontScheme name="Soaring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12399</TotalTime>
  <Words>35</Words>
  <Application>Microsoft Office PowerPoint</Application>
  <PresentationFormat>On-screen Show (4:3)</PresentationFormat>
  <Paragraphs>5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Soaring</vt:lpstr>
      <vt:lpstr>PowerPoint Presentation</vt:lpstr>
      <vt:lpstr>Norovirus notifications by week and season</vt:lpstr>
    </vt:vector>
  </TitlesOfParts>
  <Company>ndsc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MauriceKelly</dc:creator>
  <cp:lastModifiedBy>Sarah Jackson</cp:lastModifiedBy>
  <cp:revision>705</cp:revision>
  <dcterms:created xsi:type="dcterms:W3CDTF">2005-01-25T13:04:00Z</dcterms:created>
  <dcterms:modified xsi:type="dcterms:W3CDTF">2017-02-15T15:42:02Z</dcterms:modified>
</cp:coreProperties>
</file>